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  <p:sldMasterId id="2147483690" r:id="rId2"/>
  </p:sldMasterIdLst>
  <p:notesMasterIdLst>
    <p:notesMasterId r:id="rId30"/>
  </p:notesMasterIdLst>
  <p:sldIdLst>
    <p:sldId id="256" r:id="rId3"/>
    <p:sldId id="281" r:id="rId4"/>
    <p:sldId id="284" r:id="rId5"/>
    <p:sldId id="285" r:id="rId6"/>
    <p:sldId id="307" r:id="rId7"/>
    <p:sldId id="286" r:id="rId8"/>
    <p:sldId id="257" r:id="rId9"/>
    <p:sldId id="287" r:id="rId10"/>
    <p:sldId id="288" r:id="rId11"/>
    <p:sldId id="304" r:id="rId12"/>
    <p:sldId id="305" r:id="rId13"/>
    <p:sldId id="291" r:id="rId14"/>
    <p:sldId id="290" r:id="rId15"/>
    <p:sldId id="289" r:id="rId16"/>
    <p:sldId id="292" r:id="rId17"/>
    <p:sldId id="293" r:id="rId18"/>
    <p:sldId id="294" r:id="rId19"/>
    <p:sldId id="276" r:id="rId20"/>
    <p:sldId id="295" r:id="rId21"/>
    <p:sldId id="299" r:id="rId22"/>
    <p:sldId id="297" r:id="rId23"/>
    <p:sldId id="306" r:id="rId24"/>
    <p:sldId id="273" r:id="rId25"/>
    <p:sldId id="309" r:id="rId26"/>
    <p:sldId id="308" r:id="rId27"/>
    <p:sldId id="303" r:id="rId28"/>
    <p:sldId id="30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2047" autoAdjust="0"/>
  </p:normalViewPr>
  <p:slideViewPr>
    <p:cSldViewPr snapToGrid="0">
      <p:cViewPr varScale="1">
        <p:scale>
          <a:sx n="76" d="100"/>
          <a:sy n="76" d="100"/>
        </p:scale>
        <p:origin x="111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8.svg"/><Relationship Id="rId1" Type="http://schemas.openxmlformats.org/officeDocument/2006/relationships/image" Target="../media/image9.png"/><Relationship Id="rId6" Type="http://schemas.openxmlformats.org/officeDocument/2006/relationships/image" Target="../media/image32.svg"/><Relationship Id="rId5" Type="http://schemas.openxmlformats.org/officeDocument/2006/relationships/image" Target="../media/image1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13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14.png"/><Relationship Id="rId6" Type="http://schemas.openxmlformats.org/officeDocument/2006/relationships/image" Target="../media/image42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18.png"/><Relationship Id="rId14" Type="http://schemas.openxmlformats.org/officeDocument/2006/relationships/image" Target="../media/image5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8.svg"/><Relationship Id="rId1" Type="http://schemas.openxmlformats.org/officeDocument/2006/relationships/image" Target="../media/image9.png"/><Relationship Id="rId6" Type="http://schemas.openxmlformats.org/officeDocument/2006/relationships/image" Target="../media/image32.svg"/><Relationship Id="rId5" Type="http://schemas.openxmlformats.org/officeDocument/2006/relationships/image" Target="../media/image1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14.png"/><Relationship Id="rId6" Type="http://schemas.openxmlformats.org/officeDocument/2006/relationships/image" Target="../media/image42.sv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18.png"/><Relationship Id="rId14" Type="http://schemas.openxmlformats.org/officeDocument/2006/relationships/image" Target="../media/image5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7D18B-77D7-4FA6-BA6D-C6A1B11F4EFA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D0C308F7-B253-40A4-8069-92668621A175}">
      <dgm:prSet custT="1"/>
      <dgm:spPr/>
      <dgm:t>
        <a:bodyPr/>
        <a:lstStyle/>
        <a:p>
          <a:r>
            <a:rPr lang="en-GB" sz="1600" dirty="0"/>
            <a:t>Malcom Gladwell explains that reaching the </a:t>
          </a:r>
          <a:r>
            <a:rPr lang="en-GB" sz="1600" b="1" dirty="0"/>
            <a:t>10,000</a:t>
          </a:r>
          <a:r>
            <a:rPr lang="en-GB" sz="1600" dirty="0"/>
            <a:t>-Hour Rule, which he considers the key to success in any field, is simply a matter of practicing a specific task that can be accomplished with 20 </a:t>
          </a:r>
          <a:r>
            <a:rPr lang="en-GB" sz="1600" b="1" dirty="0"/>
            <a:t>hours</a:t>
          </a:r>
          <a:r>
            <a:rPr lang="en-GB" sz="1600" dirty="0"/>
            <a:t> of work a week for 10 years</a:t>
          </a:r>
          <a:endParaRPr lang="en-US" sz="1600" dirty="0"/>
        </a:p>
      </dgm:t>
    </dgm:pt>
    <dgm:pt modelId="{EE5BC90C-3F07-4E30-8ECB-67B54724B918}" type="parTrans" cxnId="{165826C8-B4A7-4051-B1A9-EC261B72EB39}">
      <dgm:prSet/>
      <dgm:spPr/>
      <dgm:t>
        <a:bodyPr/>
        <a:lstStyle/>
        <a:p>
          <a:endParaRPr lang="en-US" sz="1600"/>
        </a:p>
      </dgm:t>
    </dgm:pt>
    <dgm:pt modelId="{FCFB7424-8503-4B1B-8AB0-B112078A0341}" type="sibTrans" cxnId="{165826C8-B4A7-4051-B1A9-EC261B72EB39}">
      <dgm:prSet/>
      <dgm:spPr/>
      <dgm:t>
        <a:bodyPr/>
        <a:lstStyle/>
        <a:p>
          <a:endParaRPr lang="en-US" sz="1600"/>
        </a:p>
      </dgm:t>
    </dgm:pt>
    <dgm:pt modelId="{E9DC50C4-1E33-4DBE-B8BC-CE6055230127}">
      <dgm:prSet custT="1"/>
      <dgm:spPr/>
      <dgm:t>
        <a:bodyPr/>
        <a:lstStyle/>
        <a:p>
          <a:r>
            <a:rPr lang="en-GB" sz="1600" dirty="0"/>
            <a:t>Or, if we take 15 years and give ourselves 4 weeks a year holiday it would equate to 14 hours a week.</a:t>
          </a:r>
          <a:endParaRPr lang="en-US" sz="1600" dirty="0"/>
        </a:p>
      </dgm:t>
    </dgm:pt>
    <dgm:pt modelId="{1208FF1F-AC89-46F9-B44D-8CF87DDA4F7F}" type="parTrans" cxnId="{C9A8309B-1315-4884-87EF-C894DABFEBCC}">
      <dgm:prSet/>
      <dgm:spPr/>
      <dgm:t>
        <a:bodyPr/>
        <a:lstStyle/>
        <a:p>
          <a:endParaRPr lang="en-US" sz="1600"/>
        </a:p>
      </dgm:t>
    </dgm:pt>
    <dgm:pt modelId="{17F461F9-D29A-438F-8752-3F5E1E5B6F65}" type="sibTrans" cxnId="{C9A8309B-1315-4884-87EF-C894DABFEBCC}">
      <dgm:prSet/>
      <dgm:spPr/>
      <dgm:t>
        <a:bodyPr/>
        <a:lstStyle/>
        <a:p>
          <a:endParaRPr lang="en-US" sz="1600"/>
        </a:p>
      </dgm:t>
    </dgm:pt>
    <dgm:pt modelId="{E00F9E38-C224-4D00-A0B7-738EB1CFB71D}">
      <dgm:prSet custT="1"/>
      <dgm:spPr/>
      <dgm:t>
        <a:bodyPr/>
        <a:lstStyle/>
        <a:p>
          <a:r>
            <a:rPr lang="en-GB" sz="1600"/>
            <a:t>Lets say 2 days off a week this theory would equate to approximately 2 hours and 45 minutes a day of practice</a:t>
          </a:r>
          <a:endParaRPr lang="en-US" sz="1600"/>
        </a:p>
      </dgm:t>
    </dgm:pt>
    <dgm:pt modelId="{E3A492EB-B525-40A3-A443-F162978BFDEF}" type="parTrans" cxnId="{2E41D73D-F930-409F-A91C-982C8FDD25E2}">
      <dgm:prSet/>
      <dgm:spPr/>
      <dgm:t>
        <a:bodyPr/>
        <a:lstStyle/>
        <a:p>
          <a:endParaRPr lang="en-US" sz="1600"/>
        </a:p>
      </dgm:t>
    </dgm:pt>
    <dgm:pt modelId="{4CF201F3-DAEA-491F-A6F0-B309808E559A}" type="sibTrans" cxnId="{2E41D73D-F930-409F-A91C-982C8FDD25E2}">
      <dgm:prSet/>
      <dgm:spPr/>
      <dgm:t>
        <a:bodyPr/>
        <a:lstStyle/>
        <a:p>
          <a:endParaRPr lang="en-US" sz="1600"/>
        </a:p>
      </dgm:t>
    </dgm:pt>
    <dgm:pt modelId="{C9218BF8-9594-42FD-BE4C-A50BC4B1C71D}">
      <dgm:prSet custT="1"/>
      <dgm:spPr/>
      <dgm:t>
        <a:bodyPr/>
        <a:lstStyle/>
        <a:p>
          <a:r>
            <a:rPr lang="en-GB" sz="1600" dirty="0"/>
            <a:t>This theory is relevant especially to those of you trying to achieve ‘mastery’ in; sports, arts, music or attempting to become a contestant on ‘Mastermind’</a:t>
          </a:r>
          <a:endParaRPr lang="en-US" sz="1600" dirty="0"/>
        </a:p>
      </dgm:t>
    </dgm:pt>
    <dgm:pt modelId="{AE46B20E-4FFB-4C02-BCAA-A3EA02CDF27C}" type="parTrans" cxnId="{2E59F75A-07A2-434D-B8EB-1C1273CF2A33}">
      <dgm:prSet/>
      <dgm:spPr/>
      <dgm:t>
        <a:bodyPr/>
        <a:lstStyle/>
        <a:p>
          <a:endParaRPr lang="en-US" sz="1600"/>
        </a:p>
      </dgm:t>
    </dgm:pt>
    <dgm:pt modelId="{13CF6E54-556F-4CBA-88A8-449620FE2C35}" type="sibTrans" cxnId="{2E59F75A-07A2-434D-B8EB-1C1273CF2A33}">
      <dgm:prSet/>
      <dgm:spPr/>
      <dgm:t>
        <a:bodyPr/>
        <a:lstStyle/>
        <a:p>
          <a:endParaRPr lang="en-US" sz="1600"/>
        </a:p>
      </dgm:t>
    </dgm:pt>
    <dgm:pt modelId="{DEEEF419-F85D-456F-AE1C-7319C38777F6}">
      <dgm:prSet custT="1"/>
      <dgm:spPr/>
      <dgm:t>
        <a:bodyPr/>
        <a:lstStyle/>
        <a:p>
          <a:r>
            <a:rPr lang="en-GB" sz="1600"/>
            <a:t>This requires: determination, resolve, firmness (of purpose), steadfastness, backbone, drive, push, enthusiasm, ambition, enterprise, motivation, single-mindedness, commitment, conviction, dedication</a:t>
          </a:r>
          <a:endParaRPr lang="en-US" sz="1600"/>
        </a:p>
      </dgm:t>
    </dgm:pt>
    <dgm:pt modelId="{DB012017-07EB-4259-A033-F860C6952C34}" type="parTrans" cxnId="{0FA06831-DB4F-4D02-9021-DAE57CF85171}">
      <dgm:prSet/>
      <dgm:spPr/>
      <dgm:t>
        <a:bodyPr/>
        <a:lstStyle/>
        <a:p>
          <a:endParaRPr lang="en-US" sz="1600"/>
        </a:p>
      </dgm:t>
    </dgm:pt>
    <dgm:pt modelId="{5A06FDC4-B0FA-4A34-AAB4-F364E43611FC}" type="sibTrans" cxnId="{0FA06831-DB4F-4D02-9021-DAE57CF85171}">
      <dgm:prSet/>
      <dgm:spPr/>
      <dgm:t>
        <a:bodyPr/>
        <a:lstStyle/>
        <a:p>
          <a:endParaRPr lang="en-US" sz="1600"/>
        </a:p>
      </dgm:t>
    </dgm:pt>
    <dgm:pt modelId="{9D7F6270-44F8-4F22-BC9E-3B76EC831A9F}" type="pres">
      <dgm:prSet presAssocID="{D767D18B-77D7-4FA6-BA6D-C6A1B11F4EF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352ACC4-5949-43D7-B4F2-10489171A556}" type="pres">
      <dgm:prSet presAssocID="{D0C308F7-B253-40A4-8069-92668621A175}" presName="compNode" presStyleCnt="0"/>
      <dgm:spPr/>
    </dgm:pt>
    <dgm:pt modelId="{3B3A2377-2851-4BC7-8910-AB15D4CBD22E}" type="pres">
      <dgm:prSet presAssocID="{D0C308F7-B253-40A4-8069-92668621A175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65CCEB7-F018-4B1D-9FA3-3E87D8C7FFBB}" type="pres">
      <dgm:prSet presAssocID="{D0C308F7-B253-40A4-8069-92668621A175}" presName="spaceRect" presStyleCnt="0"/>
      <dgm:spPr/>
    </dgm:pt>
    <dgm:pt modelId="{B10CB687-B5F0-4494-8DCB-B8E583D7D18A}" type="pres">
      <dgm:prSet presAssocID="{D0C308F7-B253-40A4-8069-92668621A175}" presName="textRect" presStyleLbl="revTx" presStyleIdx="0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78845182-D0DF-4647-94E9-820E1886E3B5}" type="pres">
      <dgm:prSet presAssocID="{FCFB7424-8503-4B1B-8AB0-B112078A0341}" presName="sibTrans" presStyleCnt="0"/>
      <dgm:spPr/>
    </dgm:pt>
    <dgm:pt modelId="{5456790A-7559-43B3-9A3D-C637E1EC500E}" type="pres">
      <dgm:prSet presAssocID="{E9DC50C4-1E33-4DBE-B8BC-CE6055230127}" presName="compNode" presStyleCnt="0"/>
      <dgm:spPr/>
    </dgm:pt>
    <dgm:pt modelId="{CC05F1B3-D2DD-4A99-BE61-5E6EEE1BE34D}" type="pres">
      <dgm:prSet presAssocID="{E9DC50C4-1E33-4DBE-B8BC-CE605523012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F1D91121-51A7-41AC-88A3-3BDC2016D664}" type="pres">
      <dgm:prSet presAssocID="{E9DC50C4-1E33-4DBE-B8BC-CE6055230127}" presName="spaceRect" presStyleCnt="0"/>
      <dgm:spPr/>
    </dgm:pt>
    <dgm:pt modelId="{2DF8DF20-E102-4D68-AFD1-F79F1C0491B1}" type="pres">
      <dgm:prSet presAssocID="{E9DC50C4-1E33-4DBE-B8BC-CE6055230127}" presName="textRect" presStyleLbl="revTx" presStyleIdx="1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E68A5E59-4D86-418F-9D33-9E0F102BA9BD}" type="pres">
      <dgm:prSet presAssocID="{17F461F9-D29A-438F-8752-3F5E1E5B6F65}" presName="sibTrans" presStyleCnt="0"/>
      <dgm:spPr/>
    </dgm:pt>
    <dgm:pt modelId="{2A00669F-24EC-4B4C-B5A9-30EBCA9F155F}" type="pres">
      <dgm:prSet presAssocID="{E00F9E38-C224-4D00-A0B7-738EB1CFB71D}" presName="compNode" presStyleCnt="0"/>
      <dgm:spPr/>
    </dgm:pt>
    <dgm:pt modelId="{47043247-B339-4691-9E56-53E525124586}" type="pres">
      <dgm:prSet presAssocID="{E00F9E38-C224-4D00-A0B7-738EB1CFB71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526BDB6A-E277-4478-BDF5-43A904B207D3}" type="pres">
      <dgm:prSet presAssocID="{E00F9E38-C224-4D00-A0B7-738EB1CFB71D}" presName="spaceRect" presStyleCnt="0"/>
      <dgm:spPr/>
    </dgm:pt>
    <dgm:pt modelId="{79A632E8-67EE-4BF4-8F42-340FEAE36F18}" type="pres">
      <dgm:prSet presAssocID="{E00F9E38-C224-4D00-A0B7-738EB1CFB71D}" presName="textRect" presStyleLbl="revTx" presStyleIdx="2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FEA93401-FABA-4C54-A7F9-A8A2EC2F03AE}" type="pres">
      <dgm:prSet presAssocID="{4CF201F3-DAEA-491F-A6F0-B309808E559A}" presName="sibTrans" presStyleCnt="0"/>
      <dgm:spPr/>
    </dgm:pt>
    <dgm:pt modelId="{36FDABFA-17F8-4850-A9F8-9FE267B3C558}" type="pres">
      <dgm:prSet presAssocID="{C9218BF8-9594-42FD-BE4C-A50BC4B1C71D}" presName="compNode" presStyleCnt="0"/>
      <dgm:spPr/>
    </dgm:pt>
    <dgm:pt modelId="{1DBD74FA-B6DF-44AD-A426-6DC6CA2858FA}" type="pres">
      <dgm:prSet presAssocID="{C9218BF8-9594-42FD-BE4C-A50BC4B1C71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7E8A80B3-AF0A-430F-B69A-7B71EA8E01A5}" type="pres">
      <dgm:prSet presAssocID="{C9218BF8-9594-42FD-BE4C-A50BC4B1C71D}" presName="spaceRect" presStyleCnt="0"/>
      <dgm:spPr/>
    </dgm:pt>
    <dgm:pt modelId="{C76D0673-3895-4EC3-BF10-E6A65825C91F}" type="pres">
      <dgm:prSet presAssocID="{C9218BF8-9594-42FD-BE4C-A50BC4B1C71D}" presName="textRect" presStyleLbl="revTx" presStyleIdx="3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09493973-0EC2-4E35-83F4-47673D09B59A}" type="pres">
      <dgm:prSet presAssocID="{13CF6E54-556F-4CBA-88A8-449620FE2C35}" presName="sibTrans" presStyleCnt="0"/>
      <dgm:spPr/>
    </dgm:pt>
    <dgm:pt modelId="{6A75FB16-0610-40B1-BE76-ACC570AC8A70}" type="pres">
      <dgm:prSet presAssocID="{DEEEF419-F85D-456F-AE1C-7319C38777F6}" presName="compNode" presStyleCnt="0"/>
      <dgm:spPr/>
    </dgm:pt>
    <dgm:pt modelId="{1FF52306-FD7A-4467-94EE-0D55A5AB88B2}" type="pres">
      <dgm:prSet presAssocID="{DEEEF419-F85D-456F-AE1C-7319C38777F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EEE2728-F8DF-4DF5-812D-3AF9D90CB565}" type="pres">
      <dgm:prSet presAssocID="{DEEEF419-F85D-456F-AE1C-7319C38777F6}" presName="spaceRect" presStyleCnt="0"/>
      <dgm:spPr/>
    </dgm:pt>
    <dgm:pt modelId="{3041CC2C-7517-46BA-8736-E6D48202167D}" type="pres">
      <dgm:prSet presAssocID="{DEEEF419-F85D-456F-AE1C-7319C38777F6}" presName="textRect" presStyleLbl="revTx" presStyleIdx="4" presStyleCnt="5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BBD99C4-0E7E-44AD-91F6-B4E9B9499411}" type="presOf" srcId="{C9218BF8-9594-42FD-BE4C-A50BC4B1C71D}" destId="{C76D0673-3895-4EC3-BF10-E6A65825C91F}" srcOrd="0" destOrd="0" presId="urn:microsoft.com/office/officeart/2018/2/layout/IconLabelList"/>
    <dgm:cxn modelId="{82F541F4-C449-4965-873D-4F73ADBFA752}" type="presOf" srcId="{E9DC50C4-1E33-4DBE-B8BC-CE6055230127}" destId="{2DF8DF20-E102-4D68-AFD1-F79F1C0491B1}" srcOrd="0" destOrd="0" presId="urn:microsoft.com/office/officeart/2018/2/layout/IconLabelList"/>
    <dgm:cxn modelId="{A71F3C8E-6DC0-4A02-B08D-CBD5A44A477A}" type="presOf" srcId="{D0C308F7-B253-40A4-8069-92668621A175}" destId="{B10CB687-B5F0-4494-8DCB-B8E583D7D18A}" srcOrd="0" destOrd="0" presId="urn:microsoft.com/office/officeart/2018/2/layout/IconLabelList"/>
    <dgm:cxn modelId="{2E59F75A-07A2-434D-B8EB-1C1273CF2A33}" srcId="{D767D18B-77D7-4FA6-BA6D-C6A1B11F4EFA}" destId="{C9218BF8-9594-42FD-BE4C-A50BC4B1C71D}" srcOrd="3" destOrd="0" parTransId="{AE46B20E-4FFB-4C02-BCAA-A3EA02CDF27C}" sibTransId="{13CF6E54-556F-4CBA-88A8-449620FE2C35}"/>
    <dgm:cxn modelId="{0FA06831-DB4F-4D02-9021-DAE57CF85171}" srcId="{D767D18B-77D7-4FA6-BA6D-C6A1B11F4EFA}" destId="{DEEEF419-F85D-456F-AE1C-7319C38777F6}" srcOrd="4" destOrd="0" parTransId="{DB012017-07EB-4259-A033-F860C6952C34}" sibTransId="{5A06FDC4-B0FA-4A34-AAB4-F364E43611FC}"/>
    <dgm:cxn modelId="{C9A8309B-1315-4884-87EF-C894DABFEBCC}" srcId="{D767D18B-77D7-4FA6-BA6D-C6A1B11F4EFA}" destId="{E9DC50C4-1E33-4DBE-B8BC-CE6055230127}" srcOrd="1" destOrd="0" parTransId="{1208FF1F-AC89-46F9-B44D-8CF87DDA4F7F}" sibTransId="{17F461F9-D29A-438F-8752-3F5E1E5B6F65}"/>
    <dgm:cxn modelId="{919DF740-4375-4AF0-BF88-9020DE747AF5}" type="presOf" srcId="{DEEEF419-F85D-456F-AE1C-7319C38777F6}" destId="{3041CC2C-7517-46BA-8736-E6D48202167D}" srcOrd="0" destOrd="0" presId="urn:microsoft.com/office/officeart/2018/2/layout/IconLabelList"/>
    <dgm:cxn modelId="{E6681325-C7C2-46AC-B6DC-DDD6DFC28DA0}" type="presOf" srcId="{E00F9E38-C224-4D00-A0B7-738EB1CFB71D}" destId="{79A632E8-67EE-4BF4-8F42-340FEAE36F18}" srcOrd="0" destOrd="0" presId="urn:microsoft.com/office/officeart/2018/2/layout/IconLabelList"/>
    <dgm:cxn modelId="{2E41D73D-F930-409F-A91C-982C8FDD25E2}" srcId="{D767D18B-77D7-4FA6-BA6D-C6A1B11F4EFA}" destId="{E00F9E38-C224-4D00-A0B7-738EB1CFB71D}" srcOrd="2" destOrd="0" parTransId="{E3A492EB-B525-40A3-A443-F162978BFDEF}" sibTransId="{4CF201F3-DAEA-491F-A6F0-B309808E559A}"/>
    <dgm:cxn modelId="{165826C8-B4A7-4051-B1A9-EC261B72EB39}" srcId="{D767D18B-77D7-4FA6-BA6D-C6A1B11F4EFA}" destId="{D0C308F7-B253-40A4-8069-92668621A175}" srcOrd="0" destOrd="0" parTransId="{EE5BC90C-3F07-4E30-8ECB-67B54724B918}" sibTransId="{FCFB7424-8503-4B1B-8AB0-B112078A0341}"/>
    <dgm:cxn modelId="{506C27F2-FEEA-44CF-AD6A-4ADAC3B0EC2A}" type="presOf" srcId="{D767D18B-77D7-4FA6-BA6D-C6A1B11F4EFA}" destId="{9D7F6270-44F8-4F22-BC9E-3B76EC831A9F}" srcOrd="0" destOrd="0" presId="urn:microsoft.com/office/officeart/2018/2/layout/IconLabelList"/>
    <dgm:cxn modelId="{9804E9E1-90D7-4669-990D-6033289F0635}" type="presParOf" srcId="{9D7F6270-44F8-4F22-BC9E-3B76EC831A9F}" destId="{7352ACC4-5949-43D7-B4F2-10489171A556}" srcOrd="0" destOrd="0" presId="urn:microsoft.com/office/officeart/2018/2/layout/IconLabelList"/>
    <dgm:cxn modelId="{4C90D3F3-AABF-45D4-AD4A-8839860471B3}" type="presParOf" srcId="{7352ACC4-5949-43D7-B4F2-10489171A556}" destId="{3B3A2377-2851-4BC7-8910-AB15D4CBD22E}" srcOrd="0" destOrd="0" presId="urn:microsoft.com/office/officeart/2018/2/layout/IconLabelList"/>
    <dgm:cxn modelId="{9882E163-E935-4452-A836-E95E122E0767}" type="presParOf" srcId="{7352ACC4-5949-43D7-B4F2-10489171A556}" destId="{D65CCEB7-F018-4B1D-9FA3-3E87D8C7FFBB}" srcOrd="1" destOrd="0" presId="urn:microsoft.com/office/officeart/2018/2/layout/IconLabelList"/>
    <dgm:cxn modelId="{ED3DB9D9-5EC8-499F-ABBA-2CBC7B68E889}" type="presParOf" srcId="{7352ACC4-5949-43D7-B4F2-10489171A556}" destId="{B10CB687-B5F0-4494-8DCB-B8E583D7D18A}" srcOrd="2" destOrd="0" presId="urn:microsoft.com/office/officeart/2018/2/layout/IconLabelList"/>
    <dgm:cxn modelId="{758BC67F-4D15-4538-B410-05689EE68EA9}" type="presParOf" srcId="{9D7F6270-44F8-4F22-BC9E-3B76EC831A9F}" destId="{78845182-D0DF-4647-94E9-820E1886E3B5}" srcOrd="1" destOrd="0" presId="urn:microsoft.com/office/officeart/2018/2/layout/IconLabelList"/>
    <dgm:cxn modelId="{4A590745-6CCB-4592-BD42-4293C91ACB1A}" type="presParOf" srcId="{9D7F6270-44F8-4F22-BC9E-3B76EC831A9F}" destId="{5456790A-7559-43B3-9A3D-C637E1EC500E}" srcOrd="2" destOrd="0" presId="urn:microsoft.com/office/officeart/2018/2/layout/IconLabelList"/>
    <dgm:cxn modelId="{0EE804CA-A86A-4864-A293-B384F8ABAA53}" type="presParOf" srcId="{5456790A-7559-43B3-9A3D-C637E1EC500E}" destId="{CC05F1B3-D2DD-4A99-BE61-5E6EEE1BE34D}" srcOrd="0" destOrd="0" presId="urn:microsoft.com/office/officeart/2018/2/layout/IconLabelList"/>
    <dgm:cxn modelId="{C8961754-448B-4611-B367-8C08DA865E0D}" type="presParOf" srcId="{5456790A-7559-43B3-9A3D-C637E1EC500E}" destId="{F1D91121-51A7-41AC-88A3-3BDC2016D664}" srcOrd="1" destOrd="0" presId="urn:microsoft.com/office/officeart/2018/2/layout/IconLabelList"/>
    <dgm:cxn modelId="{059F3DB6-9E2A-4039-8174-B8929EC0AC43}" type="presParOf" srcId="{5456790A-7559-43B3-9A3D-C637E1EC500E}" destId="{2DF8DF20-E102-4D68-AFD1-F79F1C0491B1}" srcOrd="2" destOrd="0" presId="urn:microsoft.com/office/officeart/2018/2/layout/IconLabelList"/>
    <dgm:cxn modelId="{12C1934C-A434-4C5A-8EE6-05085A29CDE0}" type="presParOf" srcId="{9D7F6270-44F8-4F22-BC9E-3B76EC831A9F}" destId="{E68A5E59-4D86-418F-9D33-9E0F102BA9BD}" srcOrd="3" destOrd="0" presId="urn:microsoft.com/office/officeart/2018/2/layout/IconLabelList"/>
    <dgm:cxn modelId="{BB622E31-7D90-4DDB-8255-C77D279460FF}" type="presParOf" srcId="{9D7F6270-44F8-4F22-BC9E-3B76EC831A9F}" destId="{2A00669F-24EC-4B4C-B5A9-30EBCA9F155F}" srcOrd="4" destOrd="0" presId="urn:microsoft.com/office/officeart/2018/2/layout/IconLabelList"/>
    <dgm:cxn modelId="{A21AFCFE-F91D-4E9C-8E35-0852AAF8812F}" type="presParOf" srcId="{2A00669F-24EC-4B4C-B5A9-30EBCA9F155F}" destId="{47043247-B339-4691-9E56-53E525124586}" srcOrd="0" destOrd="0" presId="urn:microsoft.com/office/officeart/2018/2/layout/IconLabelList"/>
    <dgm:cxn modelId="{C954A16C-F190-440E-AB9E-937AB493A9DE}" type="presParOf" srcId="{2A00669F-24EC-4B4C-B5A9-30EBCA9F155F}" destId="{526BDB6A-E277-4478-BDF5-43A904B207D3}" srcOrd="1" destOrd="0" presId="urn:microsoft.com/office/officeart/2018/2/layout/IconLabelList"/>
    <dgm:cxn modelId="{318DFB11-838A-4139-BFC5-712C9F9AAFC3}" type="presParOf" srcId="{2A00669F-24EC-4B4C-B5A9-30EBCA9F155F}" destId="{79A632E8-67EE-4BF4-8F42-340FEAE36F18}" srcOrd="2" destOrd="0" presId="urn:microsoft.com/office/officeart/2018/2/layout/IconLabelList"/>
    <dgm:cxn modelId="{6539319F-2D25-4A86-BFD8-062B6D64441E}" type="presParOf" srcId="{9D7F6270-44F8-4F22-BC9E-3B76EC831A9F}" destId="{FEA93401-FABA-4C54-A7F9-A8A2EC2F03AE}" srcOrd="5" destOrd="0" presId="urn:microsoft.com/office/officeart/2018/2/layout/IconLabelList"/>
    <dgm:cxn modelId="{F9761A5D-13D8-498A-8D46-9C23C125E165}" type="presParOf" srcId="{9D7F6270-44F8-4F22-BC9E-3B76EC831A9F}" destId="{36FDABFA-17F8-4850-A9F8-9FE267B3C558}" srcOrd="6" destOrd="0" presId="urn:microsoft.com/office/officeart/2018/2/layout/IconLabelList"/>
    <dgm:cxn modelId="{FB0BD2C3-24D4-4103-B998-E4045B16E775}" type="presParOf" srcId="{36FDABFA-17F8-4850-A9F8-9FE267B3C558}" destId="{1DBD74FA-B6DF-44AD-A426-6DC6CA2858FA}" srcOrd="0" destOrd="0" presId="urn:microsoft.com/office/officeart/2018/2/layout/IconLabelList"/>
    <dgm:cxn modelId="{E7E5BBE7-2C16-4843-8A1A-010F770EF7CE}" type="presParOf" srcId="{36FDABFA-17F8-4850-A9F8-9FE267B3C558}" destId="{7E8A80B3-AF0A-430F-B69A-7B71EA8E01A5}" srcOrd="1" destOrd="0" presId="urn:microsoft.com/office/officeart/2018/2/layout/IconLabelList"/>
    <dgm:cxn modelId="{1BE1896B-9F36-4D29-9484-298D3CD4E02B}" type="presParOf" srcId="{36FDABFA-17F8-4850-A9F8-9FE267B3C558}" destId="{C76D0673-3895-4EC3-BF10-E6A65825C91F}" srcOrd="2" destOrd="0" presId="urn:microsoft.com/office/officeart/2018/2/layout/IconLabelList"/>
    <dgm:cxn modelId="{3D00899F-485E-47D4-AD61-2F005747346C}" type="presParOf" srcId="{9D7F6270-44F8-4F22-BC9E-3B76EC831A9F}" destId="{09493973-0EC2-4E35-83F4-47673D09B59A}" srcOrd="7" destOrd="0" presId="urn:microsoft.com/office/officeart/2018/2/layout/IconLabelList"/>
    <dgm:cxn modelId="{8C8EF6D1-E7E7-443D-B571-03215FA23194}" type="presParOf" srcId="{9D7F6270-44F8-4F22-BC9E-3B76EC831A9F}" destId="{6A75FB16-0610-40B1-BE76-ACC570AC8A70}" srcOrd="8" destOrd="0" presId="urn:microsoft.com/office/officeart/2018/2/layout/IconLabelList"/>
    <dgm:cxn modelId="{4E73BA11-88E2-4809-AF06-FC390A231CE5}" type="presParOf" srcId="{6A75FB16-0610-40B1-BE76-ACC570AC8A70}" destId="{1FF52306-FD7A-4467-94EE-0D55A5AB88B2}" srcOrd="0" destOrd="0" presId="urn:microsoft.com/office/officeart/2018/2/layout/IconLabelList"/>
    <dgm:cxn modelId="{1FEE392D-8FBB-470D-B549-D83F1E689478}" type="presParOf" srcId="{6A75FB16-0610-40B1-BE76-ACC570AC8A70}" destId="{AEEE2728-F8DF-4DF5-812D-3AF9D90CB565}" srcOrd="1" destOrd="0" presId="urn:microsoft.com/office/officeart/2018/2/layout/IconLabelList"/>
    <dgm:cxn modelId="{B21416A4-012D-42B3-ADB6-22544CC3CE4F}" type="presParOf" srcId="{6A75FB16-0610-40B1-BE76-ACC570AC8A70}" destId="{3041CC2C-7517-46BA-8736-E6D48202167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9E4FB7-A641-46C0-B30F-C7D92C552535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3FF938-2B46-4CA9-9FD8-0194A1A1FC1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Social media</a:t>
          </a:r>
        </a:p>
        <a:p>
          <a:pPr>
            <a:lnSpc>
              <a:spcPct val="100000"/>
            </a:lnSpc>
          </a:pPr>
          <a:r>
            <a:rPr lang="en-GB" sz="1800" dirty="0"/>
            <a:t>Facebook</a:t>
          </a:r>
        </a:p>
        <a:p>
          <a:pPr>
            <a:lnSpc>
              <a:spcPct val="100000"/>
            </a:lnSpc>
          </a:pPr>
          <a:r>
            <a:rPr lang="en-GB" sz="1800" dirty="0"/>
            <a:t>Twitter</a:t>
          </a:r>
        </a:p>
        <a:p>
          <a:pPr>
            <a:lnSpc>
              <a:spcPct val="100000"/>
            </a:lnSpc>
          </a:pPr>
          <a:r>
            <a:rPr lang="en-GB" sz="1800" dirty="0"/>
            <a:t>Instagram</a:t>
          </a:r>
        </a:p>
        <a:p>
          <a:pPr>
            <a:lnSpc>
              <a:spcPct val="100000"/>
            </a:lnSpc>
          </a:pPr>
          <a:r>
            <a:rPr lang="en-GB" sz="1800" dirty="0"/>
            <a:t>Snapchat</a:t>
          </a:r>
        </a:p>
        <a:p>
          <a:pPr>
            <a:lnSpc>
              <a:spcPct val="100000"/>
            </a:lnSpc>
          </a:pPr>
          <a:endParaRPr lang="en-GB" sz="1800" dirty="0"/>
        </a:p>
        <a:p>
          <a:pPr>
            <a:lnSpc>
              <a:spcPct val="100000"/>
            </a:lnSpc>
          </a:pPr>
          <a:r>
            <a:rPr lang="en-US" sz="1800" dirty="0">
              <a:sym typeface="Wingdings" panose="05000000000000000000" pitchFamily="2" charset="2"/>
            </a:rPr>
            <a:t></a:t>
          </a:r>
          <a:endParaRPr lang="en-US" sz="1800" dirty="0"/>
        </a:p>
      </dgm:t>
    </dgm:pt>
    <dgm:pt modelId="{BD1CCDB3-8E1C-4078-96D1-9286849B3BC0}" type="parTrans" cxnId="{45552FB5-EF5F-4107-86B2-9FB8BD96CFC7}">
      <dgm:prSet/>
      <dgm:spPr/>
      <dgm:t>
        <a:bodyPr/>
        <a:lstStyle/>
        <a:p>
          <a:endParaRPr lang="en-US" sz="1800"/>
        </a:p>
      </dgm:t>
    </dgm:pt>
    <dgm:pt modelId="{D28A9EDD-675A-4F2B-A4B6-9679EDB99236}" type="sibTrans" cxnId="{45552FB5-EF5F-4107-86B2-9FB8BD96CFC7}">
      <dgm:prSet/>
      <dgm:spPr/>
      <dgm:t>
        <a:bodyPr/>
        <a:lstStyle/>
        <a:p>
          <a:endParaRPr lang="en-US" sz="1800"/>
        </a:p>
      </dgm:t>
    </dgm:pt>
    <dgm:pt modelId="{4E0F4B36-5236-4B5F-AAC9-686973D20E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Xbox/</a:t>
          </a:r>
        </a:p>
        <a:p>
          <a:pPr>
            <a:lnSpc>
              <a:spcPct val="100000"/>
            </a:lnSpc>
          </a:pPr>
          <a:r>
            <a:rPr lang="en-GB" sz="1800" dirty="0"/>
            <a:t>PlayStation</a:t>
          </a:r>
        </a:p>
        <a:p>
          <a:pPr>
            <a:lnSpc>
              <a:spcPct val="100000"/>
            </a:lnSpc>
          </a:pPr>
          <a:r>
            <a:rPr lang="en-GB" sz="1800" dirty="0"/>
            <a:t>‘Fortnight’</a:t>
          </a:r>
        </a:p>
        <a:p>
          <a:pPr>
            <a:lnSpc>
              <a:spcPct val="100000"/>
            </a:lnSpc>
          </a:pPr>
          <a:endParaRPr lang="en-GB" sz="1800" dirty="0"/>
        </a:p>
        <a:p>
          <a:pPr>
            <a:lnSpc>
              <a:spcPct val="100000"/>
            </a:lnSpc>
          </a:pPr>
          <a:endParaRPr lang="en-GB" sz="1800" dirty="0"/>
        </a:p>
        <a:p>
          <a:pPr>
            <a:lnSpc>
              <a:spcPct val="100000"/>
            </a:lnSpc>
          </a:pPr>
          <a:r>
            <a:rPr lang="en-GB" sz="1800" dirty="0">
              <a:sym typeface="Wingdings" panose="05000000000000000000" pitchFamily="2" charset="2"/>
            </a:rPr>
            <a:t></a:t>
          </a:r>
          <a:endParaRPr lang="en-US" sz="1800" dirty="0"/>
        </a:p>
      </dgm:t>
    </dgm:pt>
    <dgm:pt modelId="{E71E85FA-3457-414E-8DCA-A2C67D0B80DF}" type="parTrans" cxnId="{D6D72A95-4CE2-4145-96C0-3FF52E592F92}">
      <dgm:prSet/>
      <dgm:spPr/>
      <dgm:t>
        <a:bodyPr/>
        <a:lstStyle/>
        <a:p>
          <a:endParaRPr lang="en-US" sz="1800"/>
        </a:p>
      </dgm:t>
    </dgm:pt>
    <dgm:pt modelId="{9CE473A3-962E-4E82-B1DE-1F6E6294C2BD}" type="sibTrans" cxnId="{D6D72A95-4CE2-4145-96C0-3FF52E592F92}">
      <dgm:prSet/>
      <dgm:spPr/>
      <dgm:t>
        <a:bodyPr/>
        <a:lstStyle/>
        <a:p>
          <a:endParaRPr lang="en-US" sz="1800"/>
        </a:p>
      </dgm:t>
    </dgm:pt>
    <dgm:pt modelId="{DAA8FAAF-A412-4179-B5D9-2991FF184AA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Our table-tennis setup in the ‘Street’ and some notable basketball addicts are a good example of how dedicated and engaged students can be</a:t>
          </a:r>
        </a:p>
        <a:p>
          <a:pPr>
            <a:lnSpc>
              <a:spcPct val="100000"/>
            </a:lnSpc>
          </a:pPr>
          <a:r>
            <a:rPr lang="en-GB" sz="1800" dirty="0">
              <a:sym typeface="Wingdings" panose="05000000000000000000" pitchFamily="2" charset="2"/>
            </a:rPr>
            <a:t> </a:t>
          </a:r>
          <a:endParaRPr lang="en-US" sz="1800" dirty="0"/>
        </a:p>
      </dgm:t>
    </dgm:pt>
    <dgm:pt modelId="{6D9E5EF3-01F4-4FA5-95F7-21E92856D021}" type="parTrans" cxnId="{EEB8ED2F-1255-4A2C-A2DD-CC64387B4506}">
      <dgm:prSet/>
      <dgm:spPr/>
      <dgm:t>
        <a:bodyPr/>
        <a:lstStyle/>
        <a:p>
          <a:endParaRPr lang="en-US" sz="1800"/>
        </a:p>
      </dgm:t>
    </dgm:pt>
    <dgm:pt modelId="{8006930A-4139-4DC7-80E4-E95842791805}" type="sibTrans" cxnId="{EEB8ED2F-1255-4A2C-A2DD-CC64387B4506}">
      <dgm:prSet/>
      <dgm:spPr/>
      <dgm:t>
        <a:bodyPr/>
        <a:lstStyle/>
        <a:p>
          <a:endParaRPr lang="en-US" sz="1800"/>
        </a:p>
      </dgm:t>
    </dgm:pt>
    <dgm:pt modelId="{64767D28-5875-48D2-BEBD-3E6A51C8B06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Art Clubs </a:t>
          </a:r>
        </a:p>
        <a:p>
          <a:pPr>
            <a:lnSpc>
              <a:spcPct val="100000"/>
            </a:lnSpc>
          </a:pPr>
          <a:r>
            <a:rPr lang="en-GB" sz="1800" dirty="0"/>
            <a:t>&amp; </a:t>
          </a:r>
        </a:p>
        <a:p>
          <a:pPr>
            <a:lnSpc>
              <a:spcPct val="100000"/>
            </a:lnSpc>
          </a:pPr>
          <a:r>
            <a:rPr lang="en-GB" sz="1800" dirty="0"/>
            <a:t>PE clubs</a:t>
          </a:r>
        </a:p>
        <a:p>
          <a:pPr>
            <a:lnSpc>
              <a:spcPct val="100000"/>
            </a:lnSpc>
          </a:pPr>
          <a:endParaRPr lang="en-GB" sz="1800" dirty="0"/>
        </a:p>
        <a:p>
          <a:pPr>
            <a:lnSpc>
              <a:spcPct val="100000"/>
            </a:lnSpc>
          </a:pPr>
          <a:r>
            <a:rPr lang="en-GB" sz="1800" dirty="0">
              <a:sym typeface="Wingdings" panose="05000000000000000000" pitchFamily="2" charset="2"/>
            </a:rPr>
            <a:t></a:t>
          </a:r>
          <a:endParaRPr lang="en-US" sz="1800" dirty="0"/>
        </a:p>
      </dgm:t>
    </dgm:pt>
    <dgm:pt modelId="{A21FE207-F05F-42BD-9930-7B2B731EC8D2}" type="parTrans" cxnId="{BD1056F1-A3B0-4943-9C9C-BF6D01C94F4A}">
      <dgm:prSet/>
      <dgm:spPr/>
      <dgm:t>
        <a:bodyPr/>
        <a:lstStyle/>
        <a:p>
          <a:endParaRPr lang="en-US" sz="1800"/>
        </a:p>
      </dgm:t>
    </dgm:pt>
    <dgm:pt modelId="{4F4CB9D3-B8BE-4B33-B714-7DE825D1D26C}" type="sibTrans" cxnId="{BD1056F1-A3B0-4943-9C9C-BF6D01C94F4A}">
      <dgm:prSet/>
      <dgm:spPr/>
      <dgm:t>
        <a:bodyPr/>
        <a:lstStyle/>
        <a:p>
          <a:endParaRPr lang="en-US" sz="1800"/>
        </a:p>
      </dgm:t>
    </dgm:pt>
    <dgm:pt modelId="{4C4331C8-63A4-48C5-BF58-02C2AC5FF2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/>
            <a:t>Our ‘Achievement Hub’ ‘Intervention’ sessions and </a:t>
          </a:r>
          <a:r>
            <a:rPr lang="en-GB" sz="1800"/>
            <a:t>‘</a:t>
          </a:r>
          <a:r>
            <a:rPr lang="en-GB" sz="1800" smtClean="0"/>
            <a:t>Masterclasses’  </a:t>
          </a:r>
          <a:r>
            <a:rPr lang="en-GB" sz="1800" dirty="0"/>
            <a:t>are used well by a number of students</a:t>
          </a:r>
        </a:p>
        <a:p>
          <a:pPr>
            <a:lnSpc>
              <a:spcPct val="100000"/>
            </a:lnSpc>
          </a:pPr>
          <a:endParaRPr lang="en-GB" sz="1800" dirty="0"/>
        </a:p>
        <a:p>
          <a:pPr>
            <a:lnSpc>
              <a:spcPct val="100000"/>
            </a:lnSpc>
          </a:pPr>
          <a:r>
            <a:rPr lang="en-GB" sz="1800" dirty="0">
              <a:sym typeface="Wingdings" panose="05000000000000000000" pitchFamily="2" charset="2"/>
            </a:rPr>
            <a:t></a:t>
          </a:r>
          <a:endParaRPr lang="en-US" sz="1800" dirty="0"/>
        </a:p>
      </dgm:t>
    </dgm:pt>
    <dgm:pt modelId="{1531E98B-50E6-4484-BCA1-AF16019E80C1}" type="parTrans" cxnId="{1E8D5B00-F016-44BF-AAB8-329B44A05445}">
      <dgm:prSet/>
      <dgm:spPr/>
      <dgm:t>
        <a:bodyPr/>
        <a:lstStyle/>
        <a:p>
          <a:endParaRPr lang="en-US" sz="1800"/>
        </a:p>
      </dgm:t>
    </dgm:pt>
    <dgm:pt modelId="{AFB3D7B9-5B3E-4D0E-A049-F08ECA83C562}" type="sibTrans" cxnId="{1E8D5B00-F016-44BF-AAB8-329B44A05445}">
      <dgm:prSet/>
      <dgm:spPr/>
      <dgm:t>
        <a:bodyPr/>
        <a:lstStyle/>
        <a:p>
          <a:endParaRPr lang="en-US" sz="1800"/>
        </a:p>
      </dgm:t>
    </dgm:pt>
    <dgm:pt modelId="{EA44C539-8E85-49B0-8408-EE4EB2CCA13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 dirty="0" err="1"/>
            <a:t>Taeja</a:t>
          </a:r>
          <a:r>
            <a:rPr lang="en-GB" sz="1800" dirty="0"/>
            <a:t> James trains 5/6 times a week in Birmingham, often before school</a:t>
          </a:r>
          <a:endParaRPr lang="en-US" sz="1800" dirty="0"/>
        </a:p>
      </dgm:t>
    </dgm:pt>
    <dgm:pt modelId="{BFF192AB-E0AE-4FEF-98FB-902D40D1727E}" type="parTrans" cxnId="{B3FA22A5-B40B-4F1E-BA0F-8C2CDE38D9B3}">
      <dgm:prSet/>
      <dgm:spPr/>
      <dgm:t>
        <a:bodyPr/>
        <a:lstStyle/>
        <a:p>
          <a:endParaRPr lang="en-US" sz="1800"/>
        </a:p>
      </dgm:t>
    </dgm:pt>
    <dgm:pt modelId="{F4DC2BE4-D1AC-4E4F-9A9E-EFEE09E23E42}" type="sibTrans" cxnId="{B3FA22A5-B40B-4F1E-BA0F-8C2CDE38D9B3}">
      <dgm:prSet/>
      <dgm:spPr/>
      <dgm:t>
        <a:bodyPr/>
        <a:lstStyle/>
        <a:p>
          <a:endParaRPr lang="en-US" sz="1800"/>
        </a:p>
      </dgm:t>
    </dgm:pt>
    <dgm:pt modelId="{916CF165-6CF9-4FF7-8B09-1689B08E0AA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dirty="0"/>
            <a:t>How many </a:t>
          </a:r>
          <a:r>
            <a:rPr lang="en-GB" sz="2400" b="1" dirty="0" smtClean="0"/>
            <a:t>of you can engage in meaningful ‘</a:t>
          </a:r>
          <a:r>
            <a:rPr lang="en-GB" sz="2400" b="1" dirty="0"/>
            <a:t>Pursuits of Mastery’ ???</a:t>
          </a:r>
          <a:endParaRPr lang="en-US" sz="2400" b="1" dirty="0"/>
        </a:p>
      </dgm:t>
    </dgm:pt>
    <dgm:pt modelId="{378E73D5-5386-4423-BE61-86C981EF96A8}" type="parTrans" cxnId="{83683C22-786F-4206-8C7B-025A2577901E}">
      <dgm:prSet/>
      <dgm:spPr/>
      <dgm:t>
        <a:bodyPr/>
        <a:lstStyle/>
        <a:p>
          <a:endParaRPr lang="en-US" sz="1800"/>
        </a:p>
      </dgm:t>
    </dgm:pt>
    <dgm:pt modelId="{70B39385-9FCC-4836-A059-8C8BFD8DA4E2}" type="sibTrans" cxnId="{83683C22-786F-4206-8C7B-025A2577901E}">
      <dgm:prSet/>
      <dgm:spPr/>
      <dgm:t>
        <a:bodyPr/>
        <a:lstStyle/>
        <a:p>
          <a:endParaRPr lang="en-US" sz="1800"/>
        </a:p>
      </dgm:t>
    </dgm:pt>
    <dgm:pt modelId="{42526E2B-6581-4451-B8EF-86698BDCB0EF}" type="pres">
      <dgm:prSet presAssocID="{BA9E4FB7-A641-46C0-B30F-C7D92C55253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71F4218-704F-43E9-93F9-D1F1D36B2780}" type="pres">
      <dgm:prSet presAssocID="{743FF938-2B46-4CA9-9FD8-0194A1A1FC19}" presName="compNode" presStyleCnt="0"/>
      <dgm:spPr/>
    </dgm:pt>
    <dgm:pt modelId="{AE0D5E8C-5B05-4A8B-B738-0B7C8A60F43B}" type="pres">
      <dgm:prSet presAssocID="{743FF938-2B46-4CA9-9FD8-0194A1A1FC19}" presName="iconRect" presStyleLbl="node1" presStyleIdx="0" presStyleCnt="7" custLinFactNeighborX="26060" custLinFactNeighborY="-4627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248F0EFE-8554-4801-8A3B-7298C7BD337A}" type="pres">
      <dgm:prSet presAssocID="{743FF938-2B46-4CA9-9FD8-0194A1A1FC19}" presName="spaceRect" presStyleCnt="0"/>
      <dgm:spPr/>
    </dgm:pt>
    <dgm:pt modelId="{06CB9048-804C-4A28-8F65-124699F48E62}" type="pres">
      <dgm:prSet presAssocID="{743FF938-2B46-4CA9-9FD8-0194A1A1FC19}" presName="textRect" presStyleLbl="revTx" presStyleIdx="0" presStyleCnt="7" custScaleY="141474" custLinFactNeighborX="12787" custLinFactNeighborY="-7854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D474EAFF-88D1-4DBC-8969-D223A325B118}" type="pres">
      <dgm:prSet presAssocID="{D28A9EDD-675A-4F2B-A4B6-9679EDB99236}" presName="sibTrans" presStyleCnt="0"/>
      <dgm:spPr/>
    </dgm:pt>
    <dgm:pt modelId="{56AF24EB-C6ED-4E6F-B6DC-DE28285EB19F}" type="pres">
      <dgm:prSet presAssocID="{4E0F4B36-5236-4B5F-AAC9-686973D20EF3}" presName="compNode" presStyleCnt="0"/>
      <dgm:spPr/>
    </dgm:pt>
    <dgm:pt modelId="{476FC915-2686-4428-8BB3-DC752923B4A0}" type="pres">
      <dgm:prSet presAssocID="{4E0F4B36-5236-4B5F-AAC9-686973D20EF3}" presName="iconRect" presStyleLbl="node1" presStyleIdx="1" presStyleCnt="7" custScaleY="119833" custLinFactNeighborY="-8434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me controller"/>
        </a:ext>
      </dgm:extLst>
    </dgm:pt>
    <dgm:pt modelId="{DAF78F1F-DD98-4AB3-AB37-2679E04D3B66}" type="pres">
      <dgm:prSet presAssocID="{4E0F4B36-5236-4B5F-AAC9-686973D20EF3}" presName="spaceRect" presStyleCnt="0"/>
      <dgm:spPr/>
    </dgm:pt>
    <dgm:pt modelId="{A281B99A-1FF4-48A2-9BFF-99EF29C1BE26}" type="pres">
      <dgm:prSet presAssocID="{4E0F4B36-5236-4B5F-AAC9-686973D20EF3}" presName="textRect" presStyleLbl="revTx" presStyleIdx="1" presStyleCnt="7" custLinFactNeighborX="-3334" custLinFactNeighborY="-24669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21ABEFCD-21BE-4F9D-84D6-FE40BDC24268}" type="pres">
      <dgm:prSet presAssocID="{9CE473A3-962E-4E82-B1DE-1F6E6294C2BD}" presName="sibTrans" presStyleCnt="0"/>
      <dgm:spPr/>
    </dgm:pt>
    <dgm:pt modelId="{70654D2D-9EC8-480F-A800-469181958760}" type="pres">
      <dgm:prSet presAssocID="{DAA8FAAF-A412-4179-B5D9-2991FF184AAF}" presName="compNode" presStyleCnt="0"/>
      <dgm:spPr/>
    </dgm:pt>
    <dgm:pt modelId="{F1A5D731-072F-4E42-9659-6AE54F2E7CA2}" type="pres">
      <dgm:prSet presAssocID="{DAA8FAAF-A412-4179-B5D9-2991FF184AAF}" presName="iconRect" presStyleLbl="node1" presStyleIdx="2" presStyleCnt="7" custLinFactNeighborX="-2369" custLinFactNeighborY="-236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sketball"/>
        </a:ext>
      </dgm:extLst>
    </dgm:pt>
    <dgm:pt modelId="{16F777B5-C5CF-4459-846B-6F3484903590}" type="pres">
      <dgm:prSet presAssocID="{DAA8FAAF-A412-4179-B5D9-2991FF184AAF}" presName="spaceRect" presStyleCnt="0"/>
      <dgm:spPr/>
    </dgm:pt>
    <dgm:pt modelId="{C4AFACEE-C840-4CBB-88C6-210841D99F3C}" type="pres">
      <dgm:prSet presAssocID="{DAA8FAAF-A412-4179-B5D9-2991FF184AAF}" presName="textRect" presStyleLbl="revTx" presStyleIdx="2" presStyleCnt="7" custScaleX="110942" custScaleY="197714" custLinFactNeighborY="3109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35912B5D-5D79-485C-8917-90FC39A28B65}" type="pres">
      <dgm:prSet presAssocID="{8006930A-4139-4DC7-80E4-E95842791805}" presName="sibTrans" presStyleCnt="0"/>
      <dgm:spPr/>
    </dgm:pt>
    <dgm:pt modelId="{F9F1E0E4-1A7B-415A-9795-BB377B6FC99A}" type="pres">
      <dgm:prSet presAssocID="{64767D28-5875-48D2-BEBD-3E6A51C8B06B}" presName="compNode" presStyleCnt="0"/>
      <dgm:spPr/>
    </dgm:pt>
    <dgm:pt modelId="{FA339EDD-D01F-4481-BF0F-C8181F198081}" type="pres">
      <dgm:prSet presAssocID="{64767D28-5875-48D2-BEBD-3E6A51C8B06B}" presName="iconRect" presStyleLbl="node1" presStyleIdx="3" presStyleCnt="7" custLinFactNeighborX="-5221" custLinFactNeighborY="-8193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cer"/>
        </a:ext>
      </dgm:extLst>
    </dgm:pt>
    <dgm:pt modelId="{0AB9F7D4-035B-414E-9486-ED5D2A1DBE23}" type="pres">
      <dgm:prSet presAssocID="{64767D28-5875-48D2-BEBD-3E6A51C8B06B}" presName="spaceRect" presStyleCnt="0"/>
      <dgm:spPr/>
    </dgm:pt>
    <dgm:pt modelId="{5DC61BA6-0A0F-4D2A-AF0F-9CB3ECCFF6AD}" type="pres">
      <dgm:prSet presAssocID="{64767D28-5875-48D2-BEBD-3E6A51C8B06B}" presName="textRect" presStyleLbl="revTx" presStyleIdx="3" presStyleCnt="7" custLinFactNeighborX="-2350" custLinFactNeighborY="-22213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96EF2906-F205-42D1-8D5D-E560336E9125}" type="pres">
      <dgm:prSet presAssocID="{4F4CB9D3-B8BE-4B33-B714-7DE825D1D26C}" presName="sibTrans" presStyleCnt="0"/>
      <dgm:spPr/>
    </dgm:pt>
    <dgm:pt modelId="{BCCA1A4A-ADBB-47F1-98E9-EF8E3840C1EC}" type="pres">
      <dgm:prSet presAssocID="{4C4331C8-63A4-48C5-BF58-02C2AC5FF2EC}" presName="compNode" presStyleCnt="0"/>
      <dgm:spPr/>
    </dgm:pt>
    <dgm:pt modelId="{4CCFFD8E-2342-45A5-8052-99C0EE4D99E1}" type="pres">
      <dgm:prSet presAssocID="{4C4331C8-63A4-48C5-BF58-02C2AC5FF2EC}" presName="iconRect" presStyleLbl="node1" presStyleIdx="4" presStyleCnt="7" custScaleX="135696" custScaleY="166296" custLinFactNeighborX="4820" custLinFactNeighborY="-40401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BF7983D5-8A95-41ED-9594-12A7DA822537}" type="pres">
      <dgm:prSet presAssocID="{4C4331C8-63A4-48C5-BF58-02C2AC5FF2EC}" presName="spaceRect" presStyleCnt="0"/>
      <dgm:spPr/>
    </dgm:pt>
    <dgm:pt modelId="{D50C534C-E450-4E9C-B099-026CD1A3B891}" type="pres">
      <dgm:prSet presAssocID="{4C4331C8-63A4-48C5-BF58-02C2AC5FF2EC}" presName="textRect" presStyleLbl="revTx" presStyleIdx="4" presStyleCnt="7" custScaleY="182132" custLinFactNeighborX="2206" custLinFactNeighborY="11318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2EBD0C6B-3FDF-45E5-B132-A5C56633254A}" type="pres">
      <dgm:prSet presAssocID="{AFB3D7B9-5B3E-4D0E-A049-F08ECA83C562}" presName="sibTrans" presStyleCnt="0"/>
      <dgm:spPr/>
    </dgm:pt>
    <dgm:pt modelId="{0CE83DB0-30E0-4671-8CE7-081E8CFF95AB}" type="pres">
      <dgm:prSet presAssocID="{EA44C539-8E85-49B0-8408-EE4EB2CCA13B}" presName="compNode" presStyleCnt="0"/>
      <dgm:spPr/>
    </dgm:pt>
    <dgm:pt modelId="{908F0D67-9EA2-4A41-BF73-B1EC9872D368}" type="pres">
      <dgm:prSet presAssocID="{EA44C539-8E85-49B0-8408-EE4EB2CCA13B}" presName="iconRect" presStyleLbl="node1" presStyleIdx="5" presStyleCnt="7" custScaleY="134292" custLinFactNeighborX="15501" custLinFactNeighborY="-9157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1B750338-5CC2-404D-8A99-1E31C5D8D496}" type="pres">
      <dgm:prSet presAssocID="{EA44C539-8E85-49B0-8408-EE4EB2CCA13B}" presName="spaceRect" presStyleCnt="0"/>
      <dgm:spPr/>
    </dgm:pt>
    <dgm:pt modelId="{046B61A6-E4AA-4D69-8CB0-7F282309CEC6}" type="pres">
      <dgm:prSet presAssocID="{EA44C539-8E85-49B0-8408-EE4EB2CCA13B}" presName="textRect" presStyleLbl="revTx" presStyleIdx="5" presStyleCnt="7" custScaleY="112939" custLinFactNeighborX="3253" custLinFactNeighborY="-25070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  <dgm:pt modelId="{CA4D14C2-5343-444A-9A5F-5A442FB25540}" type="pres">
      <dgm:prSet presAssocID="{F4DC2BE4-D1AC-4E4F-9A9E-EFEE09E23E42}" presName="sibTrans" presStyleCnt="0"/>
      <dgm:spPr/>
    </dgm:pt>
    <dgm:pt modelId="{B54D153A-1749-4A1A-AEBD-DABD78938061}" type="pres">
      <dgm:prSet presAssocID="{916CF165-6CF9-4FF7-8B09-1689B08E0AA9}" presName="compNode" presStyleCnt="0"/>
      <dgm:spPr/>
    </dgm:pt>
    <dgm:pt modelId="{9FEDD527-AEA7-423C-B533-50235BA8CE04}" type="pres">
      <dgm:prSet presAssocID="{916CF165-6CF9-4FF7-8B09-1689B08E0AA9}" presName="iconRect" presStyleLbl="node1" presStyleIdx="6" presStyleCnt="7" custScaleX="234118" custScaleY="187616" custLinFactNeighborX="2410" custLinFactNeighborY="-46795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84869B04-B9C9-4D6C-92DE-42810B146D05}" type="pres">
      <dgm:prSet presAssocID="{916CF165-6CF9-4FF7-8B09-1689B08E0AA9}" presName="spaceRect" presStyleCnt="0"/>
      <dgm:spPr/>
    </dgm:pt>
    <dgm:pt modelId="{6174C15A-C19D-40C1-9163-041961DA52C7}" type="pres">
      <dgm:prSet presAssocID="{916CF165-6CF9-4FF7-8B09-1689B08E0AA9}" presName="textRect" presStyleLbl="revTx" presStyleIdx="6" presStyleCnt="7" custScaleX="111262" custScaleY="177755" custLinFactNeighborX="94" custLinFactNeighborY="15740">
        <dgm:presLayoutVars>
          <dgm:chMax val="1"/>
          <dgm:chPref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B4FFC4-3EFC-48D7-84EF-F3302814E717}" type="presOf" srcId="{4C4331C8-63A4-48C5-BF58-02C2AC5FF2EC}" destId="{D50C534C-E450-4E9C-B099-026CD1A3B891}" srcOrd="0" destOrd="0" presId="urn:microsoft.com/office/officeart/2018/2/layout/IconLabelList"/>
    <dgm:cxn modelId="{073AF576-73B7-4374-8D2B-8AFFD972B38D}" type="presOf" srcId="{DAA8FAAF-A412-4179-B5D9-2991FF184AAF}" destId="{C4AFACEE-C840-4CBB-88C6-210841D99F3C}" srcOrd="0" destOrd="0" presId="urn:microsoft.com/office/officeart/2018/2/layout/IconLabelList"/>
    <dgm:cxn modelId="{83683C22-786F-4206-8C7B-025A2577901E}" srcId="{BA9E4FB7-A641-46C0-B30F-C7D92C552535}" destId="{916CF165-6CF9-4FF7-8B09-1689B08E0AA9}" srcOrd="6" destOrd="0" parTransId="{378E73D5-5386-4423-BE61-86C981EF96A8}" sibTransId="{70B39385-9FCC-4836-A059-8C8BFD8DA4E2}"/>
    <dgm:cxn modelId="{42A26370-F054-432F-BE9B-87D824281008}" type="presOf" srcId="{BA9E4FB7-A641-46C0-B30F-C7D92C552535}" destId="{42526E2B-6581-4451-B8EF-86698BDCB0EF}" srcOrd="0" destOrd="0" presId="urn:microsoft.com/office/officeart/2018/2/layout/IconLabelList"/>
    <dgm:cxn modelId="{EEB8ED2F-1255-4A2C-A2DD-CC64387B4506}" srcId="{BA9E4FB7-A641-46C0-B30F-C7D92C552535}" destId="{DAA8FAAF-A412-4179-B5D9-2991FF184AAF}" srcOrd="2" destOrd="0" parTransId="{6D9E5EF3-01F4-4FA5-95F7-21E92856D021}" sibTransId="{8006930A-4139-4DC7-80E4-E95842791805}"/>
    <dgm:cxn modelId="{D6D72A95-4CE2-4145-96C0-3FF52E592F92}" srcId="{BA9E4FB7-A641-46C0-B30F-C7D92C552535}" destId="{4E0F4B36-5236-4B5F-AAC9-686973D20EF3}" srcOrd="1" destOrd="0" parTransId="{E71E85FA-3457-414E-8DCA-A2C67D0B80DF}" sibTransId="{9CE473A3-962E-4E82-B1DE-1F6E6294C2BD}"/>
    <dgm:cxn modelId="{DB0B48F7-0B48-4F4D-9388-96A26F558D1E}" type="presOf" srcId="{64767D28-5875-48D2-BEBD-3E6A51C8B06B}" destId="{5DC61BA6-0A0F-4D2A-AF0F-9CB3ECCFF6AD}" srcOrd="0" destOrd="0" presId="urn:microsoft.com/office/officeart/2018/2/layout/IconLabelList"/>
    <dgm:cxn modelId="{DE01E3BD-3883-45FB-AE74-D4092305614B}" type="presOf" srcId="{EA44C539-8E85-49B0-8408-EE4EB2CCA13B}" destId="{046B61A6-E4AA-4D69-8CB0-7F282309CEC6}" srcOrd="0" destOrd="0" presId="urn:microsoft.com/office/officeart/2018/2/layout/IconLabelList"/>
    <dgm:cxn modelId="{BD1056F1-A3B0-4943-9C9C-BF6D01C94F4A}" srcId="{BA9E4FB7-A641-46C0-B30F-C7D92C552535}" destId="{64767D28-5875-48D2-BEBD-3E6A51C8B06B}" srcOrd="3" destOrd="0" parTransId="{A21FE207-F05F-42BD-9930-7B2B731EC8D2}" sibTransId="{4F4CB9D3-B8BE-4B33-B714-7DE825D1D26C}"/>
    <dgm:cxn modelId="{1E8D5B00-F016-44BF-AAB8-329B44A05445}" srcId="{BA9E4FB7-A641-46C0-B30F-C7D92C552535}" destId="{4C4331C8-63A4-48C5-BF58-02C2AC5FF2EC}" srcOrd="4" destOrd="0" parTransId="{1531E98B-50E6-4484-BCA1-AF16019E80C1}" sibTransId="{AFB3D7B9-5B3E-4D0E-A049-F08ECA83C562}"/>
    <dgm:cxn modelId="{5F549DAA-A303-42F3-BECE-60CA313DA3AF}" type="presOf" srcId="{4E0F4B36-5236-4B5F-AAC9-686973D20EF3}" destId="{A281B99A-1FF4-48A2-9BFF-99EF29C1BE26}" srcOrd="0" destOrd="0" presId="urn:microsoft.com/office/officeart/2018/2/layout/IconLabelList"/>
    <dgm:cxn modelId="{B3FA22A5-B40B-4F1E-BA0F-8C2CDE38D9B3}" srcId="{BA9E4FB7-A641-46C0-B30F-C7D92C552535}" destId="{EA44C539-8E85-49B0-8408-EE4EB2CCA13B}" srcOrd="5" destOrd="0" parTransId="{BFF192AB-E0AE-4FEF-98FB-902D40D1727E}" sibTransId="{F4DC2BE4-D1AC-4E4F-9A9E-EFEE09E23E42}"/>
    <dgm:cxn modelId="{5CBF2EBA-6C1C-41E0-815C-B3274A3EBE3B}" type="presOf" srcId="{916CF165-6CF9-4FF7-8B09-1689B08E0AA9}" destId="{6174C15A-C19D-40C1-9163-041961DA52C7}" srcOrd="0" destOrd="0" presId="urn:microsoft.com/office/officeart/2018/2/layout/IconLabelList"/>
    <dgm:cxn modelId="{480B110B-FC97-40B3-819C-73F1D24F9AA7}" type="presOf" srcId="{743FF938-2B46-4CA9-9FD8-0194A1A1FC19}" destId="{06CB9048-804C-4A28-8F65-124699F48E62}" srcOrd="0" destOrd="0" presId="urn:microsoft.com/office/officeart/2018/2/layout/IconLabelList"/>
    <dgm:cxn modelId="{45552FB5-EF5F-4107-86B2-9FB8BD96CFC7}" srcId="{BA9E4FB7-A641-46C0-B30F-C7D92C552535}" destId="{743FF938-2B46-4CA9-9FD8-0194A1A1FC19}" srcOrd="0" destOrd="0" parTransId="{BD1CCDB3-8E1C-4078-96D1-9286849B3BC0}" sibTransId="{D28A9EDD-675A-4F2B-A4B6-9679EDB99236}"/>
    <dgm:cxn modelId="{C7FDDDBE-02F9-42BD-8D36-80C5FBD96229}" type="presParOf" srcId="{42526E2B-6581-4451-B8EF-86698BDCB0EF}" destId="{B71F4218-704F-43E9-93F9-D1F1D36B2780}" srcOrd="0" destOrd="0" presId="urn:microsoft.com/office/officeart/2018/2/layout/IconLabelList"/>
    <dgm:cxn modelId="{2C1C5C8F-A35A-477F-ACC4-783644B06496}" type="presParOf" srcId="{B71F4218-704F-43E9-93F9-D1F1D36B2780}" destId="{AE0D5E8C-5B05-4A8B-B738-0B7C8A60F43B}" srcOrd="0" destOrd="0" presId="urn:microsoft.com/office/officeart/2018/2/layout/IconLabelList"/>
    <dgm:cxn modelId="{BC57EA93-F368-4E04-A597-C7751A6032F3}" type="presParOf" srcId="{B71F4218-704F-43E9-93F9-D1F1D36B2780}" destId="{248F0EFE-8554-4801-8A3B-7298C7BD337A}" srcOrd="1" destOrd="0" presId="urn:microsoft.com/office/officeart/2018/2/layout/IconLabelList"/>
    <dgm:cxn modelId="{27CCC33F-DDA0-4D00-8A7B-ECF6AB640435}" type="presParOf" srcId="{B71F4218-704F-43E9-93F9-D1F1D36B2780}" destId="{06CB9048-804C-4A28-8F65-124699F48E62}" srcOrd="2" destOrd="0" presId="urn:microsoft.com/office/officeart/2018/2/layout/IconLabelList"/>
    <dgm:cxn modelId="{751DC626-687B-48C4-ABB2-775F376C7221}" type="presParOf" srcId="{42526E2B-6581-4451-B8EF-86698BDCB0EF}" destId="{D474EAFF-88D1-4DBC-8969-D223A325B118}" srcOrd="1" destOrd="0" presId="urn:microsoft.com/office/officeart/2018/2/layout/IconLabelList"/>
    <dgm:cxn modelId="{3A5006CA-7B8D-422B-9FCD-B4DD78E837C0}" type="presParOf" srcId="{42526E2B-6581-4451-B8EF-86698BDCB0EF}" destId="{56AF24EB-C6ED-4E6F-B6DC-DE28285EB19F}" srcOrd="2" destOrd="0" presId="urn:microsoft.com/office/officeart/2018/2/layout/IconLabelList"/>
    <dgm:cxn modelId="{7AD46B59-4F92-4FBA-869C-430664645B32}" type="presParOf" srcId="{56AF24EB-C6ED-4E6F-B6DC-DE28285EB19F}" destId="{476FC915-2686-4428-8BB3-DC752923B4A0}" srcOrd="0" destOrd="0" presId="urn:microsoft.com/office/officeart/2018/2/layout/IconLabelList"/>
    <dgm:cxn modelId="{407ED6F6-3D46-4B16-98A7-D807C078487D}" type="presParOf" srcId="{56AF24EB-C6ED-4E6F-B6DC-DE28285EB19F}" destId="{DAF78F1F-DD98-4AB3-AB37-2679E04D3B66}" srcOrd="1" destOrd="0" presId="urn:microsoft.com/office/officeart/2018/2/layout/IconLabelList"/>
    <dgm:cxn modelId="{7E53249D-84C6-4D67-A11A-8E8363EE7FB8}" type="presParOf" srcId="{56AF24EB-C6ED-4E6F-B6DC-DE28285EB19F}" destId="{A281B99A-1FF4-48A2-9BFF-99EF29C1BE26}" srcOrd="2" destOrd="0" presId="urn:microsoft.com/office/officeart/2018/2/layout/IconLabelList"/>
    <dgm:cxn modelId="{4616C685-0382-4E27-966E-AC72E9C5DBB9}" type="presParOf" srcId="{42526E2B-6581-4451-B8EF-86698BDCB0EF}" destId="{21ABEFCD-21BE-4F9D-84D6-FE40BDC24268}" srcOrd="3" destOrd="0" presId="urn:microsoft.com/office/officeart/2018/2/layout/IconLabelList"/>
    <dgm:cxn modelId="{BB6346CE-CA2E-4C39-B86C-C7EE9725EC0E}" type="presParOf" srcId="{42526E2B-6581-4451-B8EF-86698BDCB0EF}" destId="{70654D2D-9EC8-480F-A800-469181958760}" srcOrd="4" destOrd="0" presId="urn:microsoft.com/office/officeart/2018/2/layout/IconLabelList"/>
    <dgm:cxn modelId="{63CF757C-4DCB-4177-964B-AE929CE036E9}" type="presParOf" srcId="{70654D2D-9EC8-480F-A800-469181958760}" destId="{F1A5D731-072F-4E42-9659-6AE54F2E7CA2}" srcOrd="0" destOrd="0" presId="urn:microsoft.com/office/officeart/2018/2/layout/IconLabelList"/>
    <dgm:cxn modelId="{8312B5CA-8112-4F06-922A-CE8C95D8F427}" type="presParOf" srcId="{70654D2D-9EC8-480F-A800-469181958760}" destId="{16F777B5-C5CF-4459-846B-6F3484903590}" srcOrd="1" destOrd="0" presId="urn:microsoft.com/office/officeart/2018/2/layout/IconLabelList"/>
    <dgm:cxn modelId="{917D20F3-016C-4C1B-97D1-79632DC7AB41}" type="presParOf" srcId="{70654D2D-9EC8-480F-A800-469181958760}" destId="{C4AFACEE-C840-4CBB-88C6-210841D99F3C}" srcOrd="2" destOrd="0" presId="urn:microsoft.com/office/officeart/2018/2/layout/IconLabelList"/>
    <dgm:cxn modelId="{D785E64B-E2D6-413F-B0E4-FA5D232FC4FC}" type="presParOf" srcId="{42526E2B-6581-4451-B8EF-86698BDCB0EF}" destId="{35912B5D-5D79-485C-8917-90FC39A28B65}" srcOrd="5" destOrd="0" presId="urn:microsoft.com/office/officeart/2018/2/layout/IconLabelList"/>
    <dgm:cxn modelId="{3A65632B-97B4-4FF2-A3FA-A6EC0E82B87A}" type="presParOf" srcId="{42526E2B-6581-4451-B8EF-86698BDCB0EF}" destId="{F9F1E0E4-1A7B-415A-9795-BB377B6FC99A}" srcOrd="6" destOrd="0" presId="urn:microsoft.com/office/officeart/2018/2/layout/IconLabelList"/>
    <dgm:cxn modelId="{117D9F75-A895-4A24-81E1-15871B1C92B8}" type="presParOf" srcId="{F9F1E0E4-1A7B-415A-9795-BB377B6FC99A}" destId="{FA339EDD-D01F-4481-BF0F-C8181F198081}" srcOrd="0" destOrd="0" presId="urn:microsoft.com/office/officeart/2018/2/layout/IconLabelList"/>
    <dgm:cxn modelId="{A7927072-7D42-4751-98E7-E64AC8395BCA}" type="presParOf" srcId="{F9F1E0E4-1A7B-415A-9795-BB377B6FC99A}" destId="{0AB9F7D4-035B-414E-9486-ED5D2A1DBE23}" srcOrd="1" destOrd="0" presId="urn:microsoft.com/office/officeart/2018/2/layout/IconLabelList"/>
    <dgm:cxn modelId="{815AD6F8-B7F9-412F-B97D-FD53C18B4824}" type="presParOf" srcId="{F9F1E0E4-1A7B-415A-9795-BB377B6FC99A}" destId="{5DC61BA6-0A0F-4D2A-AF0F-9CB3ECCFF6AD}" srcOrd="2" destOrd="0" presId="urn:microsoft.com/office/officeart/2018/2/layout/IconLabelList"/>
    <dgm:cxn modelId="{80CF71BB-9BBC-427D-A186-9BF1E79108DE}" type="presParOf" srcId="{42526E2B-6581-4451-B8EF-86698BDCB0EF}" destId="{96EF2906-F205-42D1-8D5D-E560336E9125}" srcOrd="7" destOrd="0" presId="urn:microsoft.com/office/officeart/2018/2/layout/IconLabelList"/>
    <dgm:cxn modelId="{E9BE537C-2B1F-43A6-9911-F52FF8FC905E}" type="presParOf" srcId="{42526E2B-6581-4451-B8EF-86698BDCB0EF}" destId="{BCCA1A4A-ADBB-47F1-98E9-EF8E3840C1EC}" srcOrd="8" destOrd="0" presId="urn:microsoft.com/office/officeart/2018/2/layout/IconLabelList"/>
    <dgm:cxn modelId="{F84E8B75-3768-4675-BA59-4643DD696BC4}" type="presParOf" srcId="{BCCA1A4A-ADBB-47F1-98E9-EF8E3840C1EC}" destId="{4CCFFD8E-2342-45A5-8052-99C0EE4D99E1}" srcOrd="0" destOrd="0" presId="urn:microsoft.com/office/officeart/2018/2/layout/IconLabelList"/>
    <dgm:cxn modelId="{0C161409-F3F7-4FB3-802A-32675D60B8C4}" type="presParOf" srcId="{BCCA1A4A-ADBB-47F1-98E9-EF8E3840C1EC}" destId="{BF7983D5-8A95-41ED-9594-12A7DA822537}" srcOrd="1" destOrd="0" presId="urn:microsoft.com/office/officeart/2018/2/layout/IconLabelList"/>
    <dgm:cxn modelId="{27F8D187-D0FB-4EC8-B29D-3AEFBD2A495C}" type="presParOf" srcId="{BCCA1A4A-ADBB-47F1-98E9-EF8E3840C1EC}" destId="{D50C534C-E450-4E9C-B099-026CD1A3B891}" srcOrd="2" destOrd="0" presId="urn:microsoft.com/office/officeart/2018/2/layout/IconLabelList"/>
    <dgm:cxn modelId="{1170D6BF-8022-468B-9B45-2EB665DB78E3}" type="presParOf" srcId="{42526E2B-6581-4451-B8EF-86698BDCB0EF}" destId="{2EBD0C6B-3FDF-45E5-B132-A5C56633254A}" srcOrd="9" destOrd="0" presId="urn:microsoft.com/office/officeart/2018/2/layout/IconLabelList"/>
    <dgm:cxn modelId="{971FC971-E675-43BC-8414-4F746BAAE19E}" type="presParOf" srcId="{42526E2B-6581-4451-B8EF-86698BDCB0EF}" destId="{0CE83DB0-30E0-4671-8CE7-081E8CFF95AB}" srcOrd="10" destOrd="0" presId="urn:microsoft.com/office/officeart/2018/2/layout/IconLabelList"/>
    <dgm:cxn modelId="{D545F62B-8271-4195-B1A4-E34E1E623D48}" type="presParOf" srcId="{0CE83DB0-30E0-4671-8CE7-081E8CFF95AB}" destId="{908F0D67-9EA2-4A41-BF73-B1EC9872D368}" srcOrd="0" destOrd="0" presId="urn:microsoft.com/office/officeart/2018/2/layout/IconLabelList"/>
    <dgm:cxn modelId="{0168663A-16F4-4761-8973-28330B3A20DC}" type="presParOf" srcId="{0CE83DB0-30E0-4671-8CE7-081E8CFF95AB}" destId="{1B750338-5CC2-404D-8A99-1E31C5D8D496}" srcOrd="1" destOrd="0" presId="urn:microsoft.com/office/officeart/2018/2/layout/IconLabelList"/>
    <dgm:cxn modelId="{79F21279-B3BD-46A7-9B58-7764B5BF78B3}" type="presParOf" srcId="{0CE83DB0-30E0-4671-8CE7-081E8CFF95AB}" destId="{046B61A6-E4AA-4D69-8CB0-7F282309CEC6}" srcOrd="2" destOrd="0" presId="urn:microsoft.com/office/officeart/2018/2/layout/IconLabelList"/>
    <dgm:cxn modelId="{B9E9F3D8-2C10-41D1-A5D5-059A4B6AA63F}" type="presParOf" srcId="{42526E2B-6581-4451-B8EF-86698BDCB0EF}" destId="{CA4D14C2-5343-444A-9A5F-5A442FB25540}" srcOrd="11" destOrd="0" presId="urn:microsoft.com/office/officeart/2018/2/layout/IconLabelList"/>
    <dgm:cxn modelId="{D6A57E97-C3E4-4FED-9CC3-9C8A71227251}" type="presParOf" srcId="{42526E2B-6581-4451-B8EF-86698BDCB0EF}" destId="{B54D153A-1749-4A1A-AEBD-DABD78938061}" srcOrd="12" destOrd="0" presId="urn:microsoft.com/office/officeart/2018/2/layout/IconLabelList"/>
    <dgm:cxn modelId="{063F429E-79FC-4CEB-82EB-E5F6DAE12F76}" type="presParOf" srcId="{B54D153A-1749-4A1A-AEBD-DABD78938061}" destId="{9FEDD527-AEA7-423C-B533-50235BA8CE04}" srcOrd="0" destOrd="0" presId="urn:microsoft.com/office/officeart/2018/2/layout/IconLabelList"/>
    <dgm:cxn modelId="{D3E45AE2-1B34-4B90-9C2E-D8F17F986B1E}" type="presParOf" srcId="{B54D153A-1749-4A1A-AEBD-DABD78938061}" destId="{84869B04-B9C9-4D6C-92DE-42810B146D05}" srcOrd="1" destOrd="0" presId="urn:microsoft.com/office/officeart/2018/2/layout/IconLabelList"/>
    <dgm:cxn modelId="{8D81F430-244A-4B91-A5F3-01E646EEE8E6}" type="presParOf" srcId="{B54D153A-1749-4A1A-AEBD-DABD78938061}" destId="{6174C15A-C19D-40C1-9163-041961DA52C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A2377-2851-4BC7-8910-AB15D4CBD22E}">
      <dsp:nvSpPr>
        <dsp:cNvPr id="0" name=""/>
        <dsp:cNvSpPr/>
      </dsp:nvSpPr>
      <dsp:spPr>
        <a:xfrm>
          <a:off x="1153617" y="614527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CB687-B5F0-4494-8DCB-B8E583D7D18A}">
      <dsp:nvSpPr>
        <dsp:cNvPr id="0" name=""/>
        <dsp:cNvSpPr/>
      </dsp:nvSpPr>
      <dsp:spPr>
        <a:xfrm>
          <a:off x="658617" y="2020154"/>
          <a:ext cx="1800000" cy="25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Malcom Gladwell explains that reaching the </a:t>
          </a:r>
          <a:r>
            <a:rPr lang="en-GB" sz="1600" b="1" kern="1200" dirty="0"/>
            <a:t>10,000</a:t>
          </a:r>
          <a:r>
            <a:rPr lang="en-GB" sz="1600" kern="1200" dirty="0"/>
            <a:t>-Hour Rule, which he considers the key to success in any field, is simply a matter of practicing a specific task that can be accomplished with 20 </a:t>
          </a:r>
          <a:r>
            <a:rPr lang="en-GB" sz="1600" b="1" kern="1200" dirty="0"/>
            <a:t>hours</a:t>
          </a:r>
          <a:r>
            <a:rPr lang="en-GB" sz="1600" kern="1200" dirty="0"/>
            <a:t> of work a week for 10 years</a:t>
          </a:r>
          <a:endParaRPr lang="en-US" sz="1600" kern="1200" dirty="0"/>
        </a:p>
      </dsp:txBody>
      <dsp:txXfrm>
        <a:off x="658617" y="2020154"/>
        <a:ext cx="1800000" cy="2565000"/>
      </dsp:txXfrm>
    </dsp:sp>
    <dsp:sp modelId="{CC05F1B3-D2DD-4A99-BE61-5E6EEE1BE34D}">
      <dsp:nvSpPr>
        <dsp:cNvPr id="0" name=""/>
        <dsp:cNvSpPr/>
      </dsp:nvSpPr>
      <dsp:spPr>
        <a:xfrm>
          <a:off x="3268617" y="614527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F8DF20-E102-4D68-AFD1-F79F1C0491B1}">
      <dsp:nvSpPr>
        <dsp:cNvPr id="0" name=""/>
        <dsp:cNvSpPr/>
      </dsp:nvSpPr>
      <dsp:spPr>
        <a:xfrm>
          <a:off x="2773617" y="2020154"/>
          <a:ext cx="1800000" cy="25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Or, if we take 15 years and give ourselves 4 weeks a year holiday it would equate to 14 hours a week.</a:t>
          </a:r>
          <a:endParaRPr lang="en-US" sz="1600" kern="1200" dirty="0"/>
        </a:p>
      </dsp:txBody>
      <dsp:txXfrm>
        <a:off x="2773617" y="2020154"/>
        <a:ext cx="1800000" cy="2565000"/>
      </dsp:txXfrm>
    </dsp:sp>
    <dsp:sp modelId="{47043247-B339-4691-9E56-53E525124586}">
      <dsp:nvSpPr>
        <dsp:cNvPr id="0" name=""/>
        <dsp:cNvSpPr/>
      </dsp:nvSpPr>
      <dsp:spPr>
        <a:xfrm>
          <a:off x="5383617" y="614527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A632E8-67EE-4BF4-8F42-340FEAE36F18}">
      <dsp:nvSpPr>
        <dsp:cNvPr id="0" name=""/>
        <dsp:cNvSpPr/>
      </dsp:nvSpPr>
      <dsp:spPr>
        <a:xfrm>
          <a:off x="4888617" y="2020154"/>
          <a:ext cx="1800000" cy="25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Lets say 2 days off a week this theory would equate to approximately 2 hours and 45 minutes a day of practice</a:t>
          </a:r>
          <a:endParaRPr lang="en-US" sz="1600" kern="1200"/>
        </a:p>
      </dsp:txBody>
      <dsp:txXfrm>
        <a:off x="4888617" y="2020154"/>
        <a:ext cx="1800000" cy="2565000"/>
      </dsp:txXfrm>
    </dsp:sp>
    <dsp:sp modelId="{1DBD74FA-B6DF-44AD-A426-6DC6CA2858FA}">
      <dsp:nvSpPr>
        <dsp:cNvPr id="0" name=""/>
        <dsp:cNvSpPr/>
      </dsp:nvSpPr>
      <dsp:spPr>
        <a:xfrm>
          <a:off x="7498617" y="614527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6D0673-3895-4EC3-BF10-E6A65825C91F}">
      <dsp:nvSpPr>
        <dsp:cNvPr id="0" name=""/>
        <dsp:cNvSpPr/>
      </dsp:nvSpPr>
      <dsp:spPr>
        <a:xfrm>
          <a:off x="7003617" y="2020154"/>
          <a:ext cx="1800000" cy="25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/>
            <a:t>This theory is relevant especially to those of you trying to achieve ‘mastery’ in; sports, arts, music or attempting to become a contestant on ‘Mastermind’</a:t>
          </a:r>
          <a:endParaRPr lang="en-US" sz="1600" kern="1200" dirty="0"/>
        </a:p>
      </dsp:txBody>
      <dsp:txXfrm>
        <a:off x="7003617" y="2020154"/>
        <a:ext cx="1800000" cy="2565000"/>
      </dsp:txXfrm>
    </dsp:sp>
    <dsp:sp modelId="{1FF52306-FD7A-4467-94EE-0D55A5AB88B2}">
      <dsp:nvSpPr>
        <dsp:cNvPr id="0" name=""/>
        <dsp:cNvSpPr/>
      </dsp:nvSpPr>
      <dsp:spPr>
        <a:xfrm>
          <a:off x="9613617" y="614527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41CC2C-7517-46BA-8736-E6D48202167D}">
      <dsp:nvSpPr>
        <dsp:cNvPr id="0" name=""/>
        <dsp:cNvSpPr/>
      </dsp:nvSpPr>
      <dsp:spPr>
        <a:xfrm>
          <a:off x="9118617" y="2020154"/>
          <a:ext cx="1800000" cy="25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/>
            <a:t>This requires: determination, resolve, firmness (of purpose), steadfastness, backbone, drive, push, enthusiasm, ambition, enterprise, motivation, single-mindedness, commitment, conviction, dedication</a:t>
          </a:r>
          <a:endParaRPr lang="en-US" sz="1600" kern="1200"/>
        </a:p>
      </dsp:txBody>
      <dsp:txXfrm>
        <a:off x="9118617" y="2020154"/>
        <a:ext cx="1800000" cy="256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D5E8C-5B05-4A8B-B738-0B7C8A60F43B}">
      <dsp:nvSpPr>
        <dsp:cNvPr id="0" name=""/>
        <dsp:cNvSpPr/>
      </dsp:nvSpPr>
      <dsp:spPr>
        <a:xfrm>
          <a:off x="571012" y="452600"/>
          <a:ext cx="654169" cy="654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CB9048-804C-4A28-8F65-124699F48E62}">
      <dsp:nvSpPr>
        <dsp:cNvPr id="0" name=""/>
        <dsp:cNvSpPr/>
      </dsp:nvSpPr>
      <dsp:spPr>
        <a:xfrm>
          <a:off x="186651" y="1296747"/>
          <a:ext cx="1453710" cy="2952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Social media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Facebook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Twitter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Instagram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Snapchat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ym typeface="Wingdings" panose="05000000000000000000" pitchFamily="2" charset="2"/>
            </a:rPr>
            <a:t></a:t>
          </a:r>
          <a:endParaRPr lang="en-US" sz="1800" kern="1200" dirty="0"/>
        </a:p>
      </dsp:txBody>
      <dsp:txXfrm>
        <a:off x="186651" y="1296747"/>
        <a:ext cx="1453710" cy="2952680"/>
      </dsp:txXfrm>
    </dsp:sp>
    <dsp:sp modelId="{476FC915-2686-4428-8BB3-DC752923B4A0}">
      <dsp:nvSpPr>
        <dsp:cNvPr id="0" name=""/>
        <dsp:cNvSpPr/>
      </dsp:nvSpPr>
      <dsp:spPr>
        <a:xfrm>
          <a:off x="2108645" y="387522"/>
          <a:ext cx="654169" cy="7839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1B99A-1FF4-48A2-9BFF-99EF29C1BE26}">
      <dsp:nvSpPr>
        <dsp:cNvPr id="0" name=""/>
        <dsp:cNvSpPr/>
      </dsp:nvSpPr>
      <dsp:spPr>
        <a:xfrm>
          <a:off x="1660408" y="1627437"/>
          <a:ext cx="1453710" cy="2087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Xbox/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PlayStation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‘Fortnight’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ym typeface="Wingdings" panose="05000000000000000000" pitchFamily="2" charset="2"/>
            </a:rPr>
            <a:t></a:t>
          </a:r>
          <a:endParaRPr lang="en-US" sz="1800" kern="1200" dirty="0"/>
        </a:p>
      </dsp:txBody>
      <dsp:txXfrm>
        <a:off x="1660408" y="1627437"/>
        <a:ext cx="1453710" cy="2087083"/>
      </dsp:txXfrm>
    </dsp:sp>
    <dsp:sp modelId="{F1A5D731-072F-4E42-9659-6AE54F2E7CA2}">
      <dsp:nvSpPr>
        <dsp:cNvPr id="0" name=""/>
        <dsp:cNvSpPr/>
      </dsp:nvSpPr>
      <dsp:spPr>
        <a:xfrm>
          <a:off x="3880791" y="306907"/>
          <a:ext cx="654169" cy="6541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AFACEE-C840-4CBB-88C6-210841D99F3C}">
      <dsp:nvSpPr>
        <dsp:cNvPr id="0" name=""/>
        <dsp:cNvSpPr/>
      </dsp:nvSpPr>
      <dsp:spPr>
        <a:xfrm>
          <a:off x="3416985" y="1042229"/>
          <a:ext cx="1612775" cy="4126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Our table-tennis setup in the ‘Street’ and some notable basketball addicts are a good example of how dedicated and engaged students can be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ym typeface="Wingdings" panose="05000000000000000000" pitchFamily="2" charset="2"/>
            </a:rPr>
            <a:t> </a:t>
          </a:r>
          <a:endParaRPr lang="en-US" sz="1800" kern="1200" dirty="0"/>
        </a:p>
      </dsp:txBody>
      <dsp:txXfrm>
        <a:off x="3416985" y="1042229"/>
        <a:ext cx="1612775" cy="4126455"/>
      </dsp:txXfrm>
    </dsp:sp>
    <dsp:sp modelId="{FA339EDD-D01F-4481-BF0F-C8181F198081}">
      <dsp:nvSpPr>
        <dsp:cNvPr id="0" name=""/>
        <dsp:cNvSpPr/>
      </dsp:nvSpPr>
      <dsp:spPr>
        <a:xfrm>
          <a:off x="5649777" y="435722"/>
          <a:ext cx="654169" cy="6541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C61BA6-0A0F-4D2A-AF0F-9CB3ECCFF6AD}">
      <dsp:nvSpPr>
        <dsp:cNvPr id="0" name=""/>
        <dsp:cNvSpPr/>
      </dsp:nvSpPr>
      <dsp:spPr>
        <a:xfrm>
          <a:off x="5249998" y="1646261"/>
          <a:ext cx="1453710" cy="2087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Art Clubs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&amp;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PE clubs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ym typeface="Wingdings" panose="05000000000000000000" pitchFamily="2" charset="2"/>
            </a:rPr>
            <a:t></a:t>
          </a:r>
          <a:endParaRPr lang="en-US" sz="1800" kern="1200" dirty="0"/>
        </a:p>
      </dsp:txBody>
      <dsp:txXfrm>
        <a:off x="5249998" y="1646261"/>
        <a:ext cx="1453710" cy="2087083"/>
      </dsp:txXfrm>
    </dsp:sp>
    <dsp:sp modelId="{4CCFFD8E-2342-45A5-8052-99C0EE4D99E1}">
      <dsp:nvSpPr>
        <dsp:cNvPr id="0" name=""/>
        <dsp:cNvSpPr/>
      </dsp:nvSpPr>
      <dsp:spPr>
        <a:xfrm>
          <a:off x="7306816" y="170482"/>
          <a:ext cx="887682" cy="108785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0C534C-E450-4E9C-B099-026CD1A3B891}">
      <dsp:nvSpPr>
        <dsp:cNvPr id="0" name=""/>
        <dsp:cNvSpPr/>
      </dsp:nvSpPr>
      <dsp:spPr>
        <a:xfrm>
          <a:off x="7024340" y="1168880"/>
          <a:ext cx="1453710" cy="3801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Our ‘Achievement Hub’ ‘Intervention’ sessions and </a:t>
          </a:r>
          <a:r>
            <a:rPr lang="en-GB" sz="1800" kern="1200"/>
            <a:t>‘</a:t>
          </a:r>
          <a:r>
            <a:rPr lang="en-GB" sz="1800" kern="1200" smtClean="0"/>
            <a:t>Masterclasses’  </a:t>
          </a:r>
          <a:r>
            <a:rPr lang="en-GB" sz="1800" kern="1200" dirty="0"/>
            <a:t>are used well by a number of students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>
              <a:sym typeface="Wingdings" panose="05000000000000000000" pitchFamily="2" charset="2"/>
            </a:rPr>
            <a:t></a:t>
          </a:r>
          <a:endParaRPr lang="en-US" sz="1800" kern="1200" dirty="0"/>
        </a:p>
      </dsp:txBody>
      <dsp:txXfrm>
        <a:off x="7024340" y="1168880"/>
        <a:ext cx="1453710" cy="3801246"/>
      </dsp:txXfrm>
    </dsp:sp>
    <dsp:sp modelId="{908F0D67-9EA2-4A41-BF73-B1EC9872D368}">
      <dsp:nvSpPr>
        <dsp:cNvPr id="0" name=""/>
        <dsp:cNvSpPr/>
      </dsp:nvSpPr>
      <dsp:spPr>
        <a:xfrm>
          <a:off x="9201555" y="249067"/>
          <a:ext cx="654169" cy="87849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6B61A6-E4AA-4D69-8CB0-7F282309CEC6}">
      <dsp:nvSpPr>
        <dsp:cNvPr id="0" name=""/>
        <dsp:cNvSpPr/>
      </dsp:nvSpPr>
      <dsp:spPr>
        <a:xfrm>
          <a:off x="8747671" y="1440179"/>
          <a:ext cx="1453710" cy="2357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err="1"/>
            <a:t>Taeja</a:t>
          </a:r>
          <a:r>
            <a:rPr lang="en-GB" sz="1800" kern="1200" dirty="0"/>
            <a:t> James trains 5/6 times a week in Birmingham, often before school</a:t>
          </a:r>
          <a:endParaRPr lang="en-US" sz="1800" kern="1200" dirty="0"/>
        </a:p>
      </dsp:txBody>
      <dsp:txXfrm>
        <a:off x="8747671" y="1440179"/>
        <a:ext cx="1453710" cy="2357130"/>
      </dsp:txXfrm>
    </dsp:sp>
    <dsp:sp modelId="{9FEDD527-AEA7-423C-B533-50235BA8CE04}">
      <dsp:nvSpPr>
        <dsp:cNvPr id="0" name=""/>
        <dsp:cNvSpPr/>
      </dsp:nvSpPr>
      <dsp:spPr>
        <a:xfrm>
          <a:off x="10467206" y="116625"/>
          <a:ext cx="1531529" cy="122732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74C15A-C19D-40C1-9163-041961DA52C7}">
      <dsp:nvSpPr>
        <dsp:cNvPr id="0" name=""/>
        <dsp:cNvSpPr/>
      </dsp:nvSpPr>
      <dsp:spPr>
        <a:xfrm>
          <a:off x="10409257" y="1364552"/>
          <a:ext cx="1617427" cy="3709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/>
            <a:t>How many </a:t>
          </a:r>
          <a:r>
            <a:rPr lang="en-GB" sz="2400" b="1" kern="1200" dirty="0" smtClean="0"/>
            <a:t>of you can engage in meaningful ‘</a:t>
          </a:r>
          <a:r>
            <a:rPr lang="en-GB" sz="2400" b="1" kern="1200" dirty="0"/>
            <a:t>Pursuits of Mastery’ ???</a:t>
          </a:r>
          <a:endParaRPr lang="en-US" sz="2400" b="1" kern="1200" dirty="0"/>
        </a:p>
      </dsp:txBody>
      <dsp:txXfrm>
        <a:off x="10409257" y="1364552"/>
        <a:ext cx="1617427" cy="37098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CB11A-685D-4255-A95F-58CFE7E63966}" type="datetimeFigureOut">
              <a:rPr lang="en-GB" smtClean="0"/>
              <a:t>17/01/2020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EDC54-49B0-4B63-8BE3-41960F914F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756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DC54-49B0-4B63-8BE3-41960F914F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607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Active engagement rather than passive compliance, really important</a:t>
            </a:r>
            <a:r>
              <a:rPr lang="en-GB" baseline="0" dirty="0" smtClean="0"/>
              <a:t> your child engages in the lesson. Please contact the class teachers if you want regular updates about their involvement and continue to check Kickboard.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DF1B-F3BC-48EC-98EA-F9495F45400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78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Following feedback from staff, students and parents, we were very keen to develop our preparation for assessments. We have centralised all aspects of preparation for assessments in one place. </a:t>
            </a:r>
          </a:p>
          <a:p>
            <a:r>
              <a:rPr lang="en-GB" baseline="0" dirty="0" smtClean="0"/>
              <a:t>Our students will learn better if they are fully prepared, know how to revise,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B2A9B-520F-4654-980C-6681ED4A61E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6719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DF1B-F3BC-48EC-98EA-F9495F45400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725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CRSW</a:t>
            </a:r>
            <a:r>
              <a:rPr lang="en-GB" baseline="0" dirty="0" smtClean="0"/>
              <a:t> is now nearing completion and students should be on track</a:t>
            </a:r>
          </a:p>
          <a:p>
            <a:r>
              <a:rPr lang="en-GB" baseline="0" dirty="0" smtClean="0"/>
              <a:t>New Intervention Focus is on</a:t>
            </a:r>
          </a:p>
          <a:p>
            <a:r>
              <a:rPr lang="en-GB" baseline="0" dirty="0" smtClean="0"/>
              <a:t>Work with us…. If you and when you get notified.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DC54-49B0-4B63-8BE3-41960F914F5C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947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Importance of these subjects can not be stressed enough- they count double for students and not getting a Level 5 means that acceptance</a:t>
            </a:r>
            <a:r>
              <a:rPr lang="en-GB" baseline="0" dirty="0" smtClean="0"/>
              <a:t> at college is in doubt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DC54-49B0-4B63-8BE3-41960F914F5C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04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No mobile, TV or games (Kitchen table?)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You have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regular constructive dialogue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with them about their progress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 are fully prepared in time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End of Unit Tests and Formal assessments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know their numbers and how to grow their numbers. OLA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 involvement with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extended study 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DF1B-F3BC-48EC-98EA-F9495F45400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579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DC54-49B0-4B63-8BE3-41960F914F5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83860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DC54-49B0-4B63-8BE3-41960F914F5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937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College applications should</a:t>
            </a:r>
            <a:r>
              <a:rPr lang="en-GB" baseline="0" dirty="0" smtClean="0"/>
              <a:t> all have been completed</a:t>
            </a:r>
            <a:r>
              <a:rPr lang="en-GB" dirty="0" smtClean="0"/>
              <a:t>!!! </a:t>
            </a:r>
          </a:p>
          <a:p>
            <a:r>
              <a:rPr lang="en-GB" dirty="0" smtClean="0"/>
              <a:t>We</a:t>
            </a:r>
            <a:r>
              <a:rPr lang="en-GB" baseline="0" dirty="0" smtClean="0"/>
              <a:t> have contact with these institutions and can help if required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DC54-49B0-4B63-8BE3-41960F914F5C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220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DF1B-F3BC-48EC-98EA-F9495F45400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26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Harder overall and the “good pass” bar has been raised.</a:t>
            </a:r>
          </a:p>
          <a:p>
            <a:r>
              <a:rPr lang="en-GB" dirty="0" smtClean="0"/>
              <a:t>Less crossover</a:t>
            </a:r>
            <a:r>
              <a:rPr lang="en-GB" baseline="0" dirty="0" smtClean="0"/>
              <a:t> between H and F – less of a safety net below 5 on Higher.  Inevitably more pupils will sit Foundation to target 5.  </a:t>
            </a:r>
          </a:p>
          <a:p>
            <a:r>
              <a:rPr lang="en-GB" baseline="0" dirty="0" smtClean="0"/>
              <a:t>The decision on what paper to sit will be taken later based on mock exam results – the mocks are so important for this reason.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941A-95E3-4BE7-AC4D-A22D3776DE3B}" type="slidenum">
              <a:rPr lang="en-GB" altLang="en-US" smtClean="0"/>
              <a:pPr/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65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</a:t>
            </a:r>
            <a:r>
              <a:rPr lang="en-GB" baseline="0" dirty="0" smtClean="0"/>
              <a:t> an overview of the </a:t>
            </a:r>
            <a:r>
              <a:rPr lang="en-GB" baseline="0" dirty="0" err="1" smtClean="0"/>
              <a:t>Btec</a:t>
            </a:r>
            <a:r>
              <a:rPr lang="en-GB" baseline="0" dirty="0" smtClean="0"/>
              <a:t> Qualifications framework</a:t>
            </a:r>
          </a:p>
          <a:p>
            <a:r>
              <a:rPr lang="en-GB" baseline="0" dirty="0" smtClean="0"/>
              <a:t>To get onto level 3 courses students will need to Achieve a Level 2 merit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DC54-49B0-4B63-8BE3-41960F914F5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12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DC54-49B0-4B63-8BE3-41960F914F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1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what they will receive</a:t>
            </a:r>
            <a:r>
              <a:rPr lang="en-GB" baseline="0" dirty="0" smtClean="0"/>
              <a:t> when the day arrives in the summer</a:t>
            </a:r>
          </a:p>
          <a:p>
            <a:r>
              <a:rPr lang="en-GB" baseline="0" dirty="0" smtClean="0"/>
              <a:t>Quite a powerful envelope as it decides what they will do for the next 2 years and beyond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DC54-49B0-4B63-8BE3-41960F914F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41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DF1B-F3BC-48EC-98EA-F9495F4540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52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DC54-49B0-4B63-8BE3-41960F914F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79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EDC54-49B0-4B63-8BE3-41960F914F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694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independent</a:t>
            </a:r>
            <a:r>
              <a:rPr lang="en-GB" baseline="0" dirty="0" smtClean="0"/>
              <a:t> study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DF1B-F3BC-48EC-98EA-F9495F45400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05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4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70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8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193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412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4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07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98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48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702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0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67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97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43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417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492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09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65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7192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900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90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9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7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25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7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4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711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8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>
                <a:solidFill>
                  <a:srgbClr val="000000">
                    <a:alpha val="70000"/>
                  </a:srgbClr>
                </a:solidFill>
              </a:rPr>
              <a:pPr/>
              <a:t>1/17/2020</a:t>
            </a:fld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>
              <a:solidFill>
                <a:srgbClr val="000000">
                  <a:alpha val="7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78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7.png"/><Relationship Id="rId4" Type="http://schemas.openxmlformats.org/officeDocument/2006/relationships/hyperlink" Target="http://www.google.co.uk/url?sa=i&amp;rct=j&amp;q=&amp;esrc=s&amp;frm=1&amp;source=images&amp;cd=&amp;cad=rja&amp;docid=3AcrughjCkX0mM&amp;tbnid=5uJ4Mq40Rsh3LM:&amp;ved=0CAUQjRw&amp;url=http://tribune.com.pk/story/89346/just-six-books-in-four-years-who-is-to-blame/&amp;ei=KiJIUt_5Go2UhQfywIG4CQ&amp;bvm=bv.53217764,d.ZG4&amp;psig=AFQjCNG8yPmvCAbGDnEGNDYFw_FdjepDXA&amp;ust=138054542105038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hyperlink" Target="http://www.amazon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schmidt@nusa.org.uk" TargetMode="External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mailto:mdabbs@nusa.org.uk" TargetMode="External"/><Relationship Id="rId4" Type="http://schemas.openxmlformats.org/officeDocument/2006/relationships/hyperlink" Target="mailto:skirkby@nusa.org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C01B-C1A7-44DF-AFF7-9E3AF004A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2920566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NUSA </a:t>
            </a:r>
            <a:br>
              <a:rPr lang="en-GB" dirty="0"/>
            </a:br>
            <a:r>
              <a:rPr lang="en-GB" dirty="0"/>
              <a:t>‘Class of </a:t>
            </a:r>
            <a:r>
              <a:rPr lang="en-GB" dirty="0" smtClean="0"/>
              <a:t>2020’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4238D-6624-40A5-B24D-CDB3C8C62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674" y="4796587"/>
            <a:ext cx="1468557" cy="1470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2" y="5199798"/>
            <a:ext cx="968391" cy="11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F2F5-7AE5-4054-AA1C-BA3752F42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4760"/>
            <a:ext cx="7729728" cy="1188720"/>
          </a:xfrm>
        </p:spPr>
        <p:txBody>
          <a:bodyPr>
            <a:normAutofit/>
          </a:bodyPr>
          <a:lstStyle/>
          <a:p>
            <a:r>
              <a:rPr lang="en-GB" dirty="0"/>
              <a:t>10000 hours of practice to achieve ‘MASTERY’/ </a:t>
            </a:r>
            <a:r>
              <a:rPr lang="en-GB" dirty="0" err="1"/>
              <a:t>PuRPOSE</a:t>
            </a:r>
            <a:endParaRPr lang="en-GB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469CCF-733C-4C5F-98A0-BA065799557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1959" y="1658319"/>
          <a:ext cx="11577234" cy="5199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901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B151-21F8-4AF2-BE55-01D320C1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9475" y="302217"/>
            <a:ext cx="7729728" cy="1188720"/>
          </a:xfrm>
        </p:spPr>
        <p:txBody>
          <a:bodyPr>
            <a:normAutofit/>
          </a:bodyPr>
          <a:lstStyle/>
          <a:p>
            <a:r>
              <a:rPr lang="en-GB" dirty="0"/>
              <a:t>Modern day ‘pursuits of mastery’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76C65F-9027-4613-BD40-715725AE2914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490937"/>
          <a:ext cx="12026685" cy="51686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404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4796" y="327755"/>
            <a:ext cx="11765815" cy="54569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040"/>
            <a:ext cx="12192000" cy="997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544" y="624815"/>
            <a:ext cx="1155806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4000" b="1" dirty="0" smtClean="0">
                <a:solidFill>
                  <a:prstClr val="black"/>
                </a:solidFill>
              </a:rPr>
              <a:t>Revising for Maths</a:t>
            </a:r>
          </a:p>
          <a:p>
            <a:pPr defTabSz="914400"/>
            <a:endParaRPr lang="en-GB" sz="2800" dirty="0" smtClean="0">
              <a:solidFill>
                <a:prstClr val="black"/>
              </a:solidFill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Maths is a practical subject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The best way for students to revise for their maths GCSE is by doing maths. The more they practise, the more progress they will make </a:t>
            </a:r>
          </a:p>
          <a:p>
            <a:pPr defTabSz="914400"/>
            <a:endParaRPr lang="en-GB" sz="2800" dirty="0" smtClean="0">
              <a:solidFill>
                <a:prstClr val="black"/>
              </a:solidFill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prstClr val="black"/>
                </a:solidFill>
              </a:rPr>
              <a:t>We cannot revise maths by reading content 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prstClr val="black"/>
              </a:solidFill>
            </a:endParaRPr>
          </a:p>
          <a:p>
            <a:pPr defTabSz="914400"/>
            <a:endParaRPr lang="en-GB" sz="2800" dirty="0" smtClean="0">
              <a:solidFill>
                <a:prstClr val="black"/>
              </a:solidFill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64796" y="263236"/>
            <a:ext cx="11765815" cy="545698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GB">
                <a:solidFill>
                  <a:prstClr val="white"/>
                </a:solidFill>
              </a:rPr>
              <a:t>What is your favourite maths topic?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7040"/>
            <a:ext cx="12192000" cy="997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569" y="548564"/>
            <a:ext cx="1017438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GB" sz="3600" b="1" dirty="0" smtClean="0">
                <a:solidFill>
                  <a:prstClr val="black"/>
                </a:solidFill>
              </a:rPr>
              <a:t>Independent Study– is it worth the hassle?</a:t>
            </a:r>
          </a:p>
          <a:p>
            <a:pPr defTabSz="914400"/>
            <a:r>
              <a:rPr lang="en-GB" sz="2400" b="1" dirty="0" smtClean="0">
                <a:solidFill>
                  <a:srgbClr val="FF0000"/>
                </a:solidFill>
              </a:rPr>
              <a:t>The short answer is YES!</a:t>
            </a:r>
          </a:p>
          <a:p>
            <a:pPr defTabSz="914400"/>
            <a:endParaRPr lang="en-GB" sz="2400" b="1" dirty="0" smtClean="0">
              <a:solidFill>
                <a:srgbClr val="FF0000"/>
              </a:solidFill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Research has shown that regular completion of independent study at secondary level can add on an additional 5 months progress onto a child’s learning’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It is a chance to practise, consolidate and stretch the learning independently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Where students complete regular independent study the average marks improvement can be as high as 50 marks which leads to an average grade improvement of 2 full grades </a:t>
            </a: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prstClr val="black"/>
              </a:solidFill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prstClr val="black"/>
              </a:solidFill>
            </a:endParaRPr>
          </a:p>
          <a:p>
            <a:pPr marL="457200" indent="-457200" defTabSz="9144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prstClr val="black"/>
              </a:solidFill>
            </a:endParaRPr>
          </a:p>
        </p:txBody>
      </p:sp>
      <p:pic>
        <p:nvPicPr>
          <p:cNvPr id="18434" name="Picture 2" descr="Image result for homewo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179" y="0"/>
            <a:ext cx="1849821" cy="314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34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9321" y="471439"/>
            <a:ext cx="7877677" cy="1380651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Study and Knowledge organisers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6462" r="9426"/>
          <a:stretch/>
        </p:blipFill>
        <p:spPr>
          <a:xfrm rot="10800000">
            <a:off x="4595718" y="2508977"/>
            <a:ext cx="3504882" cy="4100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B4238D-6624-40A5-B24D-CDB3C8C62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51" y="5246963"/>
            <a:ext cx="1468557" cy="1470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216"/>
            <a:ext cx="968391" cy="11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038" y="414044"/>
            <a:ext cx="5004610" cy="1356360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Slow progress…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Image result for daydreaming stude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755" y="2497873"/>
            <a:ext cx="3805480" cy="279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B4238D-6624-40A5-B24D-CDB3C8C62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390" y="5350023"/>
            <a:ext cx="1468557" cy="1470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72" y="5199798"/>
            <a:ext cx="968391" cy="11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4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4195" y="655898"/>
            <a:ext cx="5607116" cy="74335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Support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Warm ups</a:t>
            </a:r>
          </a:p>
          <a:p>
            <a:r>
              <a:rPr lang="en-GB" dirty="0" smtClean="0"/>
              <a:t>Half term and holiday revision sessions</a:t>
            </a:r>
          </a:p>
          <a:p>
            <a:r>
              <a:rPr lang="en-GB" dirty="0" smtClean="0"/>
              <a:t>Saturday School</a:t>
            </a:r>
          </a:p>
          <a:p>
            <a:r>
              <a:rPr lang="en-GB" dirty="0" smtClean="0"/>
              <a:t>School website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B4238D-6624-40A5-B24D-CDB3C8C62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686" y="5284331"/>
            <a:ext cx="1468557" cy="1470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216"/>
            <a:ext cx="968391" cy="1191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4702" y="1800665"/>
            <a:ext cx="6227298" cy="505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90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655" y="531191"/>
            <a:ext cx="8477467" cy="120815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Achievement Hub</a:t>
            </a:r>
            <a:endParaRPr lang="en-GB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4559" y="2680448"/>
            <a:ext cx="5790136" cy="3627784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for students from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to Thursday (3.10pm – 4.10pm) in the ‘Achievement Hub’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voluntary OR compulsory (complete homework in a quiet environment with support)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‘Coursework Catch’ up sessions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 now finished and coursework should be near to completion.</a:t>
            </a:r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4238D-6624-40A5-B24D-CDB3C8C62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77" y="5387062"/>
            <a:ext cx="1468557" cy="1470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2340"/>
            <a:ext cx="968391" cy="11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3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Current priority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have moved away from:</a:t>
            </a:r>
          </a:p>
          <a:p>
            <a:pPr marL="0" indent="0">
              <a:buNone/>
            </a:pPr>
            <a:r>
              <a:rPr lang="en-GB" dirty="0" smtClean="0"/>
              <a:t>Coursework, Coursework Coursework</a:t>
            </a:r>
          </a:p>
          <a:p>
            <a:r>
              <a:rPr lang="en-GB" dirty="0" smtClean="0"/>
              <a:t>All intervention time last term was focussed around completing  coursework</a:t>
            </a:r>
          </a:p>
          <a:p>
            <a:r>
              <a:rPr lang="en-GB" dirty="0" smtClean="0"/>
              <a:t>Intervention sessions are now in place for English, Maths, Science, Humanities and Spanish</a:t>
            </a:r>
          </a:p>
          <a:p>
            <a:r>
              <a:rPr lang="en-GB" dirty="0" smtClean="0"/>
              <a:t>The ‘Achievement Hub’ is open every day after school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216"/>
            <a:ext cx="968391" cy="11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5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8865" y="1088826"/>
            <a:ext cx="6803337" cy="2594718"/>
          </a:xfrm>
        </p:spPr>
        <p:txBody>
          <a:bodyPr>
            <a:norm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GCSE Maths, English Language and Literature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80" y="4286740"/>
            <a:ext cx="1308708" cy="860992"/>
          </a:xfrm>
          <a:prstGeom prst="rect">
            <a:avLst/>
          </a:prstGeom>
        </p:spPr>
      </p:pic>
      <p:pic>
        <p:nvPicPr>
          <p:cNvPr id="8" name="Picture 2" descr="http://i1.tribune.com.pk/wp-content/uploads/2010/12/books111-640x48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23" y="3509117"/>
            <a:ext cx="2649645" cy="19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04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74" y="911705"/>
            <a:ext cx="8596668" cy="728546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Key Areas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749" y="2415653"/>
            <a:ext cx="6411107" cy="350747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 new GCSE’s grading system</a:t>
            </a:r>
          </a:p>
          <a:p>
            <a:pPr marL="449263" indent="-449263">
              <a:buFont typeface="Arial" panose="020B0604020202020204" pitchFamily="34" charset="0"/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What is the current picture of your child’s achievement?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buFont typeface="Arial" panose="020B0604020202020204" pitchFamily="34" charset="0"/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Making ‘Every Lesson’ count</a:t>
            </a:r>
          </a:p>
          <a:p>
            <a:pPr marL="449263" indent="-449263">
              <a:buFont typeface="Arial" panose="020B0604020202020204" pitchFamily="34" charset="0"/>
              <a:buAutoNum type="arabicParenR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‘Independent Study’- 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Knowledge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Organisers</a:t>
            </a:r>
          </a:p>
          <a:p>
            <a:pPr marL="449263" indent="-449263">
              <a:buFont typeface="Arial" panose="020B0604020202020204" pitchFamily="34" charset="0"/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Preparation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Assessments &amp; Extended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Study 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9263" indent="-449263">
              <a:buFont typeface="Arial" panose="020B0604020202020204" pitchFamily="34" charset="0"/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GCSE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English &amp; GCSE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Maths</a:t>
            </a:r>
          </a:p>
          <a:p>
            <a:pPr marL="449263" indent="-449263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Maximising progress- supporting your child</a:t>
            </a:r>
          </a:p>
          <a:p>
            <a:pPr marL="449263" indent="-449263">
              <a:buAutoNum type="arabicParenR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Careers Guidance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arenR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AutoNum type="arabicParenR"/>
            </a:pP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gray">
          <a:xfrm>
            <a:off x="7241856" y="3059782"/>
            <a:ext cx="4351025" cy="2283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9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CLASS of 2020</a:t>
            </a:r>
            <a:endParaRPr lang="en-GB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4238D-6624-40A5-B24D-CDB3C8C62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51" y="5246963"/>
            <a:ext cx="1468557" cy="1470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" y="5666216"/>
            <a:ext cx="968391" cy="11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97" y="1287518"/>
            <a:ext cx="4761400" cy="1143000"/>
          </a:xfrm>
        </p:spPr>
        <p:txBody>
          <a:bodyPr>
            <a:noAutofit/>
          </a:bodyPr>
          <a:lstStyle/>
          <a:p>
            <a:pPr algn="ctr"/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GB" sz="3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HOME</a:t>
            </a:r>
            <a:br>
              <a:rPr lang="en-GB" sz="3600" b="1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54" y="2238703"/>
            <a:ext cx="5903377" cy="43165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Support </a:t>
            </a:r>
            <a:r>
              <a:rPr lang="en-GB" sz="2800" dirty="0" smtClean="0"/>
              <a:t>with revision</a:t>
            </a:r>
            <a:endParaRPr lang="en-GB" sz="2800" dirty="0"/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 smtClean="0"/>
              <a:t>Provide a Quiet </a:t>
            </a:r>
            <a:r>
              <a:rPr lang="en-GB" sz="2800" dirty="0"/>
              <a:t>space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Revision guides, exam papers or CDs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 smtClean="0"/>
              <a:t>Encourage use of Educational Websites</a:t>
            </a:r>
            <a:endParaRPr lang="en-GB" sz="2800" dirty="0"/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Help provide equipment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Encouragement and Rewards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800" dirty="0"/>
              <a:t>Sanctions when </a:t>
            </a:r>
            <a:r>
              <a:rPr lang="en-GB" sz="2800" dirty="0" smtClean="0"/>
              <a:t>necessary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3600" dirty="0" smtClean="0"/>
              <a:t>Patience</a:t>
            </a:r>
            <a:r>
              <a:rPr lang="en-GB" sz="3600" dirty="0"/>
              <a:t>!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endParaRPr lang="en-GB" sz="2800" dirty="0"/>
          </a:p>
          <a:p>
            <a:pPr marL="118872" indent="0">
              <a:lnSpc>
                <a:spcPct val="80000"/>
              </a:lnSpc>
              <a:buNone/>
            </a:pPr>
            <a:endParaRPr lang="en-GB" sz="2800" dirty="0">
              <a:latin typeface="Chanson Heavy SF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30095" y="2430518"/>
            <a:ext cx="5514108" cy="398782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GB" sz="2800" dirty="0" smtClean="0"/>
              <a:t>Communicate via planner/email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GB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GB" sz="2800" dirty="0" smtClean="0"/>
              <a:t>Attend Parent’s Evenings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GB" sz="2800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n-GB" sz="2800" dirty="0" smtClean="0"/>
              <a:t>Support with sanctions when necessary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/>
              <a:t>Ensure attendance at extended study classes (3.10 pm – 4.10 pm)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GB" sz="2800" dirty="0" smtClean="0"/>
              <a:t>Check coursework is done, behaviour on ‘Kickboard’ and progress updates. </a:t>
            </a:r>
            <a:endParaRPr lang="en-GB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09731" y="1287518"/>
            <a:ext cx="5734472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</a:t>
            </a:r>
            <a:r>
              <a:rPr lang="en-GB" sz="36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en-GB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HOME</a:t>
            </a:r>
            <a:r>
              <a:rPr lang="en-GB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36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53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0617" y="436440"/>
            <a:ext cx="8234847" cy="969135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dirty="0" smtClean="0"/>
              <a:t>Revision guides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1" y="2286000"/>
            <a:ext cx="7540580" cy="3581400"/>
          </a:xfrm>
        </p:spPr>
        <p:txBody>
          <a:bodyPr/>
          <a:lstStyle/>
          <a:p>
            <a:r>
              <a:rPr lang="en-GB" dirty="0" smtClean="0">
                <a:hlinkClick r:id="rId2"/>
              </a:rPr>
              <a:t>www.amazon.co.uk</a:t>
            </a:r>
            <a:r>
              <a:rPr lang="en-GB" dirty="0" smtClean="0"/>
              <a:t>  - search for ‘SNAP revision guides’ for the texts pictured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 descr="Image result for snap revision guid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26" y="4254421"/>
            <a:ext cx="1566930" cy="221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snap revision guid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snap revision guid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654" y="2171700"/>
            <a:ext cx="1566345" cy="2232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5070" y="4388753"/>
            <a:ext cx="1589556" cy="2287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351" y="4358790"/>
            <a:ext cx="1571514" cy="21864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334" y="2171700"/>
            <a:ext cx="1575341" cy="2232875"/>
          </a:xfrm>
          <a:prstGeom prst="rect">
            <a:avLst/>
          </a:prstGeom>
        </p:spPr>
      </p:pic>
      <p:pic>
        <p:nvPicPr>
          <p:cNvPr id="1034" name="Picture 10" descr="Image result for snap revision guides Jekyll and Hyd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581" y="4388753"/>
            <a:ext cx="1575094" cy="223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5894" y="4017429"/>
            <a:ext cx="1793280" cy="252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Success for all – Revision skills evening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189" y="2310063"/>
            <a:ext cx="10395286" cy="5277853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GB" sz="12800" b="1" dirty="0">
                <a:solidFill>
                  <a:srgbClr val="FF0000"/>
                </a:solidFill>
              </a:rPr>
              <a:t>Date – Wednesday 25</a:t>
            </a:r>
            <a:r>
              <a:rPr lang="en-GB" sz="12800" b="1" baseline="30000" dirty="0">
                <a:solidFill>
                  <a:srgbClr val="FF0000"/>
                </a:solidFill>
              </a:rPr>
              <a:t>th</a:t>
            </a:r>
            <a:r>
              <a:rPr lang="en-GB" sz="12800" b="1" dirty="0">
                <a:solidFill>
                  <a:srgbClr val="FF0000"/>
                </a:solidFill>
              </a:rPr>
              <a:t> </a:t>
            </a:r>
            <a:r>
              <a:rPr lang="en-GB" sz="12800" b="1" dirty="0" smtClean="0">
                <a:solidFill>
                  <a:srgbClr val="FF0000"/>
                </a:solidFill>
              </a:rPr>
              <a:t>March 4-6pm</a:t>
            </a:r>
            <a:endParaRPr lang="en-GB" sz="12800" b="1" dirty="0">
              <a:solidFill>
                <a:srgbClr val="FF0000"/>
              </a:solidFill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en-GB" sz="5600" b="1" dirty="0"/>
              <a:t>Each Department will have a  stall representing their subject</a:t>
            </a:r>
          </a:p>
          <a:p>
            <a:pPr algn="ctr">
              <a:spcAft>
                <a:spcPts val="1200"/>
              </a:spcAft>
              <a:buFontTx/>
              <a:buChar char="-"/>
            </a:pPr>
            <a:r>
              <a:rPr lang="en-GB" sz="5600" dirty="0"/>
              <a:t>Minimum requirement  - Demonstrate how to use Knowledge organiser as a revision aide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GB" sz="5600" dirty="0"/>
              <a:t>– Revision cards / guide (and how they could be used)</a:t>
            </a:r>
          </a:p>
          <a:p>
            <a:pPr algn="ctr">
              <a:spcAft>
                <a:spcPts val="1200"/>
              </a:spcAft>
              <a:buFontTx/>
              <a:buChar char="-"/>
            </a:pPr>
            <a:r>
              <a:rPr lang="en-GB" sz="5600" dirty="0"/>
              <a:t>Revision tips – subject specific</a:t>
            </a:r>
          </a:p>
          <a:p>
            <a:pPr algn="ctr">
              <a:spcAft>
                <a:spcPts val="1200"/>
              </a:spcAft>
              <a:buFontTx/>
              <a:buChar char="-"/>
            </a:pPr>
            <a:r>
              <a:rPr lang="en-GB" sz="5600" dirty="0"/>
              <a:t>Websites / links where to get help</a:t>
            </a:r>
          </a:p>
          <a:p>
            <a:pPr algn="ctr">
              <a:spcAft>
                <a:spcPts val="1200"/>
              </a:spcAft>
              <a:buFontTx/>
              <a:buChar char="-"/>
            </a:pPr>
            <a:r>
              <a:rPr lang="en-GB" sz="5600" dirty="0"/>
              <a:t>Breakdown of Exam papers / length </a:t>
            </a:r>
          </a:p>
          <a:p>
            <a:pPr algn="ctr">
              <a:spcAft>
                <a:spcPts val="1200"/>
              </a:spcAft>
              <a:buFontTx/>
              <a:buChar char="-"/>
            </a:pPr>
            <a:r>
              <a:rPr lang="en-GB" sz="5600" b="1" dirty="0"/>
              <a:t>Carousel revision skills workshop (x3)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GB" sz="5600" b="1" dirty="0"/>
              <a:t>(Revision techniques, Online support, Managing time effectively)</a:t>
            </a:r>
          </a:p>
          <a:p>
            <a:pPr marL="0" indent="0" algn="ctr">
              <a:spcAft>
                <a:spcPts val="1200"/>
              </a:spcAft>
              <a:buNone/>
            </a:pP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16881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45098-6432-4AB0-81AC-2C95AEAF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740" y="609150"/>
            <a:ext cx="8761413" cy="706964"/>
          </a:xfrm>
        </p:spPr>
        <p:txBody>
          <a:bodyPr/>
          <a:lstStyle/>
          <a:p>
            <a:r>
              <a:rPr lang="en-GB" dirty="0"/>
              <a:t>What next?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058E4-FC6E-4E00-8DA5-FB18714F5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0" y="5817704"/>
            <a:ext cx="2743200" cy="106537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194449"/>
              </p:ext>
            </p:extLst>
          </p:nvPr>
        </p:nvGraphicFramePr>
        <p:xfrm>
          <a:off x="4847143" y="1402499"/>
          <a:ext cx="2256418" cy="5359402"/>
        </p:xfrm>
        <a:graphic>
          <a:graphicData uri="http://schemas.openxmlformats.org/drawingml/2006/table">
            <a:tbl>
              <a:tblPr/>
              <a:tblGrid>
                <a:gridCol w="1128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89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2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11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11PC2 Deadline &amp; Reports out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2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Parenst Evening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3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DAPA Meetings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4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5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841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6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Mock </a:t>
                      </a:r>
                    </a:p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 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Exams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725074"/>
              </p:ext>
            </p:extLst>
          </p:nvPr>
        </p:nvGraphicFramePr>
        <p:xfrm>
          <a:off x="7325352" y="1767358"/>
          <a:ext cx="2439462" cy="4975679"/>
        </p:xfrm>
        <a:graphic>
          <a:graphicData uri="http://schemas.openxmlformats.org/drawingml/2006/table">
            <a:tbl>
              <a:tblPr/>
              <a:tblGrid>
                <a:gridCol w="1219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7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7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11 Exams Mocks2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2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8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11 Exams Mocks2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1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9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University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Visit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899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10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52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11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11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PC3</a:t>
                      </a:r>
                    </a:p>
                    <a:p>
                      <a:pPr algn="l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‘Success for All Evening’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42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12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22006"/>
              </p:ext>
            </p:extLst>
          </p:nvPr>
        </p:nvGraphicFramePr>
        <p:xfrm>
          <a:off x="7317474" y="1410933"/>
          <a:ext cx="2439462" cy="356425"/>
        </p:xfrm>
        <a:graphic>
          <a:graphicData uri="http://schemas.openxmlformats.org/drawingml/2006/table">
            <a:tbl>
              <a:tblPr/>
              <a:tblGrid>
                <a:gridCol w="1219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64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2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11</a:t>
                      </a:r>
                    </a:p>
                  </a:txBody>
                  <a:tcPr marL="7171" marR="7171" marT="717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407130"/>
              </p:ext>
            </p:extLst>
          </p:nvPr>
        </p:nvGraphicFramePr>
        <p:xfrm>
          <a:off x="10080827" y="1437898"/>
          <a:ext cx="1967276" cy="5420104"/>
        </p:xfrm>
        <a:graphic>
          <a:graphicData uri="http://schemas.openxmlformats.org/drawingml/2006/table">
            <a:tbl>
              <a:tblPr/>
              <a:tblGrid>
                <a:gridCol w="983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3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3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3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11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7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</a:t>
                      </a:r>
                      <a:r>
                        <a:rPr lang="en-GB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Btec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deadlines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25" marR="3725" marT="3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3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2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3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3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3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4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Exams</a:t>
                      </a:r>
                    </a:p>
                  </a:txBody>
                  <a:tcPr marL="3725" marR="3725" marT="3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43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5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Exams</a:t>
                      </a:r>
                    </a:p>
                  </a:txBody>
                  <a:tcPr marL="3725" marR="3725" marT="3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3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1/2 term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43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6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Exams</a:t>
                      </a:r>
                    </a:p>
                  </a:txBody>
                  <a:tcPr marL="3725" marR="3725" marT="3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43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7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Final Exams</a:t>
                      </a:r>
                    </a:p>
                  </a:txBody>
                  <a:tcPr marL="3725" marR="3725" marT="3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43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8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43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9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43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10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43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11</a:t>
                      </a:r>
                    </a:p>
                  </a:txBody>
                  <a:tcPr marL="3725" marR="3725" marT="37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25" marR="3725" marT="37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429618"/>
              </p:ext>
            </p:extLst>
          </p:nvPr>
        </p:nvGraphicFramePr>
        <p:xfrm>
          <a:off x="150386" y="1380087"/>
          <a:ext cx="2046629" cy="5381816"/>
        </p:xfrm>
        <a:graphic>
          <a:graphicData uri="http://schemas.openxmlformats.org/drawingml/2006/table">
            <a:tbl>
              <a:tblPr/>
              <a:tblGrid>
                <a:gridCol w="749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6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09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1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11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3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Results Day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83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2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11PC0 Deadline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83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3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83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4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83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5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Parents Evening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83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6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831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7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EMS</a:t>
                      </a:r>
                      <a:r>
                        <a:rPr lang="en-GB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Mock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Exams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5266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8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PC1 &amp; Intervention Week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00584"/>
              </p:ext>
            </p:extLst>
          </p:nvPr>
        </p:nvGraphicFramePr>
        <p:xfrm>
          <a:off x="2689401" y="1767358"/>
          <a:ext cx="1960882" cy="4244454"/>
        </p:xfrm>
        <a:graphic>
          <a:graphicData uri="http://schemas.openxmlformats.org/drawingml/2006/table">
            <a:tbl>
              <a:tblPr/>
              <a:tblGrid>
                <a:gridCol w="768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33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9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6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10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684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11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12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11 Mock Exams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13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11 Mock  Exams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68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Week 14</a:t>
                      </a:r>
                    </a:p>
                  </a:txBody>
                  <a:tcPr marL="7753" marR="7753" marT="775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Intervention Week</a:t>
                      </a:r>
                    </a:p>
                  </a:txBody>
                  <a:tcPr marL="7753" marR="7753" marT="77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390049"/>
              </p:ext>
            </p:extLst>
          </p:nvPr>
        </p:nvGraphicFramePr>
        <p:xfrm>
          <a:off x="2689401" y="1410934"/>
          <a:ext cx="1964486" cy="360828"/>
        </p:xfrm>
        <a:graphic>
          <a:graphicData uri="http://schemas.openxmlformats.org/drawingml/2006/table">
            <a:tbl>
              <a:tblPr/>
              <a:tblGrid>
                <a:gridCol w="7762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82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 1</a:t>
                      </a: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81" marR="5481" marT="548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46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Days- last minute revision and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 Nusa we run a series of ‘warm up’ sessions just before the exam.</a:t>
            </a:r>
          </a:p>
          <a:p>
            <a:r>
              <a:rPr lang="en-GB" dirty="0" smtClean="0"/>
              <a:t>If it’s a morning exam these will typically start between 7:45am and 8am.</a:t>
            </a:r>
          </a:p>
          <a:p>
            <a:r>
              <a:rPr lang="en-GB" dirty="0" smtClean="0"/>
              <a:t>If it’s an afternoon exam we will arrange for these to take place in school</a:t>
            </a:r>
          </a:p>
          <a:p>
            <a:endParaRPr lang="en-GB" dirty="0"/>
          </a:p>
          <a:p>
            <a:r>
              <a:rPr lang="en-GB" dirty="0" smtClean="0"/>
              <a:t>PLEASE help your child be here on time to all  ‘warm up’ sessions and exams</a:t>
            </a:r>
          </a:p>
          <a:p>
            <a:endParaRPr lang="en-GB" dirty="0"/>
          </a:p>
          <a:p>
            <a:r>
              <a:rPr lang="en-GB" dirty="0" smtClean="0"/>
              <a:t>In 17 school weeks all is completed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57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Inspiration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/>
              <a:t>Leicester King Power Stadium - University &amp; Apprenticeship </a:t>
            </a:r>
            <a:r>
              <a:rPr lang="en-GB" sz="3200" b="1" dirty="0" smtClean="0"/>
              <a:t>Fair </a:t>
            </a:r>
          </a:p>
          <a:p>
            <a:pPr marL="0" indent="0" algn="ctr">
              <a:buNone/>
            </a:pPr>
            <a:r>
              <a:rPr lang="en-GB" sz="3200" b="1" dirty="0" smtClean="0"/>
              <a:t>- </a:t>
            </a:r>
            <a:r>
              <a:rPr lang="en-GB" sz="3200" b="1" dirty="0"/>
              <a:t>13th March 2020</a:t>
            </a:r>
          </a:p>
        </p:txBody>
      </p:sp>
    </p:spTree>
    <p:extLst>
      <p:ext uri="{BB962C8B-B14F-4D97-AF65-F5344CB8AC3E}">
        <p14:creationId xmlns:p14="http://schemas.microsoft.com/office/powerpoint/2010/main" val="1607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0237" y="768951"/>
            <a:ext cx="8761413" cy="706964"/>
          </a:xfrm>
        </p:spPr>
        <p:txBody>
          <a:bodyPr/>
          <a:lstStyle/>
          <a:p>
            <a:r>
              <a:rPr lang="en-GB" i="1" u="sng" dirty="0"/>
              <a:t>Careers and Pathways:</a:t>
            </a:r>
            <a:br>
              <a:rPr lang="en-GB" i="1" u="sng" dirty="0"/>
            </a:br>
            <a:endParaRPr lang="en-GB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45772" y="2248658"/>
            <a:ext cx="10391052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Brackenhurst</a:t>
            </a:r>
            <a:r>
              <a:rPr lang="en-GB" dirty="0"/>
              <a:t> – Aimee Smith</a:t>
            </a:r>
          </a:p>
          <a:p>
            <a:r>
              <a:rPr lang="en-GB" dirty="0"/>
              <a:t>Nottingham College – Julia Shearer</a:t>
            </a:r>
          </a:p>
          <a:p>
            <a:r>
              <a:rPr lang="en-GB" dirty="0" err="1"/>
              <a:t>Bilborough</a:t>
            </a:r>
            <a:r>
              <a:rPr lang="en-GB" dirty="0"/>
              <a:t> College – Dan Hodgson</a:t>
            </a:r>
          </a:p>
          <a:p>
            <a:r>
              <a:rPr lang="en-GB" dirty="0"/>
              <a:t>Confetti – Barry Mallon</a:t>
            </a:r>
          </a:p>
          <a:p>
            <a:r>
              <a:rPr lang="en-GB" dirty="0"/>
              <a:t>Nottingham University – Nick Orchard</a:t>
            </a:r>
          </a:p>
          <a:p>
            <a:r>
              <a:rPr lang="en-GB" dirty="0"/>
              <a:t>Nottingham College – </a:t>
            </a:r>
            <a:r>
              <a:rPr lang="en-GB" dirty="0" err="1"/>
              <a:t>Zanna</a:t>
            </a:r>
            <a:r>
              <a:rPr lang="en-GB" dirty="0"/>
              <a:t> Mitchell and Emma Stevens</a:t>
            </a:r>
          </a:p>
          <a:p>
            <a:r>
              <a:rPr lang="en-GB" dirty="0"/>
              <a:t>DANCOP – Stephanie Hughes</a:t>
            </a:r>
          </a:p>
          <a:p>
            <a:r>
              <a:rPr lang="en-GB" dirty="0"/>
              <a:t>Rolls Royce – Anna Hills</a:t>
            </a:r>
          </a:p>
          <a:p>
            <a:r>
              <a:rPr lang="en-GB" dirty="0"/>
              <a:t>Army – Wayne </a:t>
            </a:r>
            <a:r>
              <a:rPr lang="en-GB" dirty="0" err="1"/>
              <a:t>Roddis</a:t>
            </a:r>
            <a:endParaRPr lang="en-GB" dirty="0"/>
          </a:p>
          <a:p>
            <a:r>
              <a:rPr lang="en-GB" b="1" i="1" u="sng" dirty="0" smtClean="0"/>
              <a:t>Lead Contact: Ms Fletcher</a:t>
            </a:r>
            <a:endParaRPr lang="en-GB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54" y="5666216"/>
            <a:ext cx="968391" cy="1191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B4238D-6624-40A5-B24D-CDB3C8C62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05" y="5387062"/>
            <a:ext cx="1468557" cy="14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3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464" y="1955797"/>
            <a:ext cx="9140941" cy="388077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GB" dirty="0" smtClean="0"/>
          </a:p>
          <a:p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2668438" y="862003"/>
            <a:ext cx="6502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+mj-lt"/>
              </a:rPr>
              <a:t>Year 11 </a:t>
            </a:r>
            <a:r>
              <a:rPr lang="en-GB" sz="3600" dirty="0">
                <a:solidFill>
                  <a:schemeClr val="bg1"/>
                </a:solidFill>
                <a:latin typeface="+mj-lt"/>
              </a:rPr>
              <a:t>Staff Team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122947" y="2310064"/>
            <a:ext cx="10026316" cy="384096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>
                <a:solidFill>
                  <a:schemeClr val="tx1"/>
                </a:solidFill>
              </a:rPr>
              <a:t>Mr Schmidt (Senior Teacher &amp; Year 11 Achievement) </a:t>
            </a:r>
            <a:r>
              <a:rPr lang="en-GB" sz="2400" dirty="0" smtClean="0">
                <a:solidFill>
                  <a:schemeClr val="tx1"/>
                </a:solidFill>
                <a:hlinkClick r:id="rId3"/>
              </a:rPr>
              <a:t>sschmidt@nusa.org.uk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Mr Kirkby (Head of Year 11): </a:t>
            </a:r>
            <a:r>
              <a:rPr lang="en-GB" sz="2400" dirty="0" smtClean="0">
                <a:solidFill>
                  <a:schemeClr val="tx1"/>
                </a:solidFill>
                <a:hlinkClick r:id="rId4"/>
              </a:rPr>
              <a:t>skirkby@nusa.org.uk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MS Dabbs  (Year 11 assistant Head of Year): </a:t>
            </a:r>
            <a:r>
              <a:rPr lang="en-GB" sz="2400" dirty="0" smtClean="0">
                <a:solidFill>
                  <a:schemeClr val="tx1"/>
                </a:solidFill>
                <a:hlinkClick r:id="rId5"/>
              </a:rPr>
              <a:t>mdabbs@nusa.org.uk</a:t>
            </a:r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Subject teachers will provide ongoing updates regarding CALs, predicted grades and feedback regarding progress and attitude to learning.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4238D-6624-40A5-B24D-CDB3C8C623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05" y="5387062"/>
            <a:ext cx="1468557" cy="1470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216"/>
            <a:ext cx="968391" cy="11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6843762" y="1310506"/>
            <a:ext cx="3879681" cy="5547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2513" y="2276505"/>
            <a:ext cx="58800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The government’s definition of a ‘good pass’ is set at </a:t>
            </a:r>
            <a:r>
              <a:rPr lang="en-GB" sz="4400" b="1" dirty="0" smtClean="0">
                <a:solidFill>
                  <a:srgbClr val="FF0000"/>
                </a:solidFill>
              </a:rPr>
              <a:t>grade 5 </a:t>
            </a:r>
            <a:r>
              <a:rPr lang="en-GB" sz="4400" dirty="0" smtClean="0"/>
              <a:t>for reformed GCSEs.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883642" y="3910406"/>
            <a:ext cx="1920240" cy="2716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CB4238D-6624-40A5-B24D-CDB3C8C62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43" y="5476373"/>
            <a:ext cx="1468557" cy="1381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216"/>
            <a:ext cx="968391" cy="11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96"/>
          <p:cNvSpPr>
            <a:spLocks noChangeArrowheads="1"/>
          </p:cNvSpPr>
          <p:nvPr/>
        </p:nvSpPr>
        <p:spPr bwMode="auto">
          <a:xfrm>
            <a:off x="5702183" y="116633"/>
            <a:ext cx="3502223" cy="6655228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" charset="0"/>
              <a:ea typeface="Geneva" charset="0"/>
              <a:cs typeface="Geneva" charset="0"/>
            </a:endParaRPr>
          </a:p>
        </p:txBody>
      </p:sp>
      <p:sp>
        <p:nvSpPr>
          <p:cNvPr id="38" name="Rectangle 96"/>
          <p:cNvSpPr>
            <a:spLocks noChangeArrowheads="1"/>
          </p:cNvSpPr>
          <p:nvPr/>
        </p:nvSpPr>
        <p:spPr bwMode="auto">
          <a:xfrm>
            <a:off x="2110920" y="116633"/>
            <a:ext cx="3502223" cy="6655228"/>
          </a:xfrm>
          <a:prstGeom prst="rect">
            <a:avLst/>
          </a:prstGeom>
          <a:gradFill rotWithShape="0">
            <a:gsLst>
              <a:gs pos="0">
                <a:srgbClr val="F2FDF7"/>
              </a:gs>
              <a:gs pos="100000">
                <a:srgbClr val="F2FDF7">
                  <a:gamma/>
                  <a:shade val="86275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29999"/>
              </a:schemeClr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" charset="0"/>
              <a:ea typeface="Geneva" charset="0"/>
              <a:cs typeface="Geneva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999656" y="1124744"/>
            <a:ext cx="864096" cy="52463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9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99656" y="1650512"/>
            <a:ext cx="864096" cy="52463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8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999656" y="2175148"/>
            <a:ext cx="864096" cy="52463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7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999656" y="2699196"/>
            <a:ext cx="864096" cy="52463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999656" y="3223244"/>
            <a:ext cx="864096" cy="52463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874935" y="3223244"/>
            <a:ext cx="864096" cy="52463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74935" y="3749012"/>
            <a:ext cx="864096" cy="52463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874935" y="4273648"/>
            <a:ext cx="864096" cy="52463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3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874935" y="4797696"/>
            <a:ext cx="864096" cy="52463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874935" y="5321744"/>
            <a:ext cx="864096" cy="52463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1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888088" y="2039136"/>
            <a:ext cx="864096" cy="52463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A*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6888088" y="2564904"/>
            <a:ext cx="864096" cy="52463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A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6888088" y="3089540"/>
            <a:ext cx="864096" cy="52463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888088" y="3613588"/>
            <a:ext cx="864096" cy="52463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C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888088" y="4137636"/>
            <a:ext cx="864096" cy="52463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D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7752184" y="3613588"/>
            <a:ext cx="864096" cy="52463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C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7763367" y="4139356"/>
            <a:ext cx="864096" cy="52463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D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7763367" y="4663992"/>
            <a:ext cx="864096" cy="52463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E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7763367" y="5188040"/>
            <a:ext cx="864096" cy="52463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F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7763367" y="5712088"/>
            <a:ext cx="864096" cy="52463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G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6888088" y="4661096"/>
            <a:ext cx="864096" cy="51877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E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6672064" y="4137636"/>
            <a:ext cx="2232248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 bwMode="auto">
          <a:xfrm>
            <a:off x="3863752" y="5845204"/>
            <a:ext cx="864096" cy="52463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3010839" y="3749012"/>
            <a:ext cx="864096" cy="52463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4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758811" y="3747880"/>
            <a:ext cx="2232248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 bwMode="auto">
          <a:xfrm>
            <a:off x="7757526" y="6247225"/>
            <a:ext cx="864096" cy="52463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U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6888989" y="5179869"/>
            <a:ext cx="864096" cy="54975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U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91644" y="69569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ource Sans Pro" panose="020B0503030403020204" pitchFamily="34" charset="0"/>
              </a:rPr>
              <a:t>Higher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858" y="2437467"/>
            <a:ext cx="142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ource Sans Pro" panose="020B0503030403020204" pitchFamily="34" charset="0"/>
              </a:rPr>
              <a:t>Foundation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88088" y="1594569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Source Sans Pro" panose="020B0503030403020204" pitchFamily="34" charset="0"/>
              </a:rPr>
              <a:t>Higher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55354" y="2837716"/>
            <a:ext cx="1549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Source Sans Pro" panose="020B0503030403020204" pitchFamily="34" charset="0"/>
              </a:rPr>
              <a:t>Foundation</a:t>
            </a:r>
          </a:p>
        </p:txBody>
      </p:sp>
      <p:sp>
        <p:nvSpPr>
          <p:cNvPr id="36" name="Title 3"/>
          <p:cNvSpPr txBox="1">
            <a:spLocks/>
          </p:cNvSpPr>
          <p:nvPr/>
        </p:nvSpPr>
        <p:spPr bwMode="auto">
          <a:xfrm>
            <a:off x="2207568" y="-215449"/>
            <a:ext cx="297334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Geneva" pitchFamily="68" charset="-128"/>
                <a:cs typeface="Geneva" pitchFamily="68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  <a:ea typeface="Geneva" pitchFamily="68" charset="-128"/>
                <a:cs typeface="Geneva" pitchFamily="6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  <a:ea typeface="Geneva" pitchFamily="68" charset="-128"/>
                <a:cs typeface="Geneva" pitchFamily="6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  <a:ea typeface="Geneva" pitchFamily="68" charset="-128"/>
                <a:cs typeface="Geneva" pitchFamily="6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  <a:ea typeface="Geneva" pitchFamily="68" charset="-128"/>
                <a:cs typeface="Geneva" pitchFamily="6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</a:defRPr>
            </a:lvl9pPr>
          </a:lstStyle>
          <a:p>
            <a:r>
              <a:rPr lang="en-GB" kern="0" dirty="0">
                <a:solidFill>
                  <a:schemeClr val="tx1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New GCSE</a:t>
            </a:r>
          </a:p>
        </p:txBody>
      </p:sp>
      <p:sp>
        <p:nvSpPr>
          <p:cNvPr id="37" name="Title 3"/>
          <p:cNvSpPr txBox="1">
            <a:spLocks/>
          </p:cNvSpPr>
          <p:nvPr/>
        </p:nvSpPr>
        <p:spPr bwMode="auto">
          <a:xfrm>
            <a:off x="6301515" y="-183670"/>
            <a:ext cx="2973346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Geneva" pitchFamily="68" charset="-128"/>
                <a:cs typeface="Geneva" pitchFamily="68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  <a:ea typeface="Geneva" pitchFamily="68" charset="-128"/>
                <a:cs typeface="Geneva" pitchFamily="68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  <a:ea typeface="Geneva" pitchFamily="68" charset="-128"/>
                <a:cs typeface="Geneva" pitchFamily="68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  <a:ea typeface="Geneva" pitchFamily="68" charset="-128"/>
                <a:cs typeface="Geneva" pitchFamily="68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  <a:ea typeface="Geneva" pitchFamily="68" charset="-128"/>
                <a:cs typeface="Geneva" pitchFamily="68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itchFamily="68" charset="0"/>
              </a:defRPr>
            </a:lvl9pPr>
          </a:lstStyle>
          <a:p>
            <a:r>
              <a:rPr lang="en-GB" kern="0" dirty="0">
                <a:solidFill>
                  <a:schemeClr val="tx1"/>
                </a:solidFill>
                <a:latin typeface="Calibri" panose="020F0502020204030204" pitchFamily="34" charset="0"/>
                <a:cs typeface="Consolas" panose="020B0609020204030204" pitchFamily="49" charset="0"/>
              </a:rPr>
              <a:t>Old GCSE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997934" y="4288278"/>
            <a:ext cx="876099" cy="52463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" pitchFamily="68" charset="0"/>
              </a:rPr>
              <a:t>0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CB4238D-6624-40A5-B24D-CDB3C8C62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51" y="5246963"/>
            <a:ext cx="1468557" cy="147093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216"/>
            <a:ext cx="968391" cy="11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7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747" y="641684"/>
            <a:ext cx="8758990" cy="526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0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984" y="633194"/>
            <a:ext cx="8723867" cy="128704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What is the current picture of your child’s achievement? </a:t>
            </a:r>
            <a:br>
              <a:rPr lang="en-GB" b="1" dirty="0" smtClean="0"/>
            </a:b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391" y="2425207"/>
            <a:ext cx="9603275" cy="3961945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3200" b="1" dirty="0"/>
              <a:t>Where are they now and where should they be</a:t>
            </a:r>
            <a:r>
              <a:rPr lang="en-GB" sz="3200" b="1" dirty="0" smtClean="0"/>
              <a:t>?</a:t>
            </a:r>
            <a:endParaRPr lang="en-GB" sz="2800" dirty="0" smtClean="0"/>
          </a:p>
          <a:p>
            <a:r>
              <a:rPr lang="en-GB" sz="2800" dirty="0" smtClean="0"/>
              <a:t>Please look at your child’s 11.2 </a:t>
            </a:r>
            <a:r>
              <a:rPr lang="en-GB" sz="2800" dirty="0"/>
              <a:t>r</a:t>
            </a:r>
            <a:r>
              <a:rPr lang="en-GB" sz="2800" dirty="0" smtClean="0"/>
              <a:t>eport</a:t>
            </a:r>
            <a:endParaRPr lang="en-GB" sz="2800" dirty="0"/>
          </a:p>
          <a:p>
            <a:r>
              <a:rPr lang="en-GB" sz="2800" dirty="0" smtClean="0"/>
              <a:t>Your child should be aiming to meet or exceed their </a:t>
            </a:r>
            <a:r>
              <a:rPr lang="en-GB" sz="2800" b="1" dirty="0" smtClean="0"/>
              <a:t>‘Minimum Expected Grade</a:t>
            </a:r>
            <a:r>
              <a:rPr lang="en-GB" sz="2800" dirty="0" smtClean="0"/>
              <a:t>’ to avoid being a concern</a:t>
            </a:r>
          </a:p>
          <a:p>
            <a:r>
              <a:rPr lang="en-GB" sz="2800" dirty="0" smtClean="0"/>
              <a:t>The </a:t>
            </a:r>
            <a:r>
              <a:rPr lang="en-GB" sz="2800" b="1" dirty="0" smtClean="0"/>
              <a:t>‘Predicted Grade’ </a:t>
            </a:r>
            <a:r>
              <a:rPr lang="en-GB" sz="2800" dirty="0" smtClean="0"/>
              <a:t>shows you if your child is likely to meet their </a:t>
            </a:r>
            <a:r>
              <a:rPr lang="en-GB" sz="2800" b="1" dirty="0" smtClean="0"/>
              <a:t>‘Target Grade’ </a:t>
            </a:r>
            <a:r>
              <a:rPr lang="en-GB" sz="2800" dirty="0" smtClean="0"/>
              <a:t>based on their current </a:t>
            </a:r>
            <a:r>
              <a:rPr lang="en-GB" sz="2800" b="1" dirty="0" smtClean="0"/>
              <a:t>effort</a:t>
            </a:r>
            <a:r>
              <a:rPr lang="en-GB" sz="2800" dirty="0" smtClean="0"/>
              <a:t> and </a:t>
            </a:r>
            <a:r>
              <a:rPr lang="en-GB" sz="2800" b="1" dirty="0" smtClean="0"/>
              <a:t>attitude to work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4238D-6624-40A5-B24D-CDB3C8C62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51" y="5246963"/>
            <a:ext cx="1468557" cy="1470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6216"/>
            <a:ext cx="968391" cy="11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14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2DAE3342-9DFC-49D4-B09C-25E310769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E49E0D20-8423-4612-99A5-14AEF8F6BB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3" name="Freeform 6">
              <a:extLst>
                <a:ext uri="{FF2B5EF4-FFF2-40B4-BE49-F238E27FC236}">
                  <a16:creationId xmlns:a16="http://schemas.microsoft.com/office/drawing/2014/main" id="{57C2C108-5A30-48CA-9203-56747AEB7B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4" name="Freeform 7">
              <a:extLst>
                <a:ext uri="{FF2B5EF4-FFF2-40B4-BE49-F238E27FC236}">
                  <a16:creationId xmlns:a16="http://schemas.microsoft.com/office/drawing/2014/main" id="{1A343912-2EFC-408E-A862-5C9BF108DC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8">
              <a:extLst>
                <a:ext uri="{FF2B5EF4-FFF2-40B4-BE49-F238E27FC236}">
                  <a16:creationId xmlns:a16="http://schemas.microsoft.com/office/drawing/2014/main" id="{AA50D1CF-9DAE-4CF6-B829-E66CEE9D57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9">
              <a:extLst>
                <a:ext uri="{FF2B5EF4-FFF2-40B4-BE49-F238E27FC236}">
                  <a16:creationId xmlns:a16="http://schemas.microsoft.com/office/drawing/2014/main" id="{FE5799A4-0568-433E-BF41-752CF516AC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10">
              <a:extLst>
                <a:ext uri="{FF2B5EF4-FFF2-40B4-BE49-F238E27FC236}">
                  <a16:creationId xmlns:a16="http://schemas.microsoft.com/office/drawing/2014/main" id="{CDBB86ED-F16F-4C28-BDD5-72D771176F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11">
              <a:extLst>
                <a:ext uri="{FF2B5EF4-FFF2-40B4-BE49-F238E27FC236}">
                  <a16:creationId xmlns:a16="http://schemas.microsoft.com/office/drawing/2014/main" id="{3347939E-8B76-4CFC-B2EC-63A7E22783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2">
              <a:extLst>
                <a:ext uri="{FF2B5EF4-FFF2-40B4-BE49-F238E27FC236}">
                  <a16:creationId xmlns:a16="http://schemas.microsoft.com/office/drawing/2014/main" id="{FA1DD132-02E4-4CD3-B496-BFF924558A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710BDA52-A7D7-4E4E-9F36-EC8F983EAF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B1BDF852-319F-42B8-9A50-7C9A9387CD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3AACE376-C01E-4F1F-91B7-39D0274BFE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7F612F4C-050E-459D-9771-ED088374A5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94E4211B-3E41-4905-8F4E-76811B9E57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6AEC87EE-0CB8-43DE-8FEB-4586A92E80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277C1C5D-7BDC-47E4-8B81-C3C4AE949B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20">
              <a:extLst>
                <a:ext uri="{FF2B5EF4-FFF2-40B4-BE49-F238E27FC236}">
                  <a16:creationId xmlns:a16="http://schemas.microsoft.com/office/drawing/2014/main" id="{7A2A6EF8-9768-4478-9CD3-DFA547CEFC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21">
              <a:extLst>
                <a:ext uri="{FF2B5EF4-FFF2-40B4-BE49-F238E27FC236}">
                  <a16:creationId xmlns:a16="http://schemas.microsoft.com/office/drawing/2014/main" id="{1FD9091C-E8FA-4ADA-937F-A74426ED1B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2">
              <a:extLst>
                <a:ext uri="{FF2B5EF4-FFF2-40B4-BE49-F238E27FC236}">
                  <a16:creationId xmlns:a16="http://schemas.microsoft.com/office/drawing/2014/main" id="{B69923E7-63C4-47CE-956E-09D384D4FE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3">
              <a:extLst>
                <a:ext uri="{FF2B5EF4-FFF2-40B4-BE49-F238E27FC236}">
                  <a16:creationId xmlns:a16="http://schemas.microsoft.com/office/drawing/2014/main" id="{A2576784-872E-494C-A041-0E346226B7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54F73D8-62C2-4127-9D19-01219BBB99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CFD8CA02-9BE5-4B82-8129-6EF618402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01515E68-030C-4313-B300-35253163D3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1937725F-1DDF-4225-937E-106DBB047F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14836A48-4CAC-4A40-97EB-8ACA9B26A9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890A515-B90B-43BC-876F-580D2FC47E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0" name="Freeform 5">
              <a:extLst>
                <a:ext uri="{FF2B5EF4-FFF2-40B4-BE49-F238E27FC236}">
                  <a16:creationId xmlns:a16="http://schemas.microsoft.com/office/drawing/2014/main" id="{3749B484-B143-40F7-896A-A20650EE47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">
              <a:extLst>
                <a:ext uri="{FF2B5EF4-FFF2-40B4-BE49-F238E27FC236}">
                  <a16:creationId xmlns:a16="http://schemas.microsoft.com/office/drawing/2014/main" id="{D5ECC4BD-4D67-4CD5-9118-C8F95255E0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">
              <a:extLst>
                <a:ext uri="{FF2B5EF4-FFF2-40B4-BE49-F238E27FC236}">
                  <a16:creationId xmlns:a16="http://schemas.microsoft.com/office/drawing/2014/main" id="{DFCF04F1-C8A9-4F23-B565-9B70C6D740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">
              <a:extLst>
                <a:ext uri="{FF2B5EF4-FFF2-40B4-BE49-F238E27FC236}">
                  <a16:creationId xmlns:a16="http://schemas.microsoft.com/office/drawing/2014/main" id="{9964E85D-E8AC-4D3F-A3BC-E4D8DE608D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9">
              <a:extLst>
                <a:ext uri="{FF2B5EF4-FFF2-40B4-BE49-F238E27FC236}">
                  <a16:creationId xmlns:a16="http://schemas.microsoft.com/office/drawing/2014/main" id="{8FE670F7-87AE-49F1-AFCF-646DC0B69B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">
              <a:extLst>
                <a:ext uri="{FF2B5EF4-FFF2-40B4-BE49-F238E27FC236}">
                  <a16:creationId xmlns:a16="http://schemas.microsoft.com/office/drawing/2014/main" id="{2D394406-F17F-478D-9811-F133F31630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">
              <a:extLst>
                <a:ext uri="{FF2B5EF4-FFF2-40B4-BE49-F238E27FC236}">
                  <a16:creationId xmlns:a16="http://schemas.microsoft.com/office/drawing/2014/main" id="{C929B1C0-F6D9-45BC-B41C-5BEBE9AD6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2">
              <a:extLst>
                <a:ext uri="{FF2B5EF4-FFF2-40B4-BE49-F238E27FC236}">
                  <a16:creationId xmlns:a16="http://schemas.microsoft.com/office/drawing/2014/main" id="{8CBC2023-5C0F-470C-A494-448A3088CE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3">
              <a:extLst>
                <a:ext uri="{FF2B5EF4-FFF2-40B4-BE49-F238E27FC236}">
                  <a16:creationId xmlns:a16="http://schemas.microsoft.com/office/drawing/2014/main" id="{F753F948-20A5-448F-A91B-30C3FA8748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4">
              <a:extLst>
                <a:ext uri="{FF2B5EF4-FFF2-40B4-BE49-F238E27FC236}">
                  <a16:creationId xmlns:a16="http://schemas.microsoft.com/office/drawing/2014/main" id="{187C515D-FEE4-4EAD-A758-C09FC88980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5">
              <a:extLst>
                <a:ext uri="{FF2B5EF4-FFF2-40B4-BE49-F238E27FC236}">
                  <a16:creationId xmlns:a16="http://schemas.microsoft.com/office/drawing/2014/main" id="{55F8581B-27B7-42AB-B33F-69023D3B1C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6">
              <a:extLst>
                <a:ext uri="{FF2B5EF4-FFF2-40B4-BE49-F238E27FC236}">
                  <a16:creationId xmlns:a16="http://schemas.microsoft.com/office/drawing/2014/main" id="{CBC2EB4A-D3CD-4347-AE09-347B7B10EFE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7">
              <a:extLst>
                <a:ext uri="{FF2B5EF4-FFF2-40B4-BE49-F238E27FC236}">
                  <a16:creationId xmlns:a16="http://schemas.microsoft.com/office/drawing/2014/main" id="{C35E0B18-828E-4F07-BC14-5B6EB8C283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8">
              <a:extLst>
                <a:ext uri="{FF2B5EF4-FFF2-40B4-BE49-F238E27FC236}">
                  <a16:creationId xmlns:a16="http://schemas.microsoft.com/office/drawing/2014/main" id="{D972FA4F-64D2-4E34-B234-7B2C363C4F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9">
              <a:extLst>
                <a:ext uri="{FF2B5EF4-FFF2-40B4-BE49-F238E27FC236}">
                  <a16:creationId xmlns:a16="http://schemas.microsoft.com/office/drawing/2014/main" id="{430AC742-FB30-4DCC-A9AC-92D107A34C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20">
              <a:extLst>
                <a:ext uri="{FF2B5EF4-FFF2-40B4-BE49-F238E27FC236}">
                  <a16:creationId xmlns:a16="http://schemas.microsoft.com/office/drawing/2014/main" id="{C991F4A4-6C1A-486C-80A9-B653BC0ED0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1">
              <a:extLst>
                <a:ext uri="{FF2B5EF4-FFF2-40B4-BE49-F238E27FC236}">
                  <a16:creationId xmlns:a16="http://schemas.microsoft.com/office/drawing/2014/main" id="{34F60AAA-3D77-4751-9A2C-27A680142A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71A93347-D2EA-43A7-92CB-3BC1C8F43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3">
              <a:extLst>
                <a:ext uri="{FF2B5EF4-FFF2-40B4-BE49-F238E27FC236}">
                  <a16:creationId xmlns:a16="http://schemas.microsoft.com/office/drawing/2014/main" id="{A99EB955-34CE-4879-BB3E-19C017967A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http://4.bp.blogspot.com/-UkMF2GnxRqk/UKADt6dGR7I/AAAAAAAACJc/dHOR9_q-fmY/s1600/DSC_2864.JPG">
            <a:extLst>
              <a:ext uri="{FF2B5EF4-FFF2-40B4-BE49-F238E27FC236}">
                <a16:creationId xmlns:a16="http://schemas.microsoft.com/office/drawing/2014/main" id="{A378ACE5-CCA9-456F-A66F-0C22ABDE41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56"/>
          <a:stretch/>
        </p:blipFill>
        <p:spPr bwMode="auto">
          <a:xfrm>
            <a:off x="20" y="227"/>
            <a:ext cx="121916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9502C85-D694-4534-81D2-BE2E526122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33747" y="1186483"/>
            <a:ext cx="4510627" cy="4477933"/>
            <a:chOff x="3833747" y="1186483"/>
            <a:chExt cx="4510627" cy="4477933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70D54E8-5694-4275-AC73-041D919D5C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7681" y="1186483"/>
              <a:ext cx="4506693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Isosceles Triangle 39">
              <a:extLst>
                <a:ext uri="{FF2B5EF4-FFF2-40B4-BE49-F238E27FC236}">
                  <a16:creationId xmlns:a16="http://schemas.microsoft.com/office/drawing/2014/main" id="{085E5B83-AB95-4571-B7AE-841A0D5F99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63AAECE-705E-4B7A-B758-B9CEB30C1A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33747" y="1991156"/>
              <a:ext cx="451018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F5F54CC-EA76-461D-AAE3-98B6A45C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043" y="2075504"/>
            <a:ext cx="4345588" cy="2042725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600" dirty="0"/>
              <a:t>The Power of a ‘Brown’ envelope</a:t>
            </a:r>
          </a:p>
        </p:txBody>
      </p:sp>
    </p:spTree>
    <p:extLst>
      <p:ext uri="{BB962C8B-B14F-4D97-AF65-F5344CB8AC3E}">
        <p14:creationId xmlns:p14="http://schemas.microsoft.com/office/powerpoint/2010/main" val="428417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445" y="825217"/>
            <a:ext cx="8387366" cy="795454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What do you want to achieve?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2245895"/>
            <a:ext cx="8069580" cy="4612105"/>
          </a:xfrm>
        </p:spPr>
        <p:txBody>
          <a:bodyPr>
            <a:normAutofit/>
          </a:bodyPr>
          <a:lstStyle/>
          <a:p>
            <a:r>
              <a:rPr lang="en-GB" sz="2400" dirty="0"/>
              <a:t>If you want to study a </a:t>
            </a:r>
            <a:r>
              <a:rPr lang="en-GB" sz="2400" b="1" dirty="0" smtClean="0"/>
              <a:t>Level 3 vocational </a:t>
            </a:r>
            <a:r>
              <a:rPr lang="en-GB" sz="2400" b="1" dirty="0"/>
              <a:t>course</a:t>
            </a:r>
            <a:r>
              <a:rPr lang="en-GB" sz="2400" dirty="0"/>
              <a:t> or </a:t>
            </a:r>
            <a:r>
              <a:rPr lang="en-GB" sz="2400" b="1" dirty="0"/>
              <a:t>apprenticeship</a:t>
            </a:r>
            <a:r>
              <a:rPr lang="en-GB" sz="2400" dirty="0"/>
              <a:t> you will need 5 GCSE’s </a:t>
            </a:r>
            <a:r>
              <a:rPr lang="en-GB" sz="2400" dirty="0" smtClean="0"/>
              <a:t>9-4 grading, </a:t>
            </a:r>
            <a:r>
              <a:rPr lang="en-GB" sz="2400" dirty="0"/>
              <a:t>this can include 2 BTEC’s and must include English &amp; </a:t>
            </a:r>
            <a:r>
              <a:rPr lang="en-GB" sz="2400" dirty="0" smtClean="0"/>
              <a:t>Maths</a:t>
            </a:r>
            <a:endParaRPr lang="en-GB" sz="2400" dirty="0"/>
          </a:p>
          <a:p>
            <a:r>
              <a:rPr lang="en-GB" sz="2400" dirty="0" smtClean="0"/>
              <a:t>If </a:t>
            </a:r>
            <a:r>
              <a:rPr lang="en-GB" sz="2400" dirty="0"/>
              <a:t>you want to study A Levels at </a:t>
            </a:r>
            <a:r>
              <a:rPr lang="en-GB" sz="2400" b="1" dirty="0"/>
              <a:t>College </a:t>
            </a:r>
            <a:r>
              <a:rPr lang="en-GB" sz="2400" dirty="0"/>
              <a:t>you need </a:t>
            </a:r>
            <a:r>
              <a:rPr lang="en-GB" sz="2400" dirty="0" smtClean="0"/>
              <a:t>a grade 5 in </a:t>
            </a:r>
            <a:r>
              <a:rPr lang="en-GB" sz="2400" dirty="0"/>
              <a:t>English and </a:t>
            </a:r>
            <a:r>
              <a:rPr lang="en-GB" sz="2400" dirty="0" smtClean="0"/>
              <a:t>Maths </a:t>
            </a:r>
          </a:p>
          <a:p>
            <a:r>
              <a:rPr lang="en-GB" sz="2400" dirty="0" smtClean="0"/>
              <a:t>You need a grade 5+ (sometimes 6s and 7s) </a:t>
            </a:r>
            <a:r>
              <a:rPr lang="en-GB" sz="2400" dirty="0"/>
              <a:t>in the subjects you </a:t>
            </a:r>
            <a:r>
              <a:rPr lang="en-GB" sz="2400" dirty="0" smtClean="0"/>
              <a:t>want to study</a:t>
            </a:r>
            <a:endParaRPr lang="en-GB" dirty="0"/>
          </a:p>
        </p:txBody>
      </p:sp>
      <p:pic>
        <p:nvPicPr>
          <p:cNvPr id="1026" name="Picture 2" descr="Image result for Aspirational go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20" y="2423161"/>
            <a:ext cx="3596640" cy="240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B4238D-6624-40A5-B24D-CDB3C8C62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151" y="5246963"/>
            <a:ext cx="1468557" cy="147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3209925" y="1933575"/>
            <a:ext cx="9753600" cy="65976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B4238D-6624-40A5-B24D-CDB3C8C62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2924" y="5387062"/>
            <a:ext cx="1468557" cy="1470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02" y="5666216"/>
            <a:ext cx="968391" cy="119178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88" y="144379"/>
            <a:ext cx="9339843" cy="65130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38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1209</TotalTime>
  <Words>1718</Words>
  <Application>Microsoft Office PowerPoint</Application>
  <PresentationFormat>Widescreen</PresentationFormat>
  <Paragraphs>312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Arial</vt:lpstr>
      <vt:lpstr>Calibri</vt:lpstr>
      <vt:lpstr>Century Gothic</vt:lpstr>
      <vt:lpstr>Chanson Heavy SF</vt:lpstr>
      <vt:lpstr>Consolas</vt:lpstr>
      <vt:lpstr>Corbel</vt:lpstr>
      <vt:lpstr>Geneva</vt:lpstr>
      <vt:lpstr>Gill Sans MT</vt:lpstr>
      <vt:lpstr>Source Sans Pro</vt:lpstr>
      <vt:lpstr>Times</vt:lpstr>
      <vt:lpstr>Wingdings</vt:lpstr>
      <vt:lpstr>Wingdings 3</vt:lpstr>
      <vt:lpstr>Ion Boardroom</vt:lpstr>
      <vt:lpstr>Parcel</vt:lpstr>
      <vt:lpstr>NUSA  ‘Class of 2020’  </vt:lpstr>
      <vt:lpstr>Key Areas</vt:lpstr>
      <vt:lpstr>PowerPoint Presentation</vt:lpstr>
      <vt:lpstr>PowerPoint Presentation</vt:lpstr>
      <vt:lpstr>PowerPoint Presentation</vt:lpstr>
      <vt:lpstr>What is the current picture of your child’s achievement?  </vt:lpstr>
      <vt:lpstr>The Power of a ‘Brown’ envelope</vt:lpstr>
      <vt:lpstr>What do you want to achieve?</vt:lpstr>
      <vt:lpstr>PowerPoint Presentation</vt:lpstr>
      <vt:lpstr>10000 hours of practice to achieve ‘MASTERY’/ PuRPOSE</vt:lpstr>
      <vt:lpstr>Modern day ‘pursuits of mastery’</vt:lpstr>
      <vt:lpstr>PowerPoint Presentation</vt:lpstr>
      <vt:lpstr>PowerPoint Presentation</vt:lpstr>
      <vt:lpstr>Independent Study and Knowledge organisers</vt:lpstr>
      <vt:lpstr>Slow progress…</vt:lpstr>
      <vt:lpstr>Study Support</vt:lpstr>
      <vt:lpstr>The Achievement Hub</vt:lpstr>
      <vt:lpstr>OUR Current priority</vt:lpstr>
      <vt:lpstr>GCSE Maths, English Language and Literature</vt:lpstr>
      <vt:lpstr>SUPPORT AT HOME </vt:lpstr>
      <vt:lpstr>Revision guides</vt:lpstr>
      <vt:lpstr>Success for all – Revision skills evening</vt:lpstr>
      <vt:lpstr>What next?</vt:lpstr>
      <vt:lpstr>Exam Days- last minute revision and support</vt:lpstr>
      <vt:lpstr>Further Inspiration</vt:lpstr>
      <vt:lpstr>Careers and Pathways: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Nusa  Class of 2019 Mock Exam results</dc:title>
  <dc:creator>Stephen Schmidt</dc:creator>
  <cp:lastModifiedBy>A Walsh Staff 8926906</cp:lastModifiedBy>
  <cp:revision>75</cp:revision>
  <dcterms:created xsi:type="dcterms:W3CDTF">2019-01-13T09:08:44Z</dcterms:created>
  <dcterms:modified xsi:type="dcterms:W3CDTF">2020-01-17T08:58:04Z</dcterms:modified>
</cp:coreProperties>
</file>