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CAC59-7762-4443-AEF1-441FB587D50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3446-2A7C-417E-8D16-8A1BB2AC8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24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Each unit is marked out out of 96 (24 for each AO)</a:t>
            </a:r>
          </a:p>
        </p:txBody>
      </p:sp>
    </p:spTree>
    <p:extLst>
      <p:ext uri="{BB962C8B-B14F-4D97-AF65-F5344CB8AC3E}">
        <p14:creationId xmlns:p14="http://schemas.microsoft.com/office/powerpoint/2010/main" val="70424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29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4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6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73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44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5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51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3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1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4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0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1C68-9418-4C41-ACBD-F1581FC2571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858D0-1FDB-4A0B-952E-E5F073D9F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03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140"/>
          <p:cNvGrpSpPr/>
          <p:nvPr/>
        </p:nvGrpSpPr>
        <p:grpSpPr>
          <a:xfrm>
            <a:off x="10420457" y="551054"/>
            <a:ext cx="1379577" cy="2549334"/>
            <a:chOff x="0" y="0"/>
            <a:chExt cx="1379575" cy="2549333"/>
          </a:xfrm>
        </p:grpSpPr>
        <p:sp>
          <p:nvSpPr>
            <p:cNvPr id="135" name="Shape 135"/>
            <p:cNvSpPr/>
            <p:nvPr/>
          </p:nvSpPr>
          <p:spPr>
            <a:xfrm>
              <a:off x="0" y="76200"/>
              <a:ext cx="627028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600" b="1" i="1">
                  <a:solidFill>
                    <a:srgbClr val="1A506B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AO</a:t>
              </a:r>
            </a:p>
          </p:txBody>
        </p:sp>
        <p:sp>
          <p:nvSpPr>
            <p:cNvPr id="136" name="Shape 136"/>
            <p:cNvSpPr/>
            <p:nvPr/>
          </p:nvSpPr>
          <p:spPr>
            <a:xfrm>
              <a:off x="61912" y="152400"/>
              <a:ext cx="794445" cy="1785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1000" b="1" i="1">
                  <a:solidFill>
                    <a:srgbClr val="3392C3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rPr dirty="0"/>
                <a:t>2</a:t>
              </a:r>
            </a:p>
          </p:txBody>
        </p:sp>
        <p:sp>
          <p:nvSpPr>
            <p:cNvPr id="137" name="Shape 137"/>
            <p:cNvSpPr/>
            <p:nvPr/>
          </p:nvSpPr>
          <p:spPr>
            <a:xfrm>
              <a:off x="717550" y="136525"/>
              <a:ext cx="602085" cy="13234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8000" b="1" i="1">
                  <a:solidFill>
                    <a:srgbClr val="236587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3</a:t>
              </a:r>
            </a:p>
          </p:txBody>
        </p:sp>
        <p:sp>
          <p:nvSpPr>
            <p:cNvPr id="138" name="Shape 138"/>
            <p:cNvSpPr/>
            <p:nvPr/>
          </p:nvSpPr>
          <p:spPr>
            <a:xfrm>
              <a:off x="488950" y="533400"/>
              <a:ext cx="890625" cy="20159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2500" b="1" i="1">
                  <a:solidFill>
                    <a:srgbClr val="45BFFF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4</a:t>
              </a:r>
            </a:p>
          </p:txBody>
        </p:sp>
        <p:sp>
          <p:nvSpPr>
            <p:cNvPr id="139" name="Shape 139"/>
            <p:cNvSpPr/>
            <p:nvPr/>
          </p:nvSpPr>
          <p:spPr>
            <a:xfrm>
              <a:off x="679450" y="0"/>
              <a:ext cx="372856" cy="7694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400" b="1" i="1">
                  <a:solidFill>
                    <a:srgbClr val="45BFFF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1</a:t>
              </a:r>
            </a:p>
          </p:txBody>
        </p:sp>
      </p:grpSp>
      <p:sp>
        <p:nvSpPr>
          <p:cNvPr id="141" name="Shape 141"/>
          <p:cNvSpPr/>
          <p:nvPr/>
        </p:nvSpPr>
        <p:spPr>
          <a:xfrm>
            <a:off x="1541462" y="1965325"/>
            <a:ext cx="1750092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500">
                <a:solidFill>
                  <a:srgbClr val="45B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DEVELOP</a:t>
            </a:r>
          </a:p>
        </p:txBody>
      </p:sp>
      <p:sp>
        <p:nvSpPr>
          <p:cNvPr id="142" name="Shape 142"/>
          <p:cNvSpPr/>
          <p:nvPr/>
        </p:nvSpPr>
        <p:spPr>
          <a:xfrm>
            <a:off x="3810000" y="1371601"/>
            <a:ext cx="67818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solidFill>
                  <a:srgbClr val="3392C3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2400"/>
              <a:t>DEVELOP </a:t>
            </a:r>
            <a:r>
              <a:rPr sz="2400">
                <a:solidFill>
                  <a:srgbClr val="1A506B"/>
                </a:solidFill>
              </a:rPr>
              <a:t>ideas through investigations informed by </a:t>
            </a:r>
            <a:r>
              <a:rPr sz="2400"/>
              <a:t>ARTISTS</a:t>
            </a:r>
            <a:r>
              <a:rPr sz="2400">
                <a:solidFill>
                  <a:srgbClr val="1A506B"/>
                </a:solidFill>
              </a:rPr>
              <a:t> and other sources, showing analytical and cultural </a:t>
            </a:r>
            <a:r>
              <a:rPr sz="2400"/>
              <a:t>UNDERSTANDING</a:t>
            </a:r>
          </a:p>
        </p:txBody>
      </p:sp>
      <p:sp>
        <p:nvSpPr>
          <p:cNvPr id="143" name="Shape 143"/>
          <p:cNvSpPr/>
          <p:nvPr/>
        </p:nvSpPr>
        <p:spPr>
          <a:xfrm>
            <a:off x="1536700" y="990601"/>
            <a:ext cx="1790296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8000" b="1" i="1">
                <a:solidFill>
                  <a:srgbClr val="1A506B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8000"/>
              <a:t>AO</a:t>
            </a:r>
            <a:r>
              <a:rPr sz="8000">
                <a:solidFill>
                  <a:srgbClr val="45BFFF"/>
                </a:solidFill>
              </a:rPr>
              <a:t>1</a:t>
            </a:r>
          </a:p>
        </p:txBody>
      </p:sp>
      <p:sp>
        <p:nvSpPr>
          <p:cNvPr id="144" name="Shape 144"/>
          <p:cNvSpPr/>
          <p:nvPr/>
        </p:nvSpPr>
        <p:spPr>
          <a:xfrm>
            <a:off x="1541462" y="3435351"/>
            <a:ext cx="108138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700">
                <a:solidFill>
                  <a:srgbClr val="3392C3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REFINE</a:t>
            </a:r>
          </a:p>
        </p:txBody>
      </p:sp>
      <p:sp>
        <p:nvSpPr>
          <p:cNvPr id="145" name="Shape 145"/>
          <p:cNvSpPr/>
          <p:nvPr/>
        </p:nvSpPr>
        <p:spPr>
          <a:xfrm>
            <a:off x="1466490" y="2400301"/>
            <a:ext cx="1790296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8000" b="1" i="1">
                <a:solidFill>
                  <a:srgbClr val="1A506B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8000"/>
              <a:t>AO</a:t>
            </a:r>
            <a:r>
              <a:rPr sz="8000">
                <a:solidFill>
                  <a:srgbClr val="3392C3"/>
                </a:solidFill>
              </a:rPr>
              <a:t>2</a:t>
            </a:r>
          </a:p>
        </p:txBody>
      </p:sp>
      <p:sp>
        <p:nvSpPr>
          <p:cNvPr id="146" name="Shape 146"/>
          <p:cNvSpPr/>
          <p:nvPr/>
        </p:nvSpPr>
        <p:spPr>
          <a:xfrm>
            <a:off x="3810000" y="2667001"/>
            <a:ext cx="67818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solidFill>
                  <a:srgbClr val="3392C3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2400"/>
              <a:t>REFINE</a:t>
            </a:r>
            <a:r>
              <a:rPr sz="2400">
                <a:solidFill>
                  <a:srgbClr val="1A506B"/>
                </a:solidFill>
              </a:rPr>
              <a:t> ideas through </a:t>
            </a:r>
            <a:r>
              <a:rPr sz="2400"/>
              <a:t>EXPERIMENTING </a:t>
            </a:r>
            <a:r>
              <a:rPr sz="2400">
                <a:solidFill>
                  <a:srgbClr val="1A506B"/>
                </a:solidFill>
              </a:rPr>
              <a:t>and</a:t>
            </a:r>
            <a:r>
              <a:rPr sz="2400"/>
              <a:t> SELECTING </a:t>
            </a:r>
            <a:r>
              <a:rPr sz="2400">
                <a:solidFill>
                  <a:srgbClr val="1A506B"/>
                </a:solidFill>
              </a:rPr>
              <a:t>appropriate resources, media, techniques and processes</a:t>
            </a:r>
          </a:p>
        </p:txBody>
      </p:sp>
      <p:sp>
        <p:nvSpPr>
          <p:cNvPr id="147" name="Shape 147"/>
          <p:cNvSpPr/>
          <p:nvPr/>
        </p:nvSpPr>
        <p:spPr>
          <a:xfrm>
            <a:off x="1541463" y="4800601"/>
            <a:ext cx="1545806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400">
                <a:solidFill>
                  <a:srgbClr val="236587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RECORD</a:t>
            </a:r>
          </a:p>
        </p:txBody>
      </p:sp>
      <p:sp>
        <p:nvSpPr>
          <p:cNvPr id="148" name="Shape 148"/>
          <p:cNvSpPr/>
          <p:nvPr/>
        </p:nvSpPr>
        <p:spPr>
          <a:xfrm>
            <a:off x="1524000" y="3810001"/>
            <a:ext cx="1790296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8000" b="1" i="1">
                <a:solidFill>
                  <a:srgbClr val="1A506B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8000"/>
              <a:t>AO</a:t>
            </a:r>
            <a:r>
              <a:rPr sz="8000">
                <a:solidFill>
                  <a:srgbClr val="236587"/>
                </a:solidFill>
              </a:rPr>
              <a:t>3</a:t>
            </a:r>
          </a:p>
        </p:txBody>
      </p:sp>
      <p:sp>
        <p:nvSpPr>
          <p:cNvPr id="149" name="Shape 149"/>
          <p:cNvSpPr/>
          <p:nvPr/>
        </p:nvSpPr>
        <p:spPr>
          <a:xfrm>
            <a:off x="3810000" y="4206876"/>
            <a:ext cx="678180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solidFill>
                  <a:srgbClr val="3392C3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2400"/>
              <a:t>RECORD</a:t>
            </a:r>
            <a:r>
              <a:rPr sz="2400">
                <a:solidFill>
                  <a:srgbClr val="1A506B"/>
                </a:solidFill>
              </a:rPr>
              <a:t> ideas, observation and insights </a:t>
            </a:r>
            <a:r>
              <a:rPr sz="2400"/>
              <a:t>RELEVANT</a:t>
            </a:r>
            <a:r>
              <a:rPr sz="2400">
                <a:solidFill>
                  <a:srgbClr val="1A506B"/>
                </a:solidFill>
              </a:rPr>
              <a:t> to your </a:t>
            </a:r>
            <a:r>
              <a:rPr sz="2400"/>
              <a:t>INTENTIONS</a:t>
            </a:r>
          </a:p>
        </p:txBody>
      </p:sp>
      <p:sp>
        <p:nvSpPr>
          <p:cNvPr id="150" name="Shape 150"/>
          <p:cNvSpPr/>
          <p:nvPr/>
        </p:nvSpPr>
        <p:spPr>
          <a:xfrm>
            <a:off x="1541463" y="6216651"/>
            <a:ext cx="1787860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100">
                <a:solidFill>
                  <a:srgbClr val="1A506B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OUTCOME</a:t>
            </a:r>
          </a:p>
        </p:txBody>
      </p:sp>
      <p:sp>
        <p:nvSpPr>
          <p:cNvPr id="151" name="Shape 151"/>
          <p:cNvSpPr/>
          <p:nvPr/>
        </p:nvSpPr>
        <p:spPr>
          <a:xfrm>
            <a:off x="1524000" y="5133976"/>
            <a:ext cx="1790296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8000" b="1" i="1">
                <a:solidFill>
                  <a:srgbClr val="1A506B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AO4</a:t>
            </a:r>
          </a:p>
        </p:txBody>
      </p:sp>
      <p:sp>
        <p:nvSpPr>
          <p:cNvPr id="152" name="Shape 152"/>
          <p:cNvSpPr/>
          <p:nvPr/>
        </p:nvSpPr>
        <p:spPr>
          <a:xfrm>
            <a:off x="3810000" y="5257801"/>
            <a:ext cx="67818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1A506B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2400"/>
              <a:t>Present a </a:t>
            </a:r>
            <a:r>
              <a:rPr sz="2400" b="1">
                <a:solidFill>
                  <a:srgbClr val="3392C3"/>
                </a:solidFill>
              </a:rPr>
              <a:t>PERSONAL</a:t>
            </a:r>
            <a:r>
              <a:rPr sz="2400"/>
              <a:t> response, showing analytical understanding and realising </a:t>
            </a:r>
            <a:r>
              <a:rPr sz="2400" b="1">
                <a:solidFill>
                  <a:srgbClr val="3392C3"/>
                </a:solidFill>
              </a:rPr>
              <a:t>INTENTIONS </a:t>
            </a:r>
            <a:r>
              <a:rPr sz="2400"/>
              <a:t>for your project, making connections in your work</a:t>
            </a:r>
          </a:p>
        </p:txBody>
      </p:sp>
      <p:sp>
        <p:nvSpPr>
          <p:cNvPr id="153" name="Shape 153"/>
          <p:cNvSpPr/>
          <p:nvPr/>
        </p:nvSpPr>
        <p:spPr>
          <a:xfrm>
            <a:off x="1600200" y="2590800"/>
            <a:ext cx="8915400" cy="0"/>
          </a:xfrm>
          <a:prstGeom prst="line">
            <a:avLst/>
          </a:prstGeom>
          <a:ln w="3175">
            <a:solidFill>
              <a:srgbClr val="45BFFF"/>
            </a:solidFill>
            <a:prstDash val="sysDot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1600200" y="4038600"/>
            <a:ext cx="8915400" cy="0"/>
          </a:xfrm>
          <a:prstGeom prst="line">
            <a:avLst/>
          </a:prstGeom>
          <a:ln w="3175">
            <a:solidFill>
              <a:srgbClr val="3392C3"/>
            </a:solidFill>
            <a:prstDash val="sysDot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1600200" y="5278438"/>
            <a:ext cx="8915400" cy="1"/>
          </a:xfrm>
          <a:prstGeom prst="line">
            <a:avLst/>
          </a:prstGeom>
          <a:ln w="3175">
            <a:solidFill>
              <a:srgbClr val="1A506B"/>
            </a:solidFill>
            <a:prstDash val="sysDot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59" name="Group 159"/>
          <p:cNvGrpSpPr/>
          <p:nvPr/>
        </p:nvGrpSpPr>
        <p:grpSpPr>
          <a:xfrm>
            <a:off x="1591733" y="25952"/>
            <a:ext cx="3002750" cy="1081489"/>
            <a:chOff x="0" y="0"/>
            <a:chExt cx="3002749" cy="1081488"/>
          </a:xfrm>
        </p:grpSpPr>
        <p:sp>
          <p:nvSpPr>
            <p:cNvPr id="156" name="Shape 156"/>
            <p:cNvSpPr/>
            <p:nvPr/>
          </p:nvSpPr>
          <p:spPr>
            <a:xfrm>
              <a:off x="30662" y="0"/>
              <a:ext cx="1999170" cy="5079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2400" b="1">
                  <a:solidFill>
                    <a:srgbClr val="1A506B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Key Stage 4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0" y="223656"/>
              <a:ext cx="3002750" cy="7099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just">
                <a:defRPr sz="3600" b="1">
                  <a:solidFill>
                    <a:srgbClr val="1A506B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GCSEfineart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48699" y="674577"/>
              <a:ext cx="1729336" cy="4069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i="1">
                  <a:solidFill>
                    <a:srgbClr val="1A506B"/>
                  </a:solidFill>
                  <a:latin typeface="+mj-lt"/>
                  <a:ea typeface="+mj-ea"/>
                  <a:cs typeface="+mj-cs"/>
                  <a:sym typeface="Calibri"/>
                </a:defRPr>
              </a:lvl1pPr>
            </a:lstStyle>
            <a:p>
              <a:r>
                <a:t>student guide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379032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1" cy="6855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984">
                  <a:extLst>
                    <a:ext uri="{9D8B030D-6E8A-4147-A177-3AD203B41FA5}">
                      <a16:colId xmlns:a16="http://schemas.microsoft.com/office/drawing/2014/main" val="4051136536"/>
                    </a:ext>
                  </a:extLst>
                </a:gridCol>
                <a:gridCol w="6015219">
                  <a:extLst>
                    <a:ext uri="{9D8B030D-6E8A-4147-A177-3AD203B41FA5}">
                      <a16:colId xmlns:a16="http://schemas.microsoft.com/office/drawing/2014/main" val="317950487"/>
                    </a:ext>
                  </a:extLst>
                </a:gridCol>
                <a:gridCol w="1677798">
                  <a:extLst>
                    <a:ext uri="{9D8B030D-6E8A-4147-A177-3AD203B41FA5}">
                      <a16:colId xmlns:a16="http://schemas.microsoft.com/office/drawing/2014/main" val="1685914660"/>
                    </a:ext>
                  </a:extLst>
                </a:gridCol>
              </a:tblGrid>
              <a:tr h="32485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COURSEWORK</a:t>
                      </a:r>
                      <a:r>
                        <a:rPr lang="en-GB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LIST</a:t>
                      </a:r>
                      <a:endParaRPr lang="en-GB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TASK</a:t>
                      </a:r>
                      <a:endParaRPr lang="en-GB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DONE</a:t>
                      </a:r>
                      <a:endParaRPr lang="en-GB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418356"/>
                  </a:ext>
                </a:extLst>
              </a:tr>
              <a:tr h="366367">
                <a:tc>
                  <a:txBody>
                    <a:bodyPr/>
                    <a:lstStyle/>
                    <a:p>
                      <a:r>
                        <a:rPr lang="en-GB" dirty="0" smtClean="0"/>
                        <a:t>Title page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Mind map of ideas for theme A4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724517"/>
                  </a:ext>
                </a:extLst>
              </a:tr>
              <a:tr h="366367">
                <a:tc>
                  <a:txBody>
                    <a:bodyPr/>
                    <a:lstStyle/>
                    <a:p>
                      <a:r>
                        <a:rPr lang="en-GB" dirty="0" smtClean="0"/>
                        <a:t>Mood board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Collection</a:t>
                      </a:r>
                      <a:r>
                        <a:rPr lang="en-GB" baseline="0" dirty="0" smtClean="0"/>
                        <a:t> of images to inspire theme A4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065901"/>
                  </a:ext>
                </a:extLst>
              </a:tr>
              <a:tr h="366367">
                <a:tc>
                  <a:txBody>
                    <a:bodyPr/>
                    <a:lstStyle/>
                    <a:p>
                      <a:r>
                        <a:rPr lang="en-GB" dirty="0" smtClean="0"/>
                        <a:t>Initial idea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Why did you select</a:t>
                      </a:r>
                      <a:r>
                        <a:rPr lang="en-GB" baseline="0" dirty="0" smtClean="0"/>
                        <a:t> theme? idea? A5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622954"/>
                  </a:ext>
                </a:extLst>
              </a:tr>
              <a:tr h="632359">
                <a:tc>
                  <a:txBody>
                    <a:bodyPr/>
                    <a:lstStyle/>
                    <a:p>
                      <a:r>
                        <a:rPr lang="en-GB" smtClean="0"/>
                        <a:t>3-5 Observational </a:t>
                      </a:r>
                      <a:r>
                        <a:rPr lang="en-GB" dirty="0" smtClean="0"/>
                        <a:t>drawings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Shade and tone,</a:t>
                      </a:r>
                      <a:r>
                        <a:rPr lang="en-GB" baseline="0" dirty="0" smtClean="0"/>
                        <a:t> pencil crayon (any other media)</a:t>
                      </a:r>
                      <a:r>
                        <a:rPr lang="en-GB" dirty="0" smtClean="0"/>
                        <a:t> drawing</a:t>
                      </a:r>
                      <a:r>
                        <a:rPr lang="en-GB" baseline="0" dirty="0" smtClean="0"/>
                        <a:t> of item linked to theme. A5,A4,A3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631703"/>
                  </a:ext>
                </a:extLst>
              </a:tr>
              <a:tr h="366367">
                <a:tc>
                  <a:txBody>
                    <a:bodyPr/>
                    <a:lstStyle/>
                    <a:p>
                      <a:r>
                        <a:rPr lang="en-GB" dirty="0" smtClean="0"/>
                        <a:t>Artist one page with response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Images and information copy of artist work A3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027581"/>
                  </a:ext>
                </a:extLst>
              </a:tr>
              <a:tr h="366367">
                <a:tc>
                  <a:txBody>
                    <a:bodyPr/>
                    <a:lstStyle/>
                    <a:p>
                      <a:r>
                        <a:rPr lang="en-GB" dirty="0" smtClean="0"/>
                        <a:t>Own photographs inspired by artist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Collect own</a:t>
                      </a:r>
                      <a:r>
                        <a:rPr lang="en-GB" baseline="0" dirty="0" smtClean="0"/>
                        <a:t> photographs to link to artist theme.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17441"/>
                  </a:ext>
                </a:extLst>
              </a:tr>
              <a:tr h="366367">
                <a:tc>
                  <a:txBody>
                    <a:bodyPr/>
                    <a:lstStyle/>
                    <a:p>
                      <a:r>
                        <a:rPr lang="en-GB" dirty="0" smtClean="0"/>
                        <a:t>Study of photographs</a:t>
                      </a:r>
                      <a:r>
                        <a:rPr lang="en-GB" baseline="0" dirty="0" smtClean="0"/>
                        <a:t> in artist style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Recreate own photography using artist style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25994"/>
                  </a:ext>
                </a:extLst>
              </a:tr>
              <a:tr h="366367">
                <a:tc>
                  <a:txBody>
                    <a:bodyPr/>
                    <a:lstStyle/>
                    <a:p>
                      <a:r>
                        <a:rPr lang="en-GB" dirty="0" smtClean="0"/>
                        <a:t>Artist two page with response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Images and information copy of artist work A3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836965"/>
                  </a:ext>
                </a:extLst>
              </a:tr>
              <a:tr h="366367">
                <a:tc>
                  <a:txBody>
                    <a:bodyPr/>
                    <a:lstStyle/>
                    <a:p>
                      <a:r>
                        <a:rPr lang="en-GB" dirty="0" smtClean="0"/>
                        <a:t>Additional photo evidence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Collect own</a:t>
                      </a:r>
                      <a:r>
                        <a:rPr lang="en-GB" baseline="0" dirty="0" smtClean="0"/>
                        <a:t> photographs to link to artist theme.</a:t>
                      </a:r>
                      <a:endParaRPr lang="en-GB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13429"/>
                  </a:ext>
                </a:extLst>
              </a:tr>
              <a:tr h="632359">
                <a:tc>
                  <a:txBody>
                    <a:bodyPr/>
                    <a:lstStyle/>
                    <a:p>
                      <a:r>
                        <a:rPr lang="en-GB" dirty="0" smtClean="0"/>
                        <a:t>Development piece</a:t>
                      </a:r>
                      <a:r>
                        <a:rPr lang="en-GB" baseline="0" dirty="0" smtClean="0"/>
                        <a:t> include both artist styles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Draw from your own photograph combining</a:t>
                      </a:r>
                      <a:r>
                        <a:rPr lang="en-GB" baseline="0" dirty="0" smtClean="0"/>
                        <a:t> both artist styles.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895025"/>
                  </a:ext>
                </a:extLst>
              </a:tr>
              <a:tr h="366367">
                <a:tc>
                  <a:txBody>
                    <a:bodyPr/>
                    <a:lstStyle/>
                    <a:p>
                      <a:r>
                        <a:rPr lang="en-GB" dirty="0" smtClean="0"/>
                        <a:t>Artist</a:t>
                      </a:r>
                      <a:r>
                        <a:rPr lang="en-GB" baseline="0" dirty="0" smtClean="0"/>
                        <a:t> three page with response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Composition artist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928903"/>
                  </a:ext>
                </a:extLst>
              </a:tr>
              <a:tr h="632359">
                <a:tc>
                  <a:txBody>
                    <a:bodyPr/>
                    <a:lstStyle/>
                    <a:p>
                      <a:r>
                        <a:rPr lang="en-GB" dirty="0" smtClean="0"/>
                        <a:t>Three</a:t>
                      </a:r>
                      <a:r>
                        <a:rPr lang="en-GB" baseline="0" dirty="0" smtClean="0"/>
                        <a:t> final composition ideas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ideas for final piece</a:t>
                      </a:r>
                      <a:r>
                        <a:rPr lang="en-GB" baseline="0" dirty="0" smtClean="0"/>
                        <a:t>. Refine, improve, explore and develop each time.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702195"/>
                  </a:ext>
                </a:extLst>
              </a:tr>
              <a:tr h="632359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Review and reflect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Use</a:t>
                      </a:r>
                      <a:r>
                        <a:rPr lang="en-GB" baseline="0" dirty="0" smtClean="0"/>
                        <a:t> ideas to reflect and select elements of success. Plan final design from.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620602"/>
                  </a:ext>
                </a:extLst>
              </a:tr>
              <a:tr h="632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Final piece.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Final complete piece of own work that</a:t>
                      </a:r>
                      <a:r>
                        <a:rPr lang="en-GB" baseline="0" dirty="0" smtClean="0"/>
                        <a:t> shows links to all work previously.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962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02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595" y="5212080"/>
            <a:ext cx="11093719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Annotation:</a:t>
            </a:r>
          </a:p>
          <a:p>
            <a:r>
              <a:rPr lang="en-GB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How have your previous recordings and artist explorations influenced the final idea?</a:t>
            </a:r>
          </a:p>
          <a:p>
            <a:r>
              <a:rPr lang="en-GB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How does your final idea connect to the starting theme?</a:t>
            </a:r>
          </a:p>
          <a:p>
            <a:r>
              <a:rPr lang="en-GB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What media/techniques do you think you will use to complete the work?</a:t>
            </a:r>
            <a:endParaRPr lang="en-GB" dirty="0">
              <a:solidFill>
                <a:schemeClr val="bg1"/>
              </a:solidFill>
              <a:latin typeface="OpenDyslexic" panose="000005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595" y="3842944"/>
            <a:ext cx="1120153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  <a:latin typeface="OpenDyslexic" panose="00000500000000000000" pitchFamily="50" charset="0"/>
              </a:rPr>
              <a:t>Working towards a </a:t>
            </a:r>
            <a:r>
              <a:rPr lang="en-GB" u="sng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4</a:t>
            </a:r>
            <a:endParaRPr lang="en-GB" u="sng" dirty="0">
              <a:solidFill>
                <a:schemeClr val="bg1"/>
              </a:solidFill>
              <a:latin typeface="OpenDyslexic" panose="00000500000000000000" pitchFamily="50" charset="0"/>
            </a:endParaRPr>
          </a:p>
          <a:p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A generally good ability to show </a:t>
            </a:r>
            <a:r>
              <a:rPr lang="en-GB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some </a:t>
            </a:r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connections of folder of </a:t>
            </a:r>
            <a:r>
              <a:rPr lang="en-GB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work in a </a:t>
            </a:r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personal final piece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595" y="2064661"/>
            <a:ext cx="11201537" cy="147732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  <a:latin typeface="OpenDyslexic" panose="00000500000000000000" pitchFamily="50" charset="0"/>
              </a:rPr>
              <a:t>Working towards a </a:t>
            </a:r>
            <a:r>
              <a:rPr lang="en-GB" u="sng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5</a:t>
            </a:r>
            <a:endParaRPr lang="en-GB" u="sng" dirty="0">
              <a:solidFill>
                <a:schemeClr val="bg1"/>
              </a:solidFill>
              <a:latin typeface="OpenDyslexic" panose="00000500000000000000" pitchFamily="50" charset="0"/>
            </a:endParaRPr>
          </a:p>
          <a:p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Thoughtful and very good ability to </a:t>
            </a:r>
          </a:p>
          <a:p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produce ideas of a high standard </a:t>
            </a:r>
          </a:p>
          <a:p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combing personal ideas and linking </a:t>
            </a:r>
          </a:p>
          <a:p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to artists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1594" y="765193"/>
            <a:ext cx="11201537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  <a:latin typeface="OpenDyslexic" panose="00000500000000000000" pitchFamily="50" charset="0"/>
              </a:rPr>
              <a:t>Working towards an </a:t>
            </a:r>
            <a:r>
              <a:rPr lang="en-GB" u="sng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6</a:t>
            </a:r>
            <a:endParaRPr lang="en-GB" u="sng" dirty="0">
              <a:solidFill>
                <a:schemeClr val="bg1"/>
              </a:solidFill>
              <a:latin typeface="OpenDyslexic" panose="00000500000000000000" pitchFamily="50" charset="0"/>
            </a:endParaRPr>
          </a:p>
          <a:p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Highly developed and very skilful </a:t>
            </a:r>
          </a:p>
          <a:p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personal ideas linking all elements </a:t>
            </a:r>
            <a:r>
              <a:rPr lang="en-GB" dirty="0" smtClean="0">
                <a:solidFill>
                  <a:schemeClr val="bg1"/>
                </a:solidFill>
                <a:latin typeface="OpenDyslexic" panose="00000500000000000000" pitchFamily="50" charset="0"/>
              </a:rPr>
              <a:t>of </a:t>
            </a:r>
            <a:r>
              <a:rPr lang="en-GB" dirty="0">
                <a:solidFill>
                  <a:schemeClr val="bg1"/>
                </a:solidFill>
                <a:latin typeface="OpenDyslexic" panose="00000500000000000000" pitchFamily="50" charset="0"/>
              </a:rPr>
              <a:t>folders work </a:t>
            </a:r>
          </a:p>
        </p:txBody>
      </p:sp>
    </p:spTree>
    <p:extLst>
      <p:ext uri="{BB962C8B-B14F-4D97-AF65-F5344CB8AC3E}">
        <p14:creationId xmlns:p14="http://schemas.microsoft.com/office/powerpoint/2010/main" val="342751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390</Words>
  <Application>Microsoft Office PowerPoint</Application>
  <PresentationFormat>Widescreen</PresentationFormat>
  <Paragraphs>66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OpenDyslexic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A. Eddy</dc:creator>
  <cp:lastModifiedBy>C Arnold Staff 8926906</cp:lastModifiedBy>
  <cp:revision>13</cp:revision>
  <dcterms:created xsi:type="dcterms:W3CDTF">2017-04-26T08:45:33Z</dcterms:created>
  <dcterms:modified xsi:type="dcterms:W3CDTF">2020-03-18T09:48:43Z</dcterms:modified>
</cp:coreProperties>
</file>