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63" r:id="rId3"/>
    <p:sldId id="264" r:id="rId4"/>
    <p:sldId id="265" r:id="rId5"/>
    <p:sldId id="256" r:id="rId6"/>
    <p:sldId id="262" r:id="rId7"/>
    <p:sldId id="258" r:id="rId8"/>
    <p:sldId id="257" r:id="rId9"/>
    <p:sldId id="260"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59" autoAdjust="0"/>
    <p:restoredTop sz="94660"/>
  </p:normalViewPr>
  <p:slideViewPr>
    <p:cSldViewPr snapToGrid="0">
      <p:cViewPr varScale="1">
        <p:scale>
          <a:sx n="80" d="100"/>
          <a:sy n="80" d="100"/>
        </p:scale>
        <p:origin x="21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5454817-56AA-42C2-9124-A6D08A29E4A3}" type="datetimeFigureOut">
              <a:rPr lang="en-GB" smtClean="0"/>
              <a:t>17/03/2020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60FBE8-F379-4071-BB38-2CA3D6AF8C21}" type="slidenum">
              <a:rPr lang="en-GB" smtClean="0"/>
              <a:t>‹#›</a:t>
            </a:fld>
            <a:endParaRPr lang="en-GB"/>
          </a:p>
        </p:txBody>
      </p:sp>
    </p:spTree>
    <p:extLst>
      <p:ext uri="{BB962C8B-B14F-4D97-AF65-F5344CB8AC3E}">
        <p14:creationId xmlns:p14="http://schemas.microsoft.com/office/powerpoint/2010/main" val="224381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5454817-56AA-42C2-9124-A6D08A29E4A3}" type="datetimeFigureOut">
              <a:rPr lang="en-GB" smtClean="0"/>
              <a:t>17/03/2020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60FBE8-F379-4071-BB38-2CA3D6AF8C21}" type="slidenum">
              <a:rPr lang="en-GB" smtClean="0"/>
              <a:t>‹#›</a:t>
            </a:fld>
            <a:endParaRPr lang="en-GB"/>
          </a:p>
        </p:txBody>
      </p:sp>
    </p:spTree>
    <p:extLst>
      <p:ext uri="{BB962C8B-B14F-4D97-AF65-F5344CB8AC3E}">
        <p14:creationId xmlns:p14="http://schemas.microsoft.com/office/powerpoint/2010/main" val="3046177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5454817-56AA-42C2-9124-A6D08A29E4A3}" type="datetimeFigureOut">
              <a:rPr lang="en-GB" smtClean="0"/>
              <a:t>17/03/2020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60FBE8-F379-4071-BB38-2CA3D6AF8C21}" type="slidenum">
              <a:rPr lang="en-GB" smtClean="0"/>
              <a:t>‹#›</a:t>
            </a:fld>
            <a:endParaRPr lang="en-GB"/>
          </a:p>
        </p:txBody>
      </p:sp>
    </p:spTree>
    <p:extLst>
      <p:ext uri="{BB962C8B-B14F-4D97-AF65-F5344CB8AC3E}">
        <p14:creationId xmlns:p14="http://schemas.microsoft.com/office/powerpoint/2010/main" val="295958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5454817-56AA-42C2-9124-A6D08A29E4A3}" type="datetimeFigureOut">
              <a:rPr lang="en-GB" smtClean="0"/>
              <a:t>17/03/2020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60FBE8-F379-4071-BB38-2CA3D6AF8C21}" type="slidenum">
              <a:rPr lang="en-GB" smtClean="0"/>
              <a:t>‹#›</a:t>
            </a:fld>
            <a:endParaRPr lang="en-GB"/>
          </a:p>
        </p:txBody>
      </p:sp>
    </p:spTree>
    <p:extLst>
      <p:ext uri="{BB962C8B-B14F-4D97-AF65-F5344CB8AC3E}">
        <p14:creationId xmlns:p14="http://schemas.microsoft.com/office/powerpoint/2010/main" val="1907301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5454817-56AA-42C2-9124-A6D08A29E4A3}" type="datetimeFigureOut">
              <a:rPr lang="en-GB" smtClean="0"/>
              <a:t>17/03/2020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60FBE8-F379-4071-BB38-2CA3D6AF8C21}" type="slidenum">
              <a:rPr lang="en-GB" smtClean="0"/>
              <a:t>‹#›</a:t>
            </a:fld>
            <a:endParaRPr lang="en-GB"/>
          </a:p>
        </p:txBody>
      </p:sp>
    </p:spTree>
    <p:extLst>
      <p:ext uri="{BB962C8B-B14F-4D97-AF65-F5344CB8AC3E}">
        <p14:creationId xmlns:p14="http://schemas.microsoft.com/office/powerpoint/2010/main" val="1477633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15454817-56AA-42C2-9124-A6D08A29E4A3}" type="datetimeFigureOut">
              <a:rPr lang="en-GB" smtClean="0"/>
              <a:t>17/03/2020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D60FBE8-F379-4071-BB38-2CA3D6AF8C21}" type="slidenum">
              <a:rPr lang="en-GB" smtClean="0"/>
              <a:t>‹#›</a:t>
            </a:fld>
            <a:endParaRPr lang="en-GB"/>
          </a:p>
        </p:txBody>
      </p:sp>
    </p:spTree>
    <p:extLst>
      <p:ext uri="{BB962C8B-B14F-4D97-AF65-F5344CB8AC3E}">
        <p14:creationId xmlns:p14="http://schemas.microsoft.com/office/powerpoint/2010/main" val="1640254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15454817-56AA-42C2-9124-A6D08A29E4A3}" type="datetimeFigureOut">
              <a:rPr lang="en-GB" smtClean="0"/>
              <a:t>17/03/2020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D60FBE8-F379-4071-BB38-2CA3D6AF8C21}" type="slidenum">
              <a:rPr lang="en-GB" smtClean="0"/>
              <a:t>‹#›</a:t>
            </a:fld>
            <a:endParaRPr lang="en-GB"/>
          </a:p>
        </p:txBody>
      </p:sp>
    </p:spTree>
    <p:extLst>
      <p:ext uri="{BB962C8B-B14F-4D97-AF65-F5344CB8AC3E}">
        <p14:creationId xmlns:p14="http://schemas.microsoft.com/office/powerpoint/2010/main" val="709605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15454817-56AA-42C2-9124-A6D08A29E4A3}" type="datetimeFigureOut">
              <a:rPr lang="en-GB" smtClean="0"/>
              <a:t>17/03/2020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D60FBE8-F379-4071-BB38-2CA3D6AF8C21}" type="slidenum">
              <a:rPr lang="en-GB" smtClean="0"/>
              <a:t>‹#›</a:t>
            </a:fld>
            <a:endParaRPr lang="en-GB"/>
          </a:p>
        </p:txBody>
      </p:sp>
    </p:spTree>
    <p:extLst>
      <p:ext uri="{BB962C8B-B14F-4D97-AF65-F5344CB8AC3E}">
        <p14:creationId xmlns:p14="http://schemas.microsoft.com/office/powerpoint/2010/main" val="376439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454817-56AA-42C2-9124-A6D08A29E4A3}" type="datetimeFigureOut">
              <a:rPr lang="en-GB" smtClean="0"/>
              <a:t>17/03/2020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D60FBE8-F379-4071-BB38-2CA3D6AF8C21}" type="slidenum">
              <a:rPr lang="en-GB" smtClean="0"/>
              <a:t>‹#›</a:t>
            </a:fld>
            <a:endParaRPr lang="en-GB"/>
          </a:p>
        </p:txBody>
      </p:sp>
    </p:spTree>
    <p:extLst>
      <p:ext uri="{BB962C8B-B14F-4D97-AF65-F5344CB8AC3E}">
        <p14:creationId xmlns:p14="http://schemas.microsoft.com/office/powerpoint/2010/main" val="35668846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5454817-56AA-42C2-9124-A6D08A29E4A3}" type="datetimeFigureOut">
              <a:rPr lang="en-GB" smtClean="0"/>
              <a:t>17/03/2020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D60FBE8-F379-4071-BB38-2CA3D6AF8C21}" type="slidenum">
              <a:rPr lang="en-GB" smtClean="0"/>
              <a:t>‹#›</a:t>
            </a:fld>
            <a:endParaRPr lang="en-GB"/>
          </a:p>
        </p:txBody>
      </p:sp>
    </p:spTree>
    <p:extLst>
      <p:ext uri="{BB962C8B-B14F-4D97-AF65-F5344CB8AC3E}">
        <p14:creationId xmlns:p14="http://schemas.microsoft.com/office/powerpoint/2010/main" val="3178344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5454817-56AA-42C2-9124-A6D08A29E4A3}" type="datetimeFigureOut">
              <a:rPr lang="en-GB" smtClean="0"/>
              <a:t>17/03/2020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D60FBE8-F379-4071-BB38-2CA3D6AF8C21}" type="slidenum">
              <a:rPr lang="en-GB" smtClean="0"/>
              <a:t>‹#›</a:t>
            </a:fld>
            <a:endParaRPr lang="en-GB"/>
          </a:p>
        </p:txBody>
      </p:sp>
    </p:spTree>
    <p:extLst>
      <p:ext uri="{BB962C8B-B14F-4D97-AF65-F5344CB8AC3E}">
        <p14:creationId xmlns:p14="http://schemas.microsoft.com/office/powerpoint/2010/main" val="16858439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454817-56AA-42C2-9124-A6D08A29E4A3}" type="datetimeFigureOut">
              <a:rPr lang="en-GB" smtClean="0"/>
              <a:t>17/03/2020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60FBE8-F379-4071-BB38-2CA3D6AF8C21}" type="slidenum">
              <a:rPr lang="en-GB" smtClean="0"/>
              <a:t>‹#›</a:t>
            </a:fld>
            <a:endParaRPr lang="en-GB"/>
          </a:p>
        </p:txBody>
      </p:sp>
    </p:spTree>
    <p:extLst>
      <p:ext uri="{BB962C8B-B14F-4D97-AF65-F5344CB8AC3E}">
        <p14:creationId xmlns:p14="http://schemas.microsoft.com/office/powerpoint/2010/main" val="16326044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4.xml"/><Relationship Id="rId5" Type="http://schemas.openxmlformats.org/officeDocument/2006/relationships/image" Target="../media/image16.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7.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6799" y="610069"/>
            <a:ext cx="1182176" cy="1771880"/>
          </a:xfrm>
          <a:prstGeom prst="rect">
            <a:avLst/>
          </a:prstGeom>
        </p:spPr>
      </p:pic>
      <p:pic>
        <p:nvPicPr>
          <p:cNvPr id="3" name="Picture 2"/>
          <p:cNvPicPr>
            <a:picLocks noChangeAspect="1"/>
          </p:cNvPicPr>
          <p:nvPr/>
        </p:nvPicPr>
        <p:blipFill>
          <a:blip r:embed="rId4"/>
          <a:stretch>
            <a:fillRect/>
          </a:stretch>
        </p:blipFill>
        <p:spPr>
          <a:xfrm>
            <a:off x="1845054" y="610070"/>
            <a:ext cx="2669112" cy="1771880"/>
          </a:xfrm>
          <a:prstGeom prst="rect">
            <a:avLst/>
          </a:prstGeom>
        </p:spPr>
      </p:pic>
      <p:pic>
        <p:nvPicPr>
          <p:cNvPr id="4" name="Picture 3"/>
          <p:cNvPicPr>
            <a:picLocks noChangeAspect="1"/>
          </p:cNvPicPr>
          <p:nvPr/>
        </p:nvPicPr>
        <p:blipFill>
          <a:blip r:embed="rId5"/>
          <a:stretch>
            <a:fillRect/>
          </a:stretch>
        </p:blipFill>
        <p:spPr>
          <a:xfrm>
            <a:off x="456800" y="2593105"/>
            <a:ext cx="1826964" cy="1826964"/>
          </a:xfrm>
          <a:prstGeom prst="rect">
            <a:avLst/>
          </a:prstGeom>
        </p:spPr>
      </p:pic>
      <p:sp>
        <p:nvSpPr>
          <p:cNvPr id="5" name="TextBox 4"/>
          <p:cNvSpPr txBox="1"/>
          <p:nvPr/>
        </p:nvSpPr>
        <p:spPr>
          <a:xfrm>
            <a:off x="346630" y="145523"/>
            <a:ext cx="4400564" cy="369332"/>
          </a:xfrm>
          <a:prstGeom prst="rect">
            <a:avLst/>
          </a:prstGeom>
          <a:noFill/>
        </p:spPr>
        <p:txBody>
          <a:bodyPr wrap="none" rtlCol="0">
            <a:spAutoFit/>
          </a:bodyPr>
          <a:lstStyle/>
          <a:p>
            <a:r>
              <a:rPr lang="en-GB" dirty="0" smtClean="0">
                <a:latin typeface="DJB BellyButton-Innie" panose="02000800000000000000" pitchFamily="2" charset="0"/>
              </a:rPr>
              <a:t>Draw the leading lines</a:t>
            </a:r>
            <a:endParaRPr lang="en-GB" dirty="0">
              <a:latin typeface="DJB BellyButton-Innie" panose="02000800000000000000" pitchFamily="2" charset="0"/>
            </a:endParaRPr>
          </a:p>
        </p:txBody>
      </p:sp>
      <p:pic>
        <p:nvPicPr>
          <p:cNvPr id="6" name="Picture 5"/>
          <p:cNvPicPr>
            <a:picLocks noChangeAspect="1"/>
          </p:cNvPicPr>
          <p:nvPr/>
        </p:nvPicPr>
        <p:blipFill>
          <a:blip r:embed="rId6"/>
          <a:stretch>
            <a:fillRect/>
          </a:stretch>
        </p:blipFill>
        <p:spPr>
          <a:xfrm>
            <a:off x="2424253" y="2762648"/>
            <a:ext cx="2089913" cy="1480355"/>
          </a:xfrm>
          <a:prstGeom prst="rect">
            <a:avLst/>
          </a:prstGeom>
        </p:spPr>
      </p:pic>
      <p:pic>
        <p:nvPicPr>
          <p:cNvPr id="7" name="Picture 6"/>
          <p:cNvPicPr>
            <a:picLocks noChangeAspect="1"/>
          </p:cNvPicPr>
          <p:nvPr/>
        </p:nvPicPr>
        <p:blipFill>
          <a:blip r:embed="rId7"/>
          <a:stretch>
            <a:fillRect/>
          </a:stretch>
        </p:blipFill>
        <p:spPr>
          <a:xfrm>
            <a:off x="456799" y="4586557"/>
            <a:ext cx="1388255" cy="2084844"/>
          </a:xfrm>
          <a:prstGeom prst="rect">
            <a:avLst/>
          </a:prstGeom>
        </p:spPr>
      </p:pic>
      <p:pic>
        <p:nvPicPr>
          <p:cNvPr id="8" name="Picture 7"/>
          <p:cNvPicPr>
            <a:picLocks noChangeAspect="1"/>
          </p:cNvPicPr>
          <p:nvPr/>
        </p:nvPicPr>
        <p:blipFill>
          <a:blip r:embed="rId8"/>
          <a:stretch>
            <a:fillRect/>
          </a:stretch>
        </p:blipFill>
        <p:spPr>
          <a:xfrm>
            <a:off x="1961651" y="4800767"/>
            <a:ext cx="2435917" cy="1656423"/>
          </a:xfrm>
          <a:prstGeom prst="rect">
            <a:avLst/>
          </a:prstGeom>
        </p:spPr>
      </p:pic>
    </p:spTree>
    <p:custDataLst>
      <p:tags r:id="rId1"/>
    </p:custDataLst>
    <p:extLst>
      <p:ext uri="{BB962C8B-B14F-4D97-AF65-F5344CB8AC3E}">
        <p14:creationId xmlns:p14="http://schemas.microsoft.com/office/powerpoint/2010/main" val="1400778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61365"/>
            <a:ext cx="3877985" cy="523220"/>
          </a:xfrm>
          <a:prstGeom prst="rect">
            <a:avLst/>
          </a:prstGeom>
          <a:noFill/>
        </p:spPr>
        <p:txBody>
          <a:bodyPr wrap="none" rtlCol="0">
            <a:spAutoFit/>
          </a:bodyPr>
          <a:lstStyle/>
          <a:p>
            <a:r>
              <a:rPr lang="en-GB" sz="2800" dirty="0" smtClean="0">
                <a:latin typeface="DJB BellyButton-Innie" panose="02000800000000000000" pitchFamily="2" charset="0"/>
              </a:rPr>
              <a:t>Leading lines</a:t>
            </a:r>
            <a:endParaRPr lang="en-GB" sz="2800" dirty="0">
              <a:latin typeface="DJB BellyButton-Innie" panose="02000800000000000000" pitchFamily="2" charset="0"/>
            </a:endParaRPr>
          </a:p>
        </p:txBody>
      </p:sp>
      <p:sp>
        <p:nvSpPr>
          <p:cNvPr id="5" name="TextBox 4"/>
          <p:cNvSpPr txBox="1"/>
          <p:nvPr/>
        </p:nvSpPr>
        <p:spPr>
          <a:xfrm>
            <a:off x="3877985" y="161365"/>
            <a:ext cx="6960198" cy="523220"/>
          </a:xfrm>
          <a:prstGeom prst="rect">
            <a:avLst/>
          </a:prstGeom>
          <a:noFill/>
        </p:spPr>
        <p:txBody>
          <a:bodyPr wrap="square" rtlCol="0">
            <a:spAutoFit/>
          </a:bodyPr>
          <a:lstStyle/>
          <a:p>
            <a:r>
              <a:rPr lang="en-GB" sz="1400" dirty="0" smtClean="0">
                <a:latin typeface="OpenDyslexic" panose="00000500000000000000" pitchFamily="50" charset="0"/>
              </a:rPr>
              <a:t>There are four main types of line that can be used in an image to aid composition. These are: horizontal, vertical, radial and diagonal. </a:t>
            </a:r>
            <a:endParaRPr lang="en-GB" sz="1400" dirty="0">
              <a:latin typeface="OpenDyslexic" panose="00000500000000000000" pitchFamily="50" charset="0"/>
            </a:endParaRPr>
          </a:p>
        </p:txBody>
      </p:sp>
      <p:sp>
        <p:nvSpPr>
          <p:cNvPr id="6" name="TextBox 5"/>
          <p:cNvSpPr txBox="1"/>
          <p:nvPr/>
        </p:nvSpPr>
        <p:spPr>
          <a:xfrm>
            <a:off x="129092" y="1161826"/>
            <a:ext cx="4754880" cy="2462213"/>
          </a:xfrm>
          <a:prstGeom prst="rect">
            <a:avLst/>
          </a:prstGeom>
          <a:noFill/>
        </p:spPr>
        <p:txBody>
          <a:bodyPr wrap="square" rtlCol="0">
            <a:spAutoFit/>
          </a:bodyPr>
          <a:lstStyle/>
          <a:p>
            <a:pPr marL="342900" indent="-342900">
              <a:buAutoNum type="arabicPeriod"/>
            </a:pPr>
            <a:r>
              <a:rPr lang="en-GB" sz="1400" dirty="0" smtClean="0">
                <a:latin typeface="DJB BellyButton-Innie" panose="02000800000000000000" pitchFamily="2" charset="0"/>
              </a:rPr>
              <a:t>Horizontal</a:t>
            </a:r>
          </a:p>
          <a:p>
            <a:r>
              <a:rPr lang="en-GB" sz="1400" dirty="0" smtClean="0">
                <a:latin typeface="OpenDyslexic" panose="00000500000000000000" pitchFamily="50" charset="0"/>
              </a:rPr>
              <a:t>Strong horizontal lines, such as those created by a fallen tree in a forest, a horizon or a dog lying flat-out, fast asleep, can add a sense of harmony and calm to a photo. If you want to emphasise this sense of calm, then take a landscape shot, as this will increase the width of the horizontal line. However, it is important to bear in mind that a photo with strong horizontal lines can sometimes look a little too static, even to the point of seeming dull. </a:t>
            </a:r>
            <a:endParaRPr lang="en-GB" sz="1400" dirty="0">
              <a:latin typeface="OpenDyslexic" panose="00000500000000000000" pitchFamily="50" charset="0"/>
            </a:endParaRPr>
          </a:p>
        </p:txBody>
      </p:sp>
      <p:pic>
        <p:nvPicPr>
          <p:cNvPr id="7" name="Picture 6"/>
          <p:cNvPicPr>
            <a:picLocks noChangeAspect="1"/>
          </p:cNvPicPr>
          <p:nvPr/>
        </p:nvPicPr>
        <p:blipFill>
          <a:blip r:embed="rId3"/>
          <a:stretch>
            <a:fillRect/>
          </a:stretch>
        </p:blipFill>
        <p:spPr>
          <a:xfrm>
            <a:off x="247426" y="3755315"/>
            <a:ext cx="2823882" cy="2823882"/>
          </a:xfrm>
          <a:prstGeom prst="rect">
            <a:avLst/>
          </a:prstGeom>
        </p:spPr>
      </p:pic>
      <p:sp>
        <p:nvSpPr>
          <p:cNvPr id="8" name="TextBox 7"/>
          <p:cNvSpPr txBox="1"/>
          <p:nvPr/>
        </p:nvSpPr>
        <p:spPr>
          <a:xfrm>
            <a:off x="5466678" y="1161826"/>
            <a:ext cx="5581426" cy="2462213"/>
          </a:xfrm>
          <a:prstGeom prst="rect">
            <a:avLst/>
          </a:prstGeom>
          <a:noFill/>
        </p:spPr>
        <p:txBody>
          <a:bodyPr wrap="square" rtlCol="0">
            <a:spAutoFit/>
          </a:bodyPr>
          <a:lstStyle/>
          <a:p>
            <a:r>
              <a:rPr lang="en-GB" sz="1400" dirty="0" smtClean="0">
                <a:latin typeface="DJB BellyButton-Innie" panose="02000800000000000000" pitchFamily="2" charset="0"/>
              </a:rPr>
              <a:t>2. Vertical</a:t>
            </a:r>
          </a:p>
          <a:p>
            <a:r>
              <a:rPr lang="en-GB" sz="1400" dirty="0" smtClean="0">
                <a:latin typeface="OpenDyslexic" panose="00000500000000000000" pitchFamily="50" charset="0"/>
              </a:rPr>
              <a:t>Strong vertical lines can add a sense of strength and power to an image (think trees and skyscrapers). To exaggerate these lines in your image, it’s often a good idea to physically turn your camera to create a portrait rather than a landscape, in order to add more drama to the vertical lines. Alternatively, if the vertical lines in your image are very strong, it might be a good idea to take a landscape shot instead, to give a sense of containment to them. Whichever way up your camera is, though, remember to keep it as straight as possible. </a:t>
            </a:r>
            <a:endParaRPr lang="en-GB" sz="1400" dirty="0">
              <a:latin typeface="OpenDyslexic" panose="00000500000000000000" pitchFamily="50" charset="0"/>
            </a:endParaRPr>
          </a:p>
        </p:txBody>
      </p:sp>
      <p:pic>
        <p:nvPicPr>
          <p:cNvPr id="9" name="Picture 8"/>
          <p:cNvPicPr>
            <a:picLocks noChangeAspect="1"/>
          </p:cNvPicPr>
          <p:nvPr/>
        </p:nvPicPr>
        <p:blipFill>
          <a:blip r:embed="rId4"/>
          <a:stretch>
            <a:fillRect/>
          </a:stretch>
        </p:blipFill>
        <p:spPr>
          <a:xfrm>
            <a:off x="5466678" y="3755314"/>
            <a:ext cx="4152770" cy="2823883"/>
          </a:xfrm>
          <a:prstGeom prst="rect">
            <a:avLst/>
          </a:prstGeom>
        </p:spPr>
      </p:pic>
    </p:spTree>
    <p:custDataLst>
      <p:tags r:id="rId1"/>
    </p:custDataLst>
    <p:extLst>
      <p:ext uri="{BB962C8B-B14F-4D97-AF65-F5344CB8AC3E}">
        <p14:creationId xmlns:p14="http://schemas.microsoft.com/office/powerpoint/2010/main" val="2614785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61365"/>
            <a:ext cx="3877985" cy="523220"/>
          </a:xfrm>
          <a:prstGeom prst="rect">
            <a:avLst/>
          </a:prstGeom>
          <a:noFill/>
        </p:spPr>
        <p:txBody>
          <a:bodyPr wrap="none" rtlCol="0">
            <a:spAutoFit/>
          </a:bodyPr>
          <a:lstStyle/>
          <a:p>
            <a:r>
              <a:rPr lang="en-GB" sz="2800" dirty="0" smtClean="0">
                <a:latin typeface="DJB BellyButton-Innie" panose="02000800000000000000" pitchFamily="2" charset="0"/>
              </a:rPr>
              <a:t>Leading lines</a:t>
            </a:r>
            <a:endParaRPr lang="en-GB" sz="2800" dirty="0">
              <a:latin typeface="DJB BellyButton-Innie" panose="02000800000000000000" pitchFamily="2" charset="0"/>
            </a:endParaRPr>
          </a:p>
        </p:txBody>
      </p:sp>
      <p:sp>
        <p:nvSpPr>
          <p:cNvPr id="5" name="TextBox 4"/>
          <p:cNvSpPr txBox="1"/>
          <p:nvPr/>
        </p:nvSpPr>
        <p:spPr>
          <a:xfrm>
            <a:off x="3877985" y="161365"/>
            <a:ext cx="6960198" cy="523220"/>
          </a:xfrm>
          <a:prstGeom prst="rect">
            <a:avLst/>
          </a:prstGeom>
          <a:noFill/>
        </p:spPr>
        <p:txBody>
          <a:bodyPr wrap="square" rtlCol="0">
            <a:spAutoFit/>
          </a:bodyPr>
          <a:lstStyle/>
          <a:p>
            <a:r>
              <a:rPr lang="en-GB" sz="1400" dirty="0" smtClean="0">
                <a:latin typeface="OpenDyslexic" panose="00000500000000000000" pitchFamily="50" charset="0"/>
              </a:rPr>
              <a:t>There are four main types of line that can be used in an image to aid composition. These are: horizontal, vertical, radial and diagonal. </a:t>
            </a:r>
            <a:endParaRPr lang="en-GB" sz="1400" dirty="0">
              <a:latin typeface="OpenDyslexic" panose="00000500000000000000" pitchFamily="50" charset="0"/>
            </a:endParaRPr>
          </a:p>
        </p:txBody>
      </p:sp>
      <p:sp>
        <p:nvSpPr>
          <p:cNvPr id="6" name="TextBox 5"/>
          <p:cNvSpPr txBox="1"/>
          <p:nvPr/>
        </p:nvSpPr>
        <p:spPr>
          <a:xfrm>
            <a:off x="129092" y="1161826"/>
            <a:ext cx="4754880" cy="2462213"/>
          </a:xfrm>
          <a:prstGeom prst="rect">
            <a:avLst/>
          </a:prstGeom>
          <a:noFill/>
        </p:spPr>
        <p:txBody>
          <a:bodyPr wrap="square" rtlCol="0">
            <a:spAutoFit/>
          </a:bodyPr>
          <a:lstStyle/>
          <a:p>
            <a:r>
              <a:rPr lang="en-GB" sz="1400" dirty="0" smtClean="0">
                <a:latin typeface="DJB BellyButton-Innie" panose="02000800000000000000" pitchFamily="2" charset="0"/>
              </a:rPr>
              <a:t>3. Radial</a:t>
            </a:r>
          </a:p>
          <a:p>
            <a:r>
              <a:rPr lang="en-GB" sz="1400" dirty="0" smtClean="0">
                <a:latin typeface="OpenDyslexic" panose="00000500000000000000" pitchFamily="50" charset="0"/>
              </a:rPr>
              <a:t>Radial lines, such as those created by the leaves fanning out from a palm tree, or a spiral staircase, ‘burst out’ from a central point or line. These lines can be really visually exciting to explore as they force the eye to the centre of the image and back out again. Once you start noticing radial lines, you’ll see them everywhere, from umbrellas to the petals around a flower and the spokes on your bicycle. </a:t>
            </a:r>
            <a:endParaRPr lang="en-GB" sz="1400" dirty="0">
              <a:latin typeface="OpenDyslexic" panose="00000500000000000000" pitchFamily="50" charset="0"/>
            </a:endParaRPr>
          </a:p>
        </p:txBody>
      </p:sp>
      <p:sp>
        <p:nvSpPr>
          <p:cNvPr id="8" name="TextBox 7"/>
          <p:cNvSpPr txBox="1"/>
          <p:nvPr/>
        </p:nvSpPr>
        <p:spPr>
          <a:xfrm>
            <a:off x="5466678" y="1161826"/>
            <a:ext cx="5581426" cy="1815882"/>
          </a:xfrm>
          <a:prstGeom prst="rect">
            <a:avLst/>
          </a:prstGeom>
          <a:noFill/>
        </p:spPr>
        <p:txBody>
          <a:bodyPr wrap="square" rtlCol="0">
            <a:spAutoFit/>
          </a:bodyPr>
          <a:lstStyle/>
          <a:p>
            <a:r>
              <a:rPr lang="en-GB" sz="1400" dirty="0">
                <a:latin typeface="DJB BellyButton-Innie" panose="02000800000000000000" pitchFamily="2" charset="0"/>
              </a:rPr>
              <a:t>4</a:t>
            </a:r>
            <a:r>
              <a:rPr lang="en-GB" sz="1400" dirty="0" smtClean="0">
                <a:latin typeface="DJB BellyButton-Innie" panose="02000800000000000000" pitchFamily="2" charset="0"/>
              </a:rPr>
              <a:t>. diagonal</a:t>
            </a:r>
          </a:p>
          <a:p>
            <a:r>
              <a:rPr lang="en-GB" sz="1400" dirty="0" smtClean="0">
                <a:latin typeface="OpenDyslexic" panose="00000500000000000000" pitchFamily="50" charset="0"/>
              </a:rPr>
              <a:t>Strong diagonal lines can really lift photos, giving the sense of ‘whizzing around the page’. But be careful when composing shots with strong diagonals; make sure that the line doesn’t start in one corner of the frame and finish in the opposite one, as this can be a little predictable. It’s far better if the line starts on one side of the image and ends up at another. </a:t>
            </a:r>
            <a:endParaRPr lang="en-GB" sz="1400" dirty="0">
              <a:latin typeface="OpenDyslexic" panose="00000500000000000000" pitchFamily="50" charset="0"/>
            </a:endParaRPr>
          </a:p>
        </p:txBody>
      </p:sp>
      <p:pic>
        <p:nvPicPr>
          <p:cNvPr id="2" name="Picture 1"/>
          <p:cNvPicPr>
            <a:picLocks noChangeAspect="1"/>
          </p:cNvPicPr>
          <p:nvPr/>
        </p:nvPicPr>
        <p:blipFill>
          <a:blip r:embed="rId3"/>
          <a:stretch>
            <a:fillRect/>
          </a:stretch>
        </p:blipFill>
        <p:spPr>
          <a:xfrm>
            <a:off x="229272" y="3624039"/>
            <a:ext cx="3034945" cy="3034945"/>
          </a:xfrm>
          <a:prstGeom prst="rect">
            <a:avLst/>
          </a:prstGeom>
        </p:spPr>
      </p:pic>
      <p:pic>
        <p:nvPicPr>
          <p:cNvPr id="3" name="Picture 2"/>
          <p:cNvPicPr>
            <a:picLocks noChangeAspect="1"/>
          </p:cNvPicPr>
          <p:nvPr/>
        </p:nvPicPr>
        <p:blipFill>
          <a:blip r:embed="rId4"/>
          <a:stretch>
            <a:fillRect/>
          </a:stretch>
        </p:blipFill>
        <p:spPr>
          <a:xfrm>
            <a:off x="5561704" y="3627111"/>
            <a:ext cx="4194472" cy="3031873"/>
          </a:xfrm>
          <a:prstGeom prst="rect">
            <a:avLst/>
          </a:prstGeom>
        </p:spPr>
      </p:pic>
    </p:spTree>
    <p:custDataLst>
      <p:tags r:id="rId1"/>
    </p:custDataLst>
    <p:extLst>
      <p:ext uri="{BB962C8B-B14F-4D97-AF65-F5344CB8AC3E}">
        <p14:creationId xmlns:p14="http://schemas.microsoft.com/office/powerpoint/2010/main" val="38342829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96819"/>
            <a:ext cx="6699270" cy="523220"/>
          </a:xfrm>
          <a:prstGeom prst="rect">
            <a:avLst/>
          </a:prstGeom>
          <a:noFill/>
        </p:spPr>
        <p:txBody>
          <a:bodyPr wrap="none" rtlCol="0">
            <a:spAutoFit/>
          </a:bodyPr>
          <a:lstStyle/>
          <a:p>
            <a:r>
              <a:rPr lang="en-GB" sz="2800" dirty="0" smtClean="0">
                <a:latin typeface="DJB BellyButton-Innie" panose="02000800000000000000" pitchFamily="2" charset="0"/>
              </a:rPr>
              <a:t>Label the Leading lines</a:t>
            </a:r>
            <a:endParaRPr lang="en-GB" sz="2800" dirty="0">
              <a:latin typeface="DJB BellyButton-Innie" panose="02000800000000000000" pitchFamily="2" charset="0"/>
            </a:endParaRPr>
          </a:p>
        </p:txBody>
      </p:sp>
      <p:pic>
        <p:nvPicPr>
          <p:cNvPr id="5" name="Picture 4"/>
          <p:cNvPicPr>
            <a:picLocks noChangeAspect="1"/>
          </p:cNvPicPr>
          <p:nvPr/>
        </p:nvPicPr>
        <p:blipFill>
          <a:blip r:embed="rId2"/>
          <a:stretch>
            <a:fillRect/>
          </a:stretch>
        </p:blipFill>
        <p:spPr>
          <a:xfrm>
            <a:off x="333487" y="835483"/>
            <a:ext cx="2893807" cy="1908465"/>
          </a:xfrm>
          <a:prstGeom prst="rect">
            <a:avLst/>
          </a:prstGeom>
        </p:spPr>
      </p:pic>
      <p:sp>
        <p:nvSpPr>
          <p:cNvPr id="6" name="TextBox 5"/>
          <p:cNvSpPr txBox="1"/>
          <p:nvPr/>
        </p:nvSpPr>
        <p:spPr>
          <a:xfrm>
            <a:off x="6938682" y="96819"/>
            <a:ext cx="4444824" cy="1477328"/>
          </a:xfrm>
          <a:prstGeom prst="rect">
            <a:avLst/>
          </a:prstGeom>
          <a:noFill/>
        </p:spPr>
        <p:txBody>
          <a:bodyPr wrap="square" rtlCol="0">
            <a:spAutoFit/>
          </a:bodyPr>
          <a:lstStyle/>
          <a:p>
            <a:pPr marL="342900" indent="-342900">
              <a:buFont typeface="+mj-lt"/>
              <a:buAutoNum type="arabicPeriod"/>
            </a:pPr>
            <a:r>
              <a:rPr lang="en-GB" dirty="0" smtClean="0">
                <a:latin typeface="OpenDyslexic" panose="00000500000000000000" pitchFamily="50" charset="0"/>
              </a:rPr>
              <a:t>What is the type of leading line?</a:t>
            </a:r>
          </a:p>
          <a:p>
            <a:pPr marL="342900" indent="-342900">
              <a:buFont typeface="+mj-lt"/>
              <a:buAutoNum type="arabicPeriod"/>
            </a:pPr>
            <a:r>
              <a:rPr lang="en-GB" dirty="0" smtClean="0">
                <a:latin typeface="OpenDyslexic" panose="00000500000000000000" pitchFamily="50" charset="0"/>
              </a:rPr>
              <a:t>Draw on top with arrows to visually show your understanding</a:t>
            </a:r>
            <a:endParaRPr lang="en-GB" dirty="0">
              <a:latin typeface="OpenDyslexic" panose="00000500000000000000" pitchFamily="50" charset="0"/>
            </a:endParaRPr>
          </a:p>
        </p:txBody>
      </p:sp>
      <p:pic>
        <p:nvPicPr>
          <p:cNvPr id="7" name="Picture 6"/>
          <p:cNvPicPr>
            <a:picLocks noChangeAspect="1"/>
          </p:cNvPicPr>
          <p:nvPr/>
        </p:nvPicPr>
        <p:blipFill>
          <a:blip r:embed="rId3"/>
          <a:stretch>
            <a:fillRect/>
          </a:stretch>
        </p:blipFill>
        <p:spPr>
          <a:xfrm>
            <a:off x="333487" y="3824344"/>
            <a:ext cx="2893807" cy="1921043"/>
          </a:xfrm>
          <a:prstGeom prst="rect">
            <a:avLst/>
          </a:prstGeom>
        </p:spPr>
      </p:pic>
      <p:pic>
        <p:nvPicPr>
          <p:cNvPr id="8" name="Picture 7"/>
          <p:cNvPicPr>
            <a:picLocks noChangeAspect="1"/>
          </p:cNvPicPr>
          <p:nvPr/>
        </p:nvPicPr>
        <p:blipFill>
          <a:blip r:embed="rId4"/>
          <a:stretch>
            <a:fillRect/>
          </a:stretch>
        </p:blipFill>
        <p:spPr>
          <a:xfrm>
            <a:off x="3885107" y="835483"/>
            <a:ext cx="2692720" cy="1908465"/>
          </a:xfrm>
          <a:prstGeom prst="rect">
            <a:avLst/>
          </a:prstGeom>
        </p:spPr>
      </p:pic>
      <p:pic>
        <p:nvPicPr>
          <p:cNvPr id="9" name="Picture 8"/>
          <p:cNvPicPr>
            <a:picLocks noChangeAspect="1"/>
          </p:cNvPicPr>
          <p:nvPr/>
        </p:nvPicPr>
        <p:blipFill>
          <a:blip r:embed="rId5"/>
          <a:stretch>
            <a:fillRect/>
          </a:stretch>
        </p:blipFill>
        <p:spPr>
          <a:xfrm>
            <a:off x="8215097" y="1574147"/>
            <a:ext cx="2853943" cy="1908465"/>
          </a:xfrm>
          <a:prstGeom prst="rect">
            <a:avLst/>
          </a:prstGeom>
        </p:spPr>
      </p:pic>
      <p:pic>
        <p:nvPicPr>
          <p:cNvPr id="10" name="Picture 9"/>
          <p:cNvPicPr>
            <a:picLocks noChangeAspect="1"/>
          </p:cNvPicPr>
          <p:nvPr/>
        </p:nvPicPr>
        <p:blipFill>
          <a:blip r:embed="rId6"/>
          <a:stretch>
            <a:fillRect/>
          </a:stretch>
        </p:blipFill>
        <p:spPr>
          <a:xfrm>
            <a:off x="4365699" y="3466045"/>
            <a:ext cx="1855526" cy="2790265"/>
          </a:xfrm>
          <a:prstGeom prst="rect">
            <a:avLst/>
          </a:prstGeom>
        </p:spPr>
      </p:pic>
      <p:pic>
        <p:nvPicPr>
          <p:cNvPr id="11" name="Picture 10"/>
          <p:cNvPicPr>
            <a:picLocks noChangeAspect="1"/>
          </p:cNvPicPr>
          <p:nvPr/>
        </p:nvPicPr>
        <p:blipFill>
          <a:blip r:embed="rId7"/>
          <a:stretch>
            <a:fillRect/>
          </a:stretch>
        </p:blipFill>
        <p:spPr>
          <a:xfrm>
            <a:off x="7359630" y="4108261"/>
            <a:ext cx="2552831" cy="1914623"/>
          </a:xfrm>
          <a:prstGeom prst="rect">
            <a:avLst/>
          </a:prstGeom>
        </p:spPr>
      </p:pic>
    </p:spTree>
    <p:extLst>
      <p:ext uri="{BB962C8B-B14F-4D97-AF65-F5344CB8AC3E}">
        <p14:creationId xmlns:p14="http://schemas.microsoft.com/office/powerpoint/2010/main" val="38335465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15669"/>
            <a:ext cx="4413388" cy="584775"/>
          </a:xfrm>
          <a:prstGeom prst="rect">
            <a:avLst/>
          </a:prstGeom>
          <a:noFill/>
        </p:spPr>
        <p:txBody>
          <a:bodyPr wrap="none" rtlCol="0">
            <a:spAutoFit/>
          </a:bodyPr>
          <a:lstStyle/>
          <a:p>
            <a:r>
              <a:rPr lang="en-GB" sz="3200" dirty="0" smtClean="0">
                <a:latin typeface="DJB BellyButton-Innie" panose="02000800000000000000" pitchFamily="2" charset="0"/>
              </a:rPr>
              <a:t>Leading Lines</a:t>
            </a:r>
            <a:endParaRPr lang="en-GB" sz="3200" dirty="0">
              <a:latin typeface="DJB BellyButton-Innie" panose="02000800000000000000" pitchFamily="2" charset="0"/>
            </a:endParaRPr>
          </a:p>
        </p:txBody>
      </p:sp>
      <p:pic>
        <p:nvPicPr>
          <p:cNvPr id="5" name="Picture 4"/>
          <p:cNvPicPr>
            <a:picLocks noChangeAspect="1"/>
          </p:cNvPicPr>
          <p:nvPr/>
        </p:nvPicPr>
        <p:blipFill>
          <a:blip r:embed="rId3"/>
          <a:stretch>
            <a:fillRect/>
          </a:stretch>
        </p:blipFill>
        <p:spPr>
          <a:xfrm>
            <a:off x="918398" y="759115"/>
            <a:ext cx="1777551" cy="2664246"/>
          </a:xfrm>
          <a:prstGeom prst="rect">
            <a:avLst/>
          </a:prstGeom>
        </p:spPr>
      </p:pic>
      <p:pic>
        <p:nvPicPr>
          <p:cNvPr id="6" name="Picture 5"/>
          <p:cNvPicPr>
            <a:picLocks noChangeAspect="1"/>
          </p:cNvPicPr>
          <p:nvPr/>
        </p:nvPicPr>
        <p:blipFill>
          <a:blip r:embed="rId4"/>
          <a:stretch>
            <a:fillRect/>
          </a:stretch>
        </p:blipFill>
        <p:spPr>
          <a:xfrm>
            <a:off x="3029768" y="759114"/>
            <a:ext cx="4013349" cy="2664247"/>
          </a:xfrm>
          <a:prstGeom prst="rect">
            <a:avLst/>
          </a:prstGeom>
        </p:spPr>
      </p:pic>
      <p:pic>
        <p:nvPicPr>
          <p:cNvPr id="7" name="Picture 6"/>
          <p:cNvPicPr>
            <a:picLocks noChangeAspect="1"/>
          </p:cNvPicPr>
          <p:nvPr/>
        </p:nvPicPr>
        <p:blipFill>
          <a:blip r:embed="rId5"/>
          <a:stretch>
            <a:fillRect/>
          </a:stretch>
        </p:blipFill>
        <p:spPr>
          <a:xfrm>
            <a:off x="7376936" y="759114"/>
            <a:ext cx="3986404" cy="2664247"/>
          </a:xfrm>
          <a:prstGeom prst="rect">
            <a:avLst/>
          </a:prstGeom>
        </p:spPr>
      </p:pic>
      <p:sp>
        <p:nvSpPr>
          <p:cNvPr id="8" name="TextBox 7"/>
          <p:cNvSpPr txBox="1"/>
          <p:nvPr/>
        </p:nvSpPr>
        <p:spPr>
          <a:xfrm>
            <a:off x="173252" y="3550059"/>
            <a:ext cx="11913407" cy="1200329"/>
          </a:xfrm>
          <a:prstGeom prst="rect">
            <a:avLst/>
          </a:prstGeom>
          <a:solidFill>
            <a:schemeClr val="accent4">
              <a:lumMod val="20000"/>
              <a:lumOff val="80000"/>
            </a:schemeClr>
          </a:solidFill>
        </p:spPr>
        <p:txBody>
          <a:bodyPr wrap="square" rtlCol="0">
            <a:spAutoFit/>
          </a:bodyPr>
          <a:lstStyle/>
          <a:p>
            <a:r>
              <a:rPr lang="en-GB" dirty="0" smtClean="0">
                <a:latin typeface="DJB BellyButton-Innie" panose="02000800000000000000" pitchFamily="2" charset="0"/>
              </a:rPr>
              <a:t>Task 1</a:t>
            </a:r>
          </a:p>
          <a:p>
            <a:r>
              <a:rPr lang="en-GB" dirty="0" smtClean="0">
                <a:latin typeface="OpenDyslexic" panose="00000500000000000000" pitchFamily="50" charset="0"/>
              </a:rPr>
              <a:t>Take a set of photographs around your location that show leading lines (15-20 photos)</a:t>
            </a:r>
          </a:p>
          <a:p>
            <a:r>
              <a:rPr lang="en-GB" dirty="0" smtClean="0">
                <a:latin typeface="OpenDyslexic" panose="00000500000000000000" pitchFamily="50" charset="0"/>
              </a:rPr>
              <a:t>THESE MUST SHOW – minimum of two locations, variety of angles, vantage points and how leading lines can be created (horizontal, vertical, diagonal and radial). </a:t>
            </a:r>
            <a:endParaRPr lang="en-GB" dirty="0">
              <a:latin typeface="OpenDyslexic" panose="00000500000000000000" pitchFamily="50" charset="0"/>
            </a:endParaRPr>
          </a:p>
        </p:txBody>
      </p:sp>
      <p:graphicFrame>
        <p:nvGraphicFramePr>
          <p:cNvPr id="10" name="Table 9"/>
          <p:cNvGraphicFramePr>
            <a:graphicFrameLocks noGrp="1"/>
          </p:cNvGraphicFramePr>
          <p:nvPr>
            <p:extLst/>
          </p:nvPr>
        </p:nvGraphicFramePr>
        <p:xfrm>
          <a:off x="173252" y="5184161"/>
          <a:ext cx="11755026" cy="1615440"/>
        </p:xfrm>
        <a:graphic>
          <a:graphicData uri="http://schemas.openxmlformats.org/drawingml/2006/table">
            <a:tbl>
              <a:tblPr firstRow="1" bandRow="1">
                <a:tableStyleId>{5940675A-B579-460E-94D1-54222C63F5DA}</a:tableStyleId>
              </a:tblPr>
              <a:tblGrid>
                <a:gridCol w="1959171">
                  <a:extLst>
                    <a:ext uri="{9D8B030D-6E8A-4147-A177-3AD203B41FA5}">
                      <a16:colId xmlns:a16="http://schemas.microsoft.com/office/drawing/2014/main" val="1568973992"/>
                    </a:ext>
                  </a:extLst>
                </a:gridCol>
                <a:gridCol w="1959171">
                  <a:extLst>
                    <a:ext uri="{9D8B030D-6E8A-4147-A177-3AD203B41FA5}">
                      <a16:colId xmlns:a16="http://schemas.microsoft.com/office/drawing/2014/main" val="3263435162"/>
                    </a:ext>
                  </a:extLst>
                </a:gridCol>
                <a:gridCol w="1959171">
                  <a:extLst>
                    <a:ext uri="{9D8B030D-6E8A-4147-A177-3AD203B41FA5}">
                      <a16:colId xmlns:a16="http://schemas.microsoft.com/office/drawing/2014/main" val="326942474"/>
                    </a:ext>
                  </a:extLst>
                </a:gridCol>
                <a:gridCol w="1959171">
                  <a:extLst>
                    <a:ext uri="{9D8B030D-6E8A-4147-A177-3AD203B41FA5}">
                      <a16:colId xmlns:a16="http://schemas.microsoft.com/office/drawing/2014/main" val="833023267"/>
                    </a:ext>
                  </a:extLst>
                </a:gridCol>
                <a:gridCol w="1959171">
                  <a:extLst>
                    <a:ext uri="{9D8B030D-6E8A-4147-A177-3AD203B41FA5}">
                      <a16:colId xmlns:a16="http://schemas.microsoft.com/office/drawing/2014/main" val="2311516755"/>
                    </a:ext>
                  </a:extLst>
                </a:gridCol>
                <a:gridCol w="1959171">
                  <a:extLst>
                    <a:ext uri="{9D8B030D-6E8A-4147-A177-3AD203B41FA5}">
                      <a16:colId xmlns:a16="http://schemas.microsoft.com/office/drawing/2014/main" val="3120268062"/>
                    </a:ext>
                  </a:extLst>
                </a:gridCol>
              </a:tblGrid>
              <a:tr h="15075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dirty="0" smtClean="0">
                          <a:solidFill>
                            <a:schemeClr val="tx1"/>
                          </a:solidFill>
                          <a:latin typeface="OpenDyslexic" panose="00000500000000000000" pitchFamily="50" charset="0"/>
                        </a:rPr>
                        <a:t>21-24: </a:t>
                      </a:r>
                      <a:r>
                        <a:rPr lang="en-GB" sz="1000" dirty="0" smtClean="0">
                          <a:solidFill>
                            <a:schemeClr val="tx1"/>
                          </a:solidFill>
                          <a:latin typeface="OpenDyslexic" panose="00000500000000000000" pitchFamily="50" charset="0"/>
                        </a:rPr>
                        <a:t>I have created a </a:t>
                      </a:r>
                      <a:r>
                        <a:rPr lang="en-GB" sz="1000" dirty="0" smtClean="0">
                          <a:solidFill>
                            <a:srgbClr val="00B0F0"/>
                          </a:solidFill>
                          <a:latin typeface="OpenDyslexic" panose="00000500000000000000" pitchFamily="50" charset="0"/>
                        </a:rPr>
                        <a:t>personal idea </a:t>
                      </a:r>
                      <a:r>
                        <a:rPr lang="en-GB" sz="1000" dirty="0" smtClean="0">
                          <a:solidFill>
                            <a:schemeClr val="tx1"/>
                          </a:solidFill>
                          <a:latin typeface="OpenDyslexic" panose="00000500000000000000" pitchFamily="50" charset="0"/>
                        </a:rPr>
                        <a:t>within the set theme.</a:t>
                      </a:r>
                      <a:r>
                        <a:rPr lang="en-GB" sz="1000" baseline="0" dirty="0" smtClean="0">
                          <a:solidFill>
                            <a:schemeClr val="tx1"/>
                          </a:solidFill>
                          <a:latin typeface="OpenDyslexic" panose="00000500000000000000" pitchFamily="50" charset="0"/>
                        </a:rPr>
                        <a:t> My photographs are </a:t>
                      </a:r>
                      <a:r>
                        <a:rPr lang="en-GB" sz="1000" baseline="0" dirty="0" smtClean="0">
                          <a:solidFill>
                            <a:srgbClr val="00B0F0"/>
                          </a:solidFill>
                          <a:latin typeface="OpenDyslexic" panose="00000500000000000000" pitchFamily="50" charset="0"/>
                        </a:rPr>
                        <a:t>exceptional. </a:t>
                      </a:r>
                      <a:r>
                        <a:rPr lang="en-GB" sz="1000" baseline="0" dirty="0" smtClean="0">
                          <a:solidFill>
                            <a:schemeClr val="tx1"/>
                          </a:solidFill>
                          <a:latin typeface="OpenDyslexic" panose="00000500000000000000" pitchFamily="50" charset="0"/>
                        </a:rPr>
                        <a:t>I can competently realise my intentions and </a:t>
                      </a:r>
                      <a:r>
                        <a:rPr lang="en-GB" sz="1000" baseline="0" dirty="0" smtClean="0">
                          <a:solidFill>
                            <a:srgbClr val="00B0F0"/>
                          </a:solidFill>
                          <a:latin typeface="OpenDyslexic" panose="00000500000000000000" pitchFamily="50" charset="0"/>
                        </a:rPr>
                        <a:t>confidently display understanding of camera skills.</a:t>
                      </a:r>
                      <a:endParaRPr lang="en-GB" sz="1000" dirty="0" smtClean="0">
                        <a:solidFill>
                          <a:srgbClr val="00B0F0"/>
                        </a:solidFill>
                        <a:latin typeface="OpenDyslexic" panose="00000500000000000000" pitchFamily="50" charset="0"/>
                      </a:endParaRPr>
                    </a:p>
                  </a:txBody>
                  <a:tcPr>
                    <a:solidFill>
                      <a:srgbClr val="DDEDD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dirty="0" smtClean="0">
                          <a:solidFill>
                            <a:schemeClr val="tx1"/>
                          </a:solidFill>
                          <a:latin typeface="OpenDyslexic" panose="00000500000000000000" pitchFamily="50" charset="0"/>
                        </a:rPr>
                        <a:t>17-20: </a:t>
                      </a:r>
                      <a:r>
                        <a:rPr lang="en-GB" sz="1000" dirty="0" smtClean="0">
                          <a:solidFill>
                            <a:schemeClr val="tx1"/>
                          </a:solidFill>
                          <a:latin typeface="OpenDyslexic" panose="00000500000000000000" pitchFamily="50" charset="0"/>
                        </a:rPr>
                        <a:t>I have created a </a:t>
                      </a:r>
                      <a:r>
                        <a:rPr lang="en-GB" sz="1000" b="0" dirty="0" smtClean="0">
                          <a:solidFill>
                            <a:srgbClr val="00B0F0"/>
                          </a:solidFill>
                          <a:latin typeface="OpenDyslexic" panose="00000500000000000000" pitchFamily="50" charset="0"/>
                        </a:rPr>
                        <a:t>personal idea </a:t>
                      </a:r>
                      <a:r>
                        <a:rPr lang="en-GB" sz="1000" dirty="0" smtClean="0">
                          <a:solidFill>
                            <a:schemeClr val="tx1"/>
                          </a:solidFill>
                          <a:latin typeface="OpenDyslexic" panose="00000500000000000000" pitchFamily="50" charset="0"/>
                        </a:rPr>
                        <a:t>within the</a:t>
                      </a:r>
                      <a:r>
                        <a:rPr lang="en-GB" sz="1000" baseline="0" dirty="0" smtClean="0">
                          <a:solidFill>
                            <a:schemeClr val="tx1"/>
                          </a:solidFill>
                          <a:latin typeface="OpenDyslexic" panose="00000500000000000000" pitchFamily="50" charset="0"/>
                        </a:rPr>
                        <a:t> set theme. My photographs are </a:t>
                      </a:r>
                      <a:r>
                        <a:rPr lang="en-GB" sz="1000" baseline="0" dirty="0" smtClean="0">
                          <a:solidFill>
                            <a:srgbClr val="00B0F0"/>
                          </a:solidFill>
                          <a:latin typeface="OpenDyslexic" panose="00000500000000000000" pitchFamily="50" charset="0"/>
                        </a:rPr>
                        <a:t>highly developed and skilful. </a:t>
                      </a:r>
                      <a:r>
                        <a:rPr lang="en-GB" sz="1000" baseline="0" dirty="0" smtClean="0">
                          <a:solidFill>
                            <a:schemeClr val="tx1"/>
                          </a:solidFill>
                          <a:latin typeface="OpenDyslexic" panose="00000500000000000000" pitchFamily="50" charset="0"/>
                        </a:rPr>
                        <a:t>They show my </a:t>
                      </a:r>
                      <a:r>
                        <a:rPr lang="en-GB" sz="1000" baseline="0" dirty="0" smtClean="0">
                          <a:solidFill>
                            <a:srgbClr val="00B0F0"/>
                          </a:solidFill>
                          <a:latin typeface="OpenDyslexic" panose="00000500000000000000" pitchFamily="50" charset="0"/>
                        </a:rPr>
                        <a:t>understanding of camera skills</a:t>
                      </a:r>
                      <a:r>
                        <a:rPr lang="en-GB" sz="1000" baseline="0" dirty="0" smtClean="0">
                          <a:solidFill>
                            <a:schemeClr val="tx1"/>
                          </a:solidFill>
                          <a:latin typeface="OpenDyslexic" panose="00000500000000000000" pitchFamily="50" charset="0"/>
                        </a:rPr>
                        <a:t> and </a:t>
                      </a:r>
                      <a:r>
                        <a:rPr lang="en-GB" sz="1000" baseline="0" dirty="0" smtClean="0">
                          <a:solidFill>
                            <a:srgbClr val="00B0F0"/>
                          </a:solidFill>
                          <a:latin typeface="OpenDyslexic" panose="00000500000000000000" pitchFamily="50" charset="0"/>
                        </a:rPr>
                        <a:t>quality photo shoot planning.</a:t>
                      </a:r>
                      <a:endParaRPr lang="en-GB" sz="1000" dirty="0" smtClean="0">
                        <a:solidFill>
                          <a:srgbClr val="00B0F0"/>
                        </a:solidFill>
                        <a:latin typeface="OpenDyslexic" panose="00000500000000000000" pitchFamily="50" charset="0"/>
                      </a:endParaRPr>
                    </a:p>
                  </a:txBody>
                  <a:tcPr>
                    <a:solidFill>
                      <a:srgbClr val="DDEDD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dirty="0" smtClean="0">
                          <a:solidFill>
                            <a:schemeClr val="tx1"/>
                          </a:solidFill>
                          <a:latin typeface="OpenDyslexic" panose="00000500000000000000" pitchFamily="50" charset="0"/>
                        </a:rPr>
                        <a:t>13-16: </a:t>
                      </a:r>
                      <a:r>
                        <a:rPr lang="en-GB" sz="1000" dirty="0" smtClean="0">
                          <a:solidFill>
                            <a:schemeClr val="tx1"/>
                          </a:solidFill>
                          <a:latin typeface="OpenDyslexic" panose="00000500000000000000" pitchFamily="50" charset="0"/>
                        </a:rPr>
                        <a:t>I have </a:t>
                      </a:r>
                      <a:r>
                        <a:rPr lang="en-GB" sz="1000" dirty="0" smtClean="0">
                          <a:solidFill>
                            <a:srgbClr val="00B0F0"/>
                          </a:solidFill>
                          <a:latin typeface="OpenDyslexic" panose="00000500000000000000" pitchFamily="50" charset="0"/>
                        </a:rPr>
                        <a:t>started to</a:t>
                      </a:r>
                      <a:r>
                        <a:rPr lang="en-GB" sz="1000" baseline="0" dirty="0" smtClean="0">
                          <a:solidFill>
                            <a:srgbClr val="00B0F0"/>
                          </a:solidFill>
                          <a:latin typeface="OpenDyslexic" panose="00000500000000000000" pitchFamily="50" charset="0"/>
                        </a:rPr>
                        <a:t> develop a personal idea </a:t>
                      </a:r>
                      <a:r>
                        <a:rPr lang="en-GB" sz="1000" baseline="0" dirty="0" smtClean="0">
                          <a:solidFill>
                            <a:schemeClr val="tx1"/>
                          </a:solidFill>
                          <a:latin typeface="OpenDyslexic" panose="00000500000000000000" pitchFamily="50" charset="0"/>
                        </a:rPr>
                        <a:t>within the set theme. My photographs are </a:t>
                      </a:r>
                      <a:r>
                        <a:rPr lang="en-GB" sz="1000" baseline="0" dirty="0" smtClean="0">
                          <a:solidFill>
                            <a:srgbClr val="00B0F0"/>
                          </a:solidFill>
                          <a:latin typeface="OpenDyslexic" panose="00000500000000000000" pitchFamily="50" charset="0"/>
                        </a:rPr>
                        <a:t>consistent</a:t>
                      </a:r>
                      <a:r>
                        <a:rPr lang="en-GB" sz="1000" baseline="0" dirty="0" smtClean="0">
                          <a:solidFill>
                            <a:schemeClr val="tx1"/>
                          </a:solidFill>
                          <a:latin typeface="OpenDyslexic" panose="00000500000000000000" pitchFamily="50" charset="0"/>
                        </a:rPr>
                        <a:t> in their quality. I understand how </a:t>
                      </a:r>
                      <a:r>
                        <a:rPr lang="en-GB" sz="1000" baseline="0" dirty="0" smtClean="0">
                          <a:solidFill>
                            <a:srgbClr val="00B0F0"/>
                          </a:solidFill>
                          <a:latin typeface="OpenDyslexic" panose="00000500000000000000" pitchFamily="50" charset="0"/>
                        </a:rPr>
                        <a:t>composition, orientation and cropping</a:t>
                      </a:r>
                      <a:r>
                        <a:rPr lang="en-GB" sz="1000" baseline="0" dirty="0" smtClean="0">
                          <a:solidFill>
                            <a:schemeClr val="tx1"/>
                          </a:solidFill>
                          <a:latin typeface="OpenDyslexic" panose="00000500000000000000" pitchFamily="50" charset="0"/>
                        </a:rPr>
                        <a:t> can enhance my raw images.</a:t>
                      </a:r>
                      <a:endParaRPr lang="en-GB" sz="1000" dirty="0" smtClean="0">
                        <a:solidFill>
                          <a:schemeClr val="tx1"/>
                        </a:solidFill>
                        <a:latin typeface="OpenDyslexic" panose="00000500000000000000" pitchFamily="50" charset="0"/>
                      </a:endParaRPr>
                    </a:p>
                  </a:txBody>
                  <a:tcPr>
                    <a:solidFill>
                      <a:srgbClr val="DDEDD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dirty="0" smtClean="0">
                          <a:solidFill>
                            <a:schemeClr val="tx1"/>
                          </a:solidFill>
                          <a:latin typeface="OpenDyslexic" panose="00000500000000000000" pitchFamily="50" charset="0"/>
                        </a:rPr>
                        <a:t>9-12:</a:t>
                      </a:r>
                      <a:r>
                        <a:rPr lang="en-GB" sz="1000" dirty="0" smtClean="0">
                          <a:solidFill>
                            <a:schemeClr val="tx1"/>
                          </a:solidFill>
                          <a:latin typeface="OpenDyslexic" panose="00000500000000000000" pitchFamily="50" charset="0"/>
                        </a:rPr>
                        <a:t> My photographs</a:t>
                      </a:r>
                      <a:r>
                        <a:rPr lang="en-GB" sz="1000" baseline="0" dirty="0" smtClean="0">
                          <a:solidFill>
                            <a:schemeClr val="tx1"/>
                          </a:solidFill>
                          <a:latin typeface="OpenDyslexic" panose="00000500000000000000" pitchFamily="50" charset="0"/>
                        </a:rPr>
                        <a:t> display </a:t>
                      </a:r>
                      <a:r>
                        <a:rPr lang="en-GB" sz="1000" baseline="0" dirty="0" smtClean="0">
                          <a:solidFill>
                            <a:srgbClr val="00B0F0"/>
                          </a:solidFill>
                          <a:latin typeface="OpenDyslexic" panose="00000500000000000000" pitchFamily="50" charset="0"/>
                        </a:rPr>
                        <a:t>good camera control</a:t>
                      </a:r>
                      <a:r>
                        <a:rPr lang="en-GB" sz="1000" baseline="0" dirty="0" smtClean="0">
                          <a:solidFill>
                            <a:schemeClr val="tx1"/>
                          </a:solidFill>
                          <a:latin typeface="OpenDyslexic" panose="00000500000000000000" pitchFamily="50" charset="0"/>
                        </a:rPr>
                        <a:t>. I can compose a photograph well to the brief provided, </a:t>
                      </a:r>
                      <a:r>
                        <a:rPr lang="en-GB" sz="1000" baseline="0" dirty="0" smtClean="0">
                          <a:solidFill>
                            <a:srgbClr val="00B0F0"/>
                          </a:solidFill>
                          <a:latin typeface="OpenDyslexic" panose="00000500000000000000" pitchFamily="50" charset="0"/>
                        </a:rPr>
                        <a:t>following set rules.</a:t>
                      </a:r>
                      <a:endParaRPr lang="en-GB" sz="1000" dirty="0" smtClean="0">
                        <a:solidFill>
                          <a:srgbClr val="00B0F0"/>
                        </a:solidFill>
                        <a:latin typeface="OpenDyslexic" panose="00000500000000000000" pitchFamily="50" charset="0"/>
                      </a:endParaRPr>
                    </a:p>
                    <a:p>
                      <a:endParaRPr lang="en-GB"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dirty="0" smtClean="0">
                          <a:solidFill>
                            <a:schemeClr val="tx1"/>
                          </a:solidFill>
                          <a:latin typeface="OpenDyslexic" panose="00000500000000000000" pitchFamily="50" charset="0"/>
                        </a:rPr>
                        <a:t>5-8: </a:t>
                      </a:r>
                      <a:r>
                        <a:rPr lang="en-GB" sz="1000" dirty="0" smtClean="0">
                          <a:solidFill>
                            <a:schemeClr val="tx1"/>
                          </a:solidFill>
                          <a:latin typeface="OpenDyslexic" panose="00000500000000000000" pitchFamily="50" charset="0"/>
                        </a:rPr>
                        <a:t>My photographs are more </a:t>
                      </a:r>
                      <a:r>
                        <a:rPr lang="en-GB" sz="1000" dirty="0" smtClean="0">
                          <a:solidFill>
                            <a:srgbClr val="00B0F0"/>
                          </a:solidFill>
                          <a:latin typeface="OpenDyslexic" panose="00000500000000000000" pitchFamily="50" charset="0"/>
                        </a:rPr>
                        <a:t>‘snap shot’ style, </a:t>
                      </a:r>
                      <a:r>
                        <a:rPr lang="en-GB" sz="1000" dirty="0" smtClean="0">
                          <a:solidFill>
                            <a:schemeClr val="tx1"/>
                          </a:solidFill>
                          <a:latin typeface="OpenDyslexic" panose="00000500000000000000" pitchFamily="50" charset="0"/>
                        </a:rPr>
                        <a:t>with </a:t>
                      </a:r>
                      <a:r>
                        <a:rPr lang="en-GB" sz="1000" dirty="0" smtClean="0">
                          <a:solidFill>
                            <a:srgbClr val="00B0F0"/>
                          </a:solidFill>
                          <a:latin typeface="OpenDyslexic" panose="00000500000000000000" pitchFamily="50" charset="0"/>
                        </a:rPr>
                        <a:t>limited understanding</a:t>
                      </a:r>
                      <a:r>
                        <a:rPr lang="en-GB" sz="1000" baseline="0" dirty="0" smtClean="0">
                          <a:solidFill>
                            <a:srgbClr val="00B0F0"/>
                          </a:solidFill>
                          <a:latin typeface="OpenDyslexic" panose="00000500000000000000" pitchFamily="50" charset="0"/>
                        </a:rPr>
                        <a:t> </a:t>
                      </a:r>
                      <a:r>
                        <a:rPr lang="en-GB" sz="1000" baseline="0" dirty="0" smtClean="0">
                          <a:solidFill>
                            <a:schemeClr val="tx1"/>
                          </a:solidFill>
                          <a:latin typeface="OpenDyslexic" panose="00000500000000000000" pitchFamily="50" charset="0"/>
                        </a:rPr>
                        <a:t>to the basic composition rules. My photographs are a </a:t>
                      </a:r>
                      <a:r>
                        <a:rPr lang="en-GB" sz="1000" baseline="0" dirty="0" smtClean="0">
                          <a:solidFill>
                            <a:srgbClr val="00B0F0"/>
                          </a:solidFill>
                          <a:latin typeface="OpenDyslexic" panose="00000500000000000000" pitchFamily="50" charset="0"/>
                        </a:rPr>
                        <a:t>small selection </a:t>
                      </a:r>
                      <a:r>
                        <a:rPr lang="en-GB" sz="1000" baseline="0" dirty="0" smtClean="0">
                          <a:solidFill>
                            <a:schemeClr val="tx1"/>
                          </a:solidFill>
                          <a:latin typeface="OpenDyslexic" panose="00000500000000000000" pitchFamily="50" charset="0"/>
                        </a:rPr>
                        <a:t>and show </a:t>
                      </a:r>
                      <a:r>
                        <a:rPr lang="en-GB" sz="1000" baseline="0" dirty="0" smtClean="0">
                          <a:solidFill>
                            <a:srgbClr val="00B0F0"/>
                          </a:solidFill>
                          <a:latin typeface="OpenDyslexic" panose="00000500000000000000" pitchFamily="50" charset="0"/>
                        </a:rPr>
                        <a:t>no real understanding </a:t>
                      </a:r>
                      <a:r>
                        <a:rPr lang="en-GB" sz="1000" baseline="0" dirty="0" smtClean="0">
                          <a:solidFill>
                            <a:schemeClr val="tx1"/>
                          </a:solidFill>
                          <a:latin typeface="OpenDyslexic" panose="00000500000000000000" pitchFamily="50" charset="0"/>
                        </a:rPr>
                        <a:t>to the brief set.</a:t>
                      </a:r>
                      <a:endParaRPr lang="en-GB" sz="1000" dirty="0" smtClean="0">
                        <a:solidFill>
                          <a:schemeClr val="tx1"/>
                        </a:solidFill>
                        <a:latin typeface="OpenDyslexic" panose="00000500000000000000" pitchFamily="50" charset="0"/>
                      </a:endParaRPr>
                    </a:p>
                  </a:txBody>
                  <a:tcPr>
                    <a:solidFill>
                      <a:srgbClr val="FFC9C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dirty="0" smtClean="0">
                          <a:solidFill>
                            <a:schemeClr val="tx1"/>
                          </a:solidFill>
                          <a:latin typeface="OpenDyslexic" panose="00000500000000000000" pitchFamily="50" charset="0"/>
                        </a:rPr>
                        <a:t>1-4:</a:t>
                      </a:r>
                      <a:r>
                        <a:rPr lang="en-GB" sz="1000" b="1" baseline="0" dirty="0" smtClean="0">
                          <a:solidFill>
                            <a:schemeClr val="tx1"/>
                          </a:solidFill>
                          <a:latin typeface="OpenDyslexic" panose="00000500000000000000" pitchFamily="50" charset="0"/>
                        </a:rPr>
                        <a:t> </a:t>
                      </a:r>
                      <a:r>
                        <a:rPr lang="en-GB" sz="1000" dirty="0" smtClean="0">
                          <a:solidFill>
                            <a:schemeClr val="tx1"/>
                          </a:solidFill>
                          <a:latin typeface="OpenDyslexic" panose="00000500000000000000" pitchFamily="50" charset="0"/>
                        </a:rPr>
                        <a:t>I take the </a:t>
                      </a:r>
                      <a:r>
                        <a:rPr lang="en-GB" sz="1000" dirty="0" smtClean="0">
                          <a:solidFill>
                            <a:srgbClr val="00B0F0"/>
                          </a:solidFill>
                          <a:latin typeface="OpenDyslexic" panose="00000500000000000000" pitchFamily="50" charset="0"/>
                        </a:rPr>
                        <a:t>minimum of photographs.</a:t>
                      </a:r>
                      <a:r>
                        <a:rPr lang="en-GB" sz="1000" baseline="0" dirty="0" smtClean="0">
                          <a:solidFill>
                            <a:srgbClr val="00B0F0"/>
                          </a:solidFill>
                          <a:latin typeface="OpenDyslexic" panose="00000500000000000000" pitchFamily="50" charset="0"/>
                        </a:rPr>
                        <a:t> </a:t>
                      </a:r>
                      <a:r>
                        <a:rPr lang="en-GB" sz="1000" baseline="0" dirty="0" smtClean="0">
                          <a:solidFill>
                            <a:schemeClr val="tx1"/>
                          </a:solidFill>
                          <a:latin typeface="OpenDyslexic" panose="00000500000000000000" pitchFamily="50" charset="0"/>
                        </a:rPr>
                        <a:t>The work </a:t>
                      </a:r>
                      <a:r>
                        <a:rPr lang="en-GB" sz="1000" baseline="0" dirty="0" smtClean="0">
                          <a:solidFill>
                            <a:srgbClr val="00B0F0"/>
                          </a:solidFill>
                          <a:latin typeface="OpenDyslexic" panose="00000500000000000000" pitchFamily="50" charset="0"/>
                        </a:rPr>
                        <a:t>does not show my best skills</a:t>
                      </a:r>
                      <a:r>
                        <a:rPr lang="en-GB" sz="1000" baseline="0" dirty="0" smtClean="0">
                          <a:solidFill>
                            <a:schemeClr val="tx1"/>
                          </a:solidFill>
                          <a:latin typeface="OpenDyslexic" panose="00000500000000000000" pitchFamily="50" charset="0"/>
                        </a:rPr>
                        <a:t> and </a:t>
                      </a:r>
                      <a:r>
                        <a:rPr lang="en-GB" sz="1000" baseline="0" dirty="0" smtClean="0">
                          <a:solidFill>
                            <a:srgbClr val="00B0F0"/>
                          </a:solidFill>
                          <a:latin typeface="OpenDyslexic" panose="00000500000000000000" pitchFamily="50" charset="0"/>
                        </a:rPr>
                        <a:t>understanding of composition, or camera control.</a:t>
                      </a:r>
                      <a:endParaRPr lang="en-GB" sz="1000" dirty="0" smtClean="0">
                        <a:solidFill>
                          <a:srgbClr val="00B0F0"/>
                        </a:solidFill>
                        <a:latin typeface="OpenDyslexic" panose="00000500000000000000" pitchFamily="50" charset="0"/>
                      </a:endParaRPr>
                    </a:p>
                  </a:txBody>
                  <a:tcPr>
                    <a:solidFill>
                      <a:srgbClr val="FFC9C9"/>
                    </a:solidFill>
                  </a:tcPr>
                </a:tc>
                <a:extLst>
                  <a:ext uri="{0D108BD9-81ED-4DB2-BD59-A6C34878D82A}">
                    <a16:rowId xmlns:a16="http://schemas.microsoft.com/office/drawing/2014/main" val="515041737"/>
                  </a:ext>
                </a:extLst>
              </a:tr>
            </a:tbl>
          </a:graphicData>
        </a:graphic>
      </p:graphicFrame>
      <p:sp>
        <p:nvSpPr>
          <p:cNvPr id="11" name="Rectangle 10"/>
          <p:cNvSpPr/>
          <p:nvPr/>
        </p:nvSpPr>
        <p:spPr>
          <a:xfrm>
            <a:off x="107729" y="4750388"/>
            <a:ext cx="3177472" cy="375103"/>
          </a:xfrm>
          <a:prstGeom prst="rect">
            <a:avLst/>
          </a:prstGeom>
        </p:spPr>
        <p:txBody>
          <a:bodyPr wrap="none">
            <a:spAutoFit/>
          </a:bodyPr>
          <a:lstStyle/>
          <a:p>
            <a:pPr algn="ctr">
              <a:lnSpc>
                <a:spcPct val="150000"/>
              </a:lnSpc>
            </a:pPr>
            <a:r>
              <a:rPr lang="en-GB" sz="1400" dirty="0">
                <a:latin typeface="DJB BellyButton-Innie" panose="02000800000000000000" pitchFamily="2" charset="0"/>
              </a:rPr>
              <a:t>AO3: RECORDING IDEAS</a:t>
            </a:r>
          </a:p>
        </p:txBody>
      </p:sp>
    </p:spTree>
    <p:custDataLst>
      <p:tags r:id="rId1"/>
    </p:custDataLst>
    <p:extLst>
      <p:ext uri="{BB962C8B-B14F-4D97-AF65-F5344CB8AC3E}">
        <p14:creationId xmlns:p14="http://schemas.microsoft.com/office/powerpoint/2010/main" val="11605693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936941609"/>
              </p:ext>
            </p:extLst>
          </p:nvPr>
        </p:nvGraphicFramePr>
        <p:xfrm>
          <a:off x="352830" y="854652"/>
          <a:ext cx="4834312" cy="3604260"/>
        </p:xfrm>
        <a:graphic>
          <a:graphicData uri="http://schemas.openxmlformats.org/drawingml/2006/table">
            <a:tbl>
              <a:tblPr firstRow="1" bandRow="1">
                <a:tableStyleId>{5940675A-B579-460E-94D1-54222C63F5DA}</a:tableStyleId>
              </a:tblPr>
              <a:tblGrid>
                <a:gridCol w="2348807">
                  <a:extLst>
                    <a:ext uri="{9D8B030D-6E8A-4147-A177-3AD203B41FA5}">
                      <a16:colId xmlns:a16="http://schemas.microsoft.com/office/drawing/2014/main" val="767105333"/>
                    </a:ext>
                  </a:extLst>
                </a:gridCol>
                <a:gridCol w="789709">
                  <a:extLst>
                    <a:ext uri="{9D8B030D-6E8A-4147-A177-3AD203B41FA5}">
                      <a16:colId xmlns:a16="http://schemas.microsoft.com/office/drawing/2014/main" val="126932444"/>
                    </a:ext>
                  </a:extLst>
                </a:gridCol>
                <a:gridCol w="839585">
                  <a:extLst>
                    <a:ext uri="{9D8B030D-6E8A-4147-A177-3AD203B41FA5}">
                      <a16:colId xmlns:a16="http://schemas.microsoft.com/office/drawing/2014/main" val="1666679135"/>
                    </a:ext>
                  </a:extLst>
                </a:gridCol>
                <a:gridCol w="856211">
                  <a:extLst>
                    <a:ext uri="{9D8B030D-6E8A-4147-A177-3AD203B41FA5}">
                      <a16:colId xmlns:a16="http://schemas.microsoft.com/office/drawing/2014/main" val="2945910538"/>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latin typeface="DJB BellyButton-Innie" panose="02000800000000000000" pitchFamily="2" charset="0"/>
                        </a:rPr>
                        <a:t>SUCCESS CRITERIA</a:t>
                      </a:r>
                    </a:p>
                  </a:txBody>
                  <a:tcPr anchor="ctr"/>
                </a:tc>
                <a:tc>
                  <a:txBody>
                    <a:bodyPr/>
                    <a:lstStyle/>
                    <a:p>
                      <a:endParaRPr lang="en-GB" dirty="0" smtClean="0"/>
                    </a:p>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smtClean="0">
                        <a:latin typeface="DJB BellyButton-Innie" panose="020008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smtClean="0">
                        <a:latin typeface="DJB BellyButton-Innie" panose="02000800000000000000" pitchFamily="2" charset="0"/>
                      </a:endParaRPr>
                    </a:p>
                  </a:txBody>
                  <a:tcPr/>
                </a:tc>
                <a:extLst>
                  <a:ext uri="{0D108BD9-81ED-4DB2-BD59-A6C34878D82A}">
                    <a16:rowId xmlns:a16="http://schemas.microsoft.com/office/drawing/2014/main" val="591267930"/>
                  </a:ext>
                </a:extLst>
              </a:tr>
              <a:tr h="370840">
                <a:tc>
                  <a:txBody>
                    <a:bodyPr/>
                    <a:lstStyle/>
                    <a:p>
                      <a:r>
                        <a:rPr lang="en-GB" sz="1100" dirty="0" smtClean="0">
                          <a:latin typeface="OpenDyslexic" panose="00000500000000000000" pitchFamily="50" charset="0"/>
                        </a:rPr>
                        <a:t>Minimum</a:t>
                      </a:r>
                      <a:r>
                        <a:rPr lang="en-GB" sz="1100" baseline="0" dirty="0" smtClean="0">
                          <a:latin typeface="OpenDyslexic" panose="00000500000000000000" pitchFamily="50" charset="0"/>
                        </a:rPr>
                        <a:t> of two locations</a:t>
                      </a:r>
                      <a:endParaRPr lang="en-GB" sz="1100" dirty="0">
                        <a:latin typeface="OpenDyslexic" panose="00000500000000000000" pitchFamily="50" charset="0"/>
                      </a:endParaRPr>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81945162"/>
                  </a:ext>
                </a:extLst>
              </a:tr>
              <a:tr h="370840">
                <a:tc>
                  <a:txBody>
                    <a:bodyPr/>
                    <a:lstStyle/>
                    <a:p>
                      <a:r>
                        <a:rPr lang="en-GB" sz="1100" dirty="0" smtClean="0">
                          <a:latin typeface="OpenDyslexic" panose="00000500000000000000" pitchFamily="50" charset="0"/>
                        </a:rPr>
                        <a:t>15-20 photographs</a:t>
                      </a:r>
                      <a:endParaRPr lang="en-GB" sz="1100" dirty="0">
                        <a:latin typeface="OpenDyslexic" panose="00000500000000000000" pitchFamily="50" charset="0"/>
                      </a:endParaRPr>
                    </a:p>
                  </a:txBody>
                  <a:tcPr/>
                </a:tc>
                <a:tc>
                  <a:txBody>
                    <a:bodyPr/>
                    <a:lstStyle/>
                    <a:p>
                      <a:endParaRPr lang="en-GB"/>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933545671"/>
                  </a:ext>
                </a:extLst>
              </a:tr>
              <a:tr h="370840">
                <a:tc>
                  <a:txBody>
                    <a:bodyPr/>
                    <a:lstStyle/>
                    <a:p>
                      <a:r>
                        <a:rPr lang="en-GB" sz="1100" dirty="0" smtClean="0">
                          <a:latin typeface="OpenDyslexic" panose="00000500000000000000" pitchFamily="50" charset="0"/>
                        </a:rPr>
                        <a:t>Variety of camera angles</a:t>
                      </a:r>
                      <a:endParaRPr lang="en-GB" sz="1100" dirty="0">
                        <a:latin typeface="OpenDyslexic" panose="00000500000000000000" pitchFamily="50" charset="0"/>
                      </a:endParaRPr>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948254513"/>
                  </a:ext>
                </a:extLst>
              </a:tr>
              <a:tr h="370840">
                <a:tc>
                  <a:txBody>
                    <a:bodyPr/>
                    <a:lstStyle/>
                    <a:p>
                      <a:r>
                        <a:rPr lang="en-GB" sz="1100" dirty="0" smtClean="0">
                          <a:latin typeface="OpenDyslexic" panose="00000500000000000000" pitchFamily="50" charset="0"/>
                        </a:rPr>
                        <a:t>Variety</a:t>
                      </a:r>
                      <a:r>
                        <a:rPr lang="en-GB" sz="1100" baseline="0" dirty="0" smtClean="0">
                          <a:latin typeface="OpenDyslexic" panose="00000500000000000000" pitchFamily="50" charset="0"/>
                        </a:rPr>
                        <a:t> of vantage points</a:t>
                      </a:r>
                    </a:p>
                    <a:p>
                      <a:r>
                        <a:rPr lang="en-GB" sz="1050" i="1" baseline="0" dirty="0" smtClean="0">
                          <a:latin typeface="OpenDyslexic" panose="00000500000000000000" pitchFamily="50" charset="0"/>
                        </a:rPr>
                        <a:t>(High, eye level and low)</a:t>
                      </a:r>
                      <a:endParaRPr lang="en-GB" sz="1050" i="1" dirty="0">
                        <a:latin typeface="OpenDyslexic" panose="00000500000000000000" pitchFamily="50" charset="0"/>
                      </a:endParaRPr>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769821673"/>
                  </a:ext>
                </a:extLst>
              </a:tr>
              <a:tr h="370840">
                <a:tc>
                  <a:txBody>
                    <a:bodyPr/>
                    <a:lstStyle/>
                    <a:p>
                      <a:r>
                        <a:rPr lang="en-GB" sz="1100" dirty="0" smtClean="0">
                          <a:latin typeface="OpenDyslexic" panose="00000500000000000000" pitchFamily="50" charset="0"/>
                        </a:rPr>
                        <a:t>Variety of leading lines</a:t>
                      </a:r>
                    </a:p>
                    <a:p>
                      <a:r>
                        <a:rPr lang="en-GB" sz="1050" i="1" dirty="0" smtClean="0">
                          <a:latin typeface="OpenDyslexic" panose="00000500000000000000" pitchFamily="50" charset="0"/>
                        </a:rPr>
                        <a:t>(Horizontal,</a:t>
                      </a:r>
                      <a:r>
                        <a:rPr lang="en-GB" sz="1050" i="1" baseline="0" dirty="0" smtClean="0">
                          <a:latin typeface="OpenDyslexic" panose="00000500000000000000" pitchFamily="50" charset="0"/>
                        </a:rPr>
                        <a:t> vertical, diagonal &amp; radial)</a:t>
                      </a:r>
                      <a:endParaRPr lang="en-GB" sz="1050" i="1" dirty="0">
                        <a:latin typeface="OpenDyslexic" panose="00000500000000000000" pitchFamily="50" charset="0"/>
                      </a:endParaRPr>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265163604"/>
                  </a:ext>
                </a:extLst>
              </a:tr>
              <a:tr h="370840">
                <a:tc>
                  <a:txBody>
                    <a:bodyPr/>
                    <a:lstStyle/>
                    <a:p>
                      <a:r>
                        <a:rPr lang="en-GB" sz="1100" dirty="0" smtClean="0">
                          <a:latin typeface="OpenDyslexic" panose="00000500000000000000" pitchFamily="50" charset="0"/>
                        </a:rPr>
                        <a:t>Rule of thirds composition</a:t>
                      </a:r>
                      <a:endParaRPr lang="en-GB" sz="1100" dirty="0">
                        <a:latin typeface="OpenDyslexic" panose="00000500000000000000" pitchFamily="50" charset="0"/>
                      </a:endParaRPr>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021013971"/>
                  </a:ext>
                </a:extLst>
              </a:tr>
              <a:tr h="370840">
                <a:tc>
                  <a:txBody>
                    <a:bodyPr/>
                    <a:lstStyle/>
                    <a:p>
                      <a:r>
                        <a:rPr lang="en-GB" sz="1100" dirty="0" smtClean="0">
                          <a:latin typeface="OpenDyslexic" panose="00000500000000000000" pitchFamily="50" charset="0"/>
                        </a:rPr>
                        <a:t>Display</a:t>
                      </a:r>
                      <a:r>
                        <a:rPr lang="en-GB" sz="1100" baseline="0" dirty="0" smtClean="0">
                          <a:latin typeface="OpenDyslexic" panose="00000500000000000000" pitchFamily="50" charset="0"/>
                        </a:rPr>
                        <a:t> different subject distances</a:t>
                      </a:r>
                      <a:endParaRPr lang="en-GB" sz="1100" dirty="0">
                        <a:latin typeface="OpenDyslexic" panose="00000500000000000000" pitchFamily="50" charset="0"/>
                      </a:endParaRPr>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671638717"/>
                  </a:ext>
                </a:extLst>
              </a:tr>
            </a:tbl>
          </a:graphicData>
        </a:graphic>
      </p:graphicFrame>
      <p:pic>
        <p:nvPicPr>
          <p:cNvPr id="7" name="Picture 6"/>
          <p:cNvPicPr>
            <a:picLocks noChangeAspect="1"/>
          </p:cNvPicPr>
          <p:nvPr/>
        </p:nvPicPr>
        <p:blipFill rotWithShape="1">
          <a:blip r:embed="rId3"/>
          <a:srcRect l="68015" t="4520" b="2753"/>
          <a:stretch/>
        </p:blipFill>
        <p:spPr>
          <a:xfrm>
            <a:off x="2834640" y="918450"/>
            <a:ext cx="535421" cy="519566"/>
          </a:xfrm>
          <a:prstGeom prst="rect">
            <a:avLst/>
          </a:prstGeom>
        </p:spPr>
      </p:pic>
      <p:pic>
        <p:nvPicPr>
          <p:cNvPr id="8" name="Picture 7"/>
          <p:cNvPicPr>
            <a:picLocks noChangeAspect="1"/>
          </p:cNvPicPr>
          <p:nvPr/>
        </p:nvPicPr>
        <p:blipFill rotWithShape="1">
          <a:blip r:embed="rId4"/>
          <a:srcRect r="67219"/>
          <a:stretch/>
        </p:blipFill>
        <p:spPr>
          <a:xfrm>
            <a:off x="4448259" y="914033"/>
            <a:ext cx="513241" cy="523983"/>
          </a:xfrm>
          <a:prstGeom prst="rect">
            <a:avLst/>
          </a:prstGeom>
        </p:spPr>
      </p:pic>
      <p:pic>
        <p:nvPicPr>
          <p:cNvPr id="9" name="Picture 8"/>
          <p:cNvPicPr>
            <a:picLocks noChangeAspect="1"/>
          </p:cNvPicPr>
          <p:nvPr/>
        </p:nvPicPr>
        <p:blipFill rotWithShape="1">
          <a:blip r:embed="rId4"/>
          <a:srcRect l="34302" r="34120"/>
          <a:stretch/>
        </p:blipFill>
        <p:spPr>
          <a:xfrm>
            <a:off x="3661956" y="914033"/>
            <a:ext cx="494408" cy="523983"/>
          </a:xfrm>
          <a:prstGeom prst="rect">
            <a:avLst/>
          </a:prstGeom>
        </p:spPr>
      </p:pic>
      <p:sp>
        <p:nvSpPr>
          <p:cNvPr id="10" name="TextBox 9"/>
          <p:cNvSpPr txBox="1"/>
          <p:nvPr/>
        </p:nvSpPr>
        <p:spPr>
          <a:xfrm>
            <a:off x="1100415" y="103313"/>
            <a:ext cx="3352200" cy="369332"/>
          </a:xfrm>
          <a:prstGeom prst="rect">
            <a:avLst/>
          </a:prstGeom>
          <a:noFill/>
        </p:spPr>
        <p:txBody>
          <a:bodyPr wrap="none" rtlCol="0">
            <a:spAutoFit/>
          </a:bodyPr>
          <a:lstStyle/>
          <a:p>
            <a:r>
              <a:rPr lang="en-GB" dirty="0" smtClean="0">
                <a:latin typeface="DJB BellyButton-Innie" panose="02000800000000000000" pitchFamily="2" charset="0"/>
              </a:rPr>
              <a:t>Peer assessment</a:t>
            </a:r>
            <a:endParaRPr lang="en-GB" dirty="0">
              <a:latin typeface="DJB BellyButton-Innie" panose="02000800000000000000" pitchFamily="2" charset="0"/>
            </a:endParaRPr>
          </a:p>
        </p:txBody>
      </p:sp>
      <p:sp>
        <p:nvSpPr>
          <p:cNvPr id="11" name="TextBox 10"/>
          <p:cNvSpPr txBox="1"/>
          <p:nvPr/>
        </p:nvSpPr>
        <p:spPr>
          <a:xfrm>
            <a:off x="916754" y="510582"/>
            <a:ext cx="3706464" cy="261610"/>
          </a:xfrm>
          <a:prstGeom prst="rect">
            <a:avLst/>
          </a:prstGeom>
          <a:noFill/>
        </p:spPr>
        <p:txBody>
          <a:bodyPr wrap="none" rtlCol="0">
            <a:spAutoFit/>
          </a:bodyPr>
          <a:lstStyle/>
          <a:p>
            <a:r>
              <a:rPr lang="en-GB" sz="1100" b="1" dirty="0" smtClean="0">
                <a:latin typeface="OpenDyslexic" panose="00000500000000000000" pitchFamily="50" charset="0"/>
              </a:rPr>
              <a:t>LOOK AT THE PHOTOGRAPHS TAKEN SO FAR.</a:t>
            </a:r>
            <a:endParaRPr lang="en-GB" sz="1100" b="1" dirty="0">
              <a:latin typeface="OpenDyslexic" panose="00000500000000000000" pitchFamily="50" charset="0"/>
            </a:endParaRPr>
          </a:p>
        </p:txBody>
      </p:sp>
      <p:sp>
        <p:nvSpPr>
          <p:cNvPr id="12" name="TextBox 11"/>
          <p:cNvSpPr txBox="1"/>
          <p:nvPr/>
        </p:nvSpPr>
        <p:spPr>
          <a:xfrm>
            <a:off x="352830" y="4562072"/>
            <a:ext cx="4834312" cy="1384995"/>
          </a:xfrm>
          <a:prstGeom prst="rect">
            <a:avLst/>
          </a:prstGeom>
          <a:noFill/>
          <a:ln w="28575">
            <a:solidFill>
              <a:schemeClr val="accent4"/>
            </a:solidFill>
          </a:ln>
        </p:spPr>
        <p:txBody>
          <a:bodyPr wrap="square" rtlCol="0">
            <a:spAutoFit/>
          </a:bodyPr>
          <a:lstStyle/>
          <a:p>
            <a:r>
              <a:rPr lang="en-GB" sz="1200" b="1" dirty="0" smtClean="0">
                <a:latin typeface="OpenDyslexic" panose="00000500000000000000" pitchFamily="50" charset="0"/>
              </a:rPr>
              <a:t>TARGETS FOR IMPROVEMENT:</a:t>
            </a:r>
          </a:p>
          <a:p>
            <a:endParaRPr lang="en-GB" sz="1200" b="1" dirty="0" smtClean="0">
              <a:latin typeface="OpenDyslexic" panose="00000500000000000000" pitchFamily="50" charset="0"/>
            </a:endParaRPr>
          </a:p>
          <a:p>
            <a:pPr marL="171450" indent="-171450">
              <a:buFont typeface="Wingdings" panose="05000000000000000000" pitchFamily="2" charset="2"/>
              <a:buChar char="§"/>
            </a:pPr>
            <a:r>
              <a:rPr lang="en-GB" sz="1200" b="1" dirty="0">
                <a:latin typeface="OpenDyslexic" panose="00000500000000000000" pitchFamily="50" charset="0"/>
              </a:rPr>
              <a:t> </a:t>
            </a:r>
            <a:endParaRPr lang="en-GB" sz="1200" b="1" dirty="0" smtClean="0">
              <a:latin typeface="OpenDyslexic" panose="00000500000000000000" pitchFamily="50" charset="0"/>
            </a:endParaRPr>
          </a:p>
          <a:p>
            <a:endParaRPr lang="en-GB" sz="1200" b="1" dirty="0" smtClean="0">
              <a:latin typeface="OpenDyslexic" panose="00000500000000000000" pitchFamily="50" charset="0"/>
            </a:endParaRPr>
          </a:p>
          <a:p>
            <a:pPr marL="171450" indent="-171450">
              <a:buFont typeface="Wingdings" panose="05000000000000000000" pitchFamily="2" charset="2"/>
              <a:buChar char="§"/>
            </a:pPr>
            <a:endParaRPr lang="en-GB" sz="1200" b="1" dirty="0" smtClean="0">
              <a:latin typeface="OpenDyslexic" panose="00000500000000000000" pitchFamily="50" charset="0"/>
            </a:endParaRPr>
          </a:p>
          <a:p>
            <a:pPr marL="171450" indent="-171450">
              <a:buFont typeface="Wingdings" panose="05000000000000000000" pitchFamily="2" charset="2"/>
              <a:buChar char="§"/>
            </a:pPr>
            <a:r>
              <a:rPr lang="en-GB" sz="1200" b="1" dirty="0">
                <a:latin typeface="OpenDyslexic" panose="00000500000000000000" pitchFamily="50" charset="0"/>
              </a:rPr>
              <a:t> </a:t>
            </a:r>
            <a:endParaRPr lang="en-GB" sz="1200" b="1" dirty="0" smtClean="0">
              <a:latin typeface="OpenDyslexic" panose="00000500000000000000" pitchFamily="50" charset="0"/>
            </a:endParaRPr>
          </a:p>
          <a:p>
            <a:r>
              <a:rPr lang="en-GB" sz="1200" b="1" dirty="0" smtClean="0">
                <a:latin typeface="OpenDyslexic" panose="00000500000000000000" pitchFamily="50" charset="0"/>
              </a:rPr>
              <a:t> </a:t>
            </a:r>
          </a:p>
        </p:txBody>
      </p:sp>
      <p:graphicFrame>
        <p:nvGraphicFramePr>
          <p:cNvPr id="20" name="Table 19"/>
          <p:cNvGraphicFramePr>
            <a:graphicFrameLocks noGrp="1"/>
          </p:cNvGraphicFramePr>
          <p:nvPr>
            <p:extLst>
              <p:ext uri="{D42A27DB-BD31-4B8C-83A1-F6EECF244321}">
                <p14:modId xmlns:p14="http://schemas.microsoft.com/office/powerpoint/2010/main" val="2753911873"/>
              </p:ext>
            </p:extLst>
          </p:nvPr>
        </p:nvGraphicFramePr>
        <p:xfrm>
          <a:off x="352830" y="6106107"/>
          <a:ext cx="4834314" cy="643228"/>
        </p:xfrm>
        <a:graphic>
          <a:graphicData uri="http://schemas.openxmlformats.org/drawingml/2006/table">
            <a:tbl>
              <a:tblPr firstRow="1" bandRow="1">
                <a:tableStyleId>{5940675A-B579-460E-94D1-54222C63F5DA}</a:tableStyleId>
              </a:tblPr>
              <a:tblGrid>
                <a:gridCol w="805719">
                  <a:extLst>
                    <a:ext uri="{9D8B030D-6E8A-4147-A177-3AD203B41FA5}">
                      <a16:colId xmlns:a16="http://schemas.microsoft.com/office/drawing/2014/main" val="1009611615"/>
                    </a:ext>
                  </a:extLst>
                </a:gridCol>
                <a:gridCol w="805719">
                  <a:extLst>
                    <a:ext uri="{9D8B030D-6E8A-4147-A177-3AD203B41FA5}">
                      <a16:colId xmlns:a16="http://schemas.microsoft.com/office/drawing/2014/main" val="138825103"/>
                    </a:ext>
                  </a:extLst>
                </a:gridCol>
                <a:gridCol w="805719">
                  <a:extLst>
                    <a:ext uri="{9D8B030D-6E8A-4147-A177-3AD203B41FA5}">
                      <a16:colId xmlns:a16="http://schemas.microsoft.com/office/drawing/2014/main" val="181029046"/>
                    </a:ext>
                  </a:extLst>
                </a:gridCol>
                <a:gridCol w="805719">
                  <a:extLst>
                    <a:ext uri="{9D8B030D-6E8A-4147-A177-3AD203B41FA5}">
                      <a16:colId xmlns:a16="http://schemas.microsoft.com/office/drawing/2014/main" val="1508833810"/>
                    </a:ext>
                  </a:extLst>
                </a:gridCol>
                <a:gridCol w="805719">
                  <a:extLst>
                    <a:ext uri="{9D8B030D-6E8A-4147-A177-3AD203B41FA5}">
                      <a16:colId xmlns:a16="http://schemas.microsoft.com/office/drawing/2014/main" val="3115703415"/>
                    </a:ext>
                  </a:extLst>
                </a:gridCol>
                <a:gridCol w="805719">
                  <a:extLst>
                    <a:ext uri="{9D8B030D-6E8A-4147-A177-3AD203B41FA5}">
                      <a16:colId xmlns:a16="http://schemas.microsoft.com/office/drawing/2014/main" val="2933440151"/>
                    </a:ext>
                  </a:extLst>
                </a:gridCol>
              </a:tblGrid>
              <a:tr h="326688">
                <a:tc>
                  <a:txBody>
                    <a:bodyPr/>
                    <a:lstStyle/>
                    <a:p>
                      <a:pPr algn="ctr"/>
                      <a:r>
                        <a:rPr lang="en-GB" sz="1200" b="1" dirty="0" smtClean="0">
                          <a:latin typeface="OpenDyslexic" panose="00000500000000000000" pitchFamily="50" charset="0"/>
                        </a:rPr>
                        <a:t>21-24</a:t>
                      </a:r>
                      <a:endParaRPr lang="en-GB" sz="1200" b="1" dirty="0">
                        <a:latin typeface="OpenDyslexic" panose="00000500000000000000" pitchFamily="50" charset="0"/>
                      </a:endParaRPr>
                    </a:p>
                  </a:txBody>
                  <a:tcPr anchor="ctr"/>
                </a:tc>
                <a:tc>
                  <a:txBody>
                    <a:bodyPr/>
                    <a:lstStyle/>
                    <a:p>
                      <a:pPr algn="ctr"/>
                      <a:r>
                        <a:rPr lang="en-GB" sz="1200" b="1" dirty="0" smtClean="0">
                          <a:latin typeface="OpenDyslexic" panose="00000500000000000000" pitchFamily="50" charset="0"/>
                        </a:rPr>
                        <a:t>17-20</a:t>
                      </a:r>
                      <a:endParaRPr lang="en-GB" sz="1200" b="1" dirty="0">
                        <a:latin typeface="OpenDyslexic" panose="00000500000000000000" pitchFamily="50" charset="0"/>
                      </a:endParaRPr>
                    </a:p>
                  </a:txBody>
                  <a:tcPr anchor="ctr"/>
                </a:tc>
                <a:tc>
                  <a:txBody>
                    <a:bodyPr/>
                    <a:lstStyle/>
                    <a:p>
                      <a:pPr algn="ctr"/>
                      <a:r>
                        <a:rPr lang="en-GB" sz="1200" b="1" dirty="0" smtClean="0">
                          <a:latin typeface="OpenDyslexic" panose="00000500000000000000" pitchFamily="50" charset="0"/>
                        </a:rPr>
                        <a:t>13-16</a:t>
                      </a:r>
                      <a:endParaRPr lang="en-GB" sz="1200" b="1" dirty="0">
                        <a:latin typeface="OpenDyslexic" panose="00000500000000000000" pitchFamily="50" charset="0"/>
                      </a:endParaRPr>
                    </a:p>
                  </a:txBody>
                  <a:tcPr anchor="ctr"/>
                </a:tc>
                <a:tc>
                  <a:txBody>
                    <a:bodyPr/>
                    <a:lstStyle/>
                    <a:p>
                      <a:pPr algn="ctr"/>
                      <a:r>
                        <a:rPr lang="en-GB" sz="1200" b="1" dirty="0" smtClean="0">
                          <a:latin typeface="OpenDyslexic" panose="00000500000000000000" pitchFamily="50" charset="0"/>
                        </a:rPr>
                        <a:t>9-12</a:t>
                      </a:r>
                      <a:endParaRPr lang="en-GB" sz="1200" b="1" dirty="0">
                        <a:latin typeface="OpenDyslexic" panose="00000500000000000000" pitchFamily="50" charset="0"/>
                      </a:endParaRPr>
                    </a:p>
                  </a:txBody>
                  <a:tcPr anchor="ctr"/>
                </a:tc>
                <a:tc>
                  <a:txBody>
                    <a:bodyPr/>
                    <a:lstStyle/>
                    <a:p>
                      <a:pPr algn="ctr"/>
                      <a:r>
                        <a:rPr lang="en-GB" sz="1200" b="1" dirty="0" smtClean="0">
                          <a:latin typeface="OpenDyslexic" panose="00000500000000000000" pitchFamily="50" charset="0"/>
                        </a:rPr>
                        <a:t>5-8</a:t>
                      </a:r>
                      <a:endParaRPr lang="en-GB" sz="1200" b="1" dirty="0">
                        <a:latin typeface="OpenDyslexic" panose="00000500000000000000" pitchFamily="50" charset="0"/>
                      </a:endParaRPr>
                    </a:p>
                  </a:txBody>
                  <a:tcPr anchor="ctr"/>
                </a:tc>
                <a:tc>
                  <a:txBody>
                    <a:bodyPr/>
                    <a:lstStyle/>
                    <a:p>
                      <a:pPr algn="ctr"/>
                      <a:r>
                        <a:rPr lang="en-GB" sz="1200" b="1" dirty="0" smtClean="0">
                          <a:latin typeface="OpenDyslexic" panose="00000500000000000000" pitchFamily="50" charset="0"/>
                        </a:rPr>
                        <a:t>1-4</a:t>
                      </a:r>
                      <a:endParaRPr lang="en-GB" sz="1200" b="1" dirty="0">
                        <a:latin typeface="OpenDyslexic" panose="00000500000000000000" pitchFamily="50" charset="0"/>
                      </a:endParaRPr>
                    </a:p>
                  </a:txBody>
                  <a:tcPr anchor="ctr"/>
                </a:tc>
                <a:extLst>
                  <a:ext uri="{0D108BD9-81ED-4DB2-BD59-A6C34878D82A}">
                    <a16:rowId xmlns:a16="http://schemas.microsoft.com/office/drawing/2014/main" val="561746240"/>
                  </a:ext>
                </a:extLst>
              </a:tr>
              <a:tr h="316540">
                <a:tc>
                  <a:txBody>
                    <a:bodyPr/>
                    <a:lstStyle/>
                    <a:p>
                      <a:pPr algn="ctr"/>
                      <a:endParaRPr lang="en-GB" sz="1200" b="1" dirty="0">
                        <a:latin typeface="OpenDyslexic" panose="00000500000000000000" pitchFamily="50" charset="0"/>
                      </a:endParaRPr>
                    </a:p>
                  </a:txBody>
                  <a:tcPr anchor="ctr"/>
                </a:tc>
                <a:tc>
                  <a:txBody>
                    <a:bodyPr/>
                    <a:lstStyle/>
                    <a:p>
                      <a:pPr algn="ctr"/>
                      <a:endParaRPr lang="en-GB" sz="1200" b="1" dirty="0">
                        <a:latin typeface="OpenDyslexic" panose="00000500000000000000" pitchFamily="50" charset="0"/>
                      </a:endParaRPr>
                    </a:p>
                  </a:txBody>
                  <a:tcPr anchor="ctr"/>
                </a:tc>
                <a:tc>
                  <a:txBody>
                    <a:bodyPr/>
                    <a:lstStyle/>
                    <a:p>
                      <a:pPr algn="ctr"/>
                      <a:endParaRPr lang="en-GB" sz="1200" b="1" dirty="0">
                        <a:latin typeface="OpenDyslexic" panose="00000500000000000000" pitchFamily="50" charset="0"/>
                      </a:endParaRPr>
                    </a:p>
                  </a:txBody>
                  <a:tcPr anchor="ctr"/>
                </a:tc>
                <a:tc>
                  <a:txBody>
                    <a:bodyPr/>
                    <a:lstStyle/>
                    <a:p>
                      <a:pPr algn="ctr"/>
                      <a:endParaRPr lang="en-GB" sz="1200" b="1" dirty="0">
                        <a:latin typeface="OpenDyslexic" panose="00000500000000000000" pitchFamily="50" charset="0"/>
                      </a:endParaRPr>
                    </a:p>
                  </a:txBody>
                  <a:tcPr anchor="ctr"/>
                </a:tc>
                <a:tc>
                  <a:txBody>
                    <a:bodyPr/>
                    <a:lstStyle/>
                    <a:p>
                      <a:pPr algn="ctr"/>
                      <a:endParaRPr lang="en-GB" sz="1200" b="1" dirty="0">
                        <a:latin typeface="OpenDyslexic" panose="00000500000000000000" pitchFamily="50" charset="0"/>
                      </a:endParaRPr>
                    </a:p>
                  </a:txBody>
                  <a:tcPr anchor="ctr"/>
                </a:tc>
                <a:tc>
                  <a:txBody>
                    <a:bodyPr/>
                    <a:lstStyle/>
                    <a:p>
                      <a:pPr algn="ctr"/>
                      <a:endParaRPr lang="en-GB" sz="1200" b="1" dirty="0">
                        <a:latin typeface="OpenDyslexic" panose="00000500000000000000" pitchFamily="50" charset="0"/>
                      </a:endParaRPr>
                    </a:p>
                  </a:txBody>
                  <a:tcPr anchor="ctr"/>
                </a:tc>
                <a:extLst>
                  <a:ext uri="{0D108BD9-81ED-4DB2-BD59-A6C34878D82A}">
                    <a16:rowId xmlns:a16="http://schemas.microsoft.com/office/drawing/2014/main" val="1708007934"/>
                  </a:ext>
                </a:extLst>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4071981889"/>
              </p:ext>
            </p:extLst>
          </p:nvPr>
        </p:nvGraphicFramePr>
        <p:xfrm>
          <a:off x="5726531" y="1886554"/>
          <a:ext cx="6170664" cy="2286000"/>
        </p:xfrm>
        <a:graphic>
          <a:graphicData uri="http://schemas.openxmlformats.org/drawingml/2006/table">
            <a:tbl>
              <a:tblPr firstRow="1" bandRow="1">
                <a:tableStyleId>{5940675A-B579-460E-94D1-54222C63F5DA}</a:tableStyleId>
              </a:tblPr>
              <a:tblGrid>
                <a:gridCol w="2056888">
                  <a:extLst>
                    <a:ext uri="{9D8B030D-6E8A-4147-A177-3AD203B41FA5}">
                      <a16:colId xmlns:a16="http://schemas.microsoft.com/office/drawing/2014/main" val="1568973992"/>
                    </a:ext>
                  </a:extLst>
                </a:gridCol>
                <a:gridCol w="2056888">
                  <a:extLst>
                    <a:ext uri="{9D8B030D-6E8A-4147-A177-3AD203B41FA5}">
                      <a16:colId xmlns:a16="http://schemas.microsoft.com/office/drawing/2014/main" val="3263435162"/>
                    </a:ext>
                  </a:extLst>
                </a:gridCol>
                <a:gridCol w="2056888">
                  <a:extLst>
                    <a:ext uri="{9D8B030D-6E8A-4147-A177-3AD203B41FA5}">
                      <a16:colId xmlns:a16="http://schemas.microsoft.com/office/drawing/2014/main" val="326942474"/>
                    </a:ext>
                  </a:extLst>
                </a:gridCol>
              </a:tblGrid>
              <a:tr h="18165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smtClean="0">
                          <a:solidFill>
                            <a:schemeClr val="tx1"/>
                          </a:solidFill>
                          <a:latin typeface="OpenDyslexic" panose="00000500000000000000" pitchFamily="50" charset="0"/>
                        </a:rPr>
                        <a:t>21-24: </a:t>
                      </a:r>
                      <a:r>
                        <a:rPr lang="en-GB" sz="1200" dirty="0" smtClean="0">
                          <a:solidFill>
                            <a:schemeClr val="tx1"/>
                          </a:solidFill>
                          <a:latin typeface="OpenDyslexic" panose="00000500000000000000" pitchFamily="50" charset="0"/>
                        </a:rPr>
                        <a:t>I have created a </a:t>
                      </a:r>
                      <a:r>
                        <a:rPr lang="en-GB" sz="1200" dirty="0" smtClean="0">
                          <a:solidFill>
                            <a:srgbClr val="00B0F0"/>
                          </a:solidFill>
                          <a:latin typeface="OpenDyslexic" panose="00000500000000000000" pitchFamily="50" charset="0"/>
                        </a:rPr>
                        <a:t>personal idea </a:t>
                      </a:r>
                      <a:r>
                        <a:rPr lang="en-GB" sz="1200" dirty="0" smtClean="0">
                          <a:solidFill>
                            <a:schemeClr val="tx1"/>
                          </a:solidFill>
                          <a:latin typeface="OpenDyslexic" panose="00000500000000000000" pitchFamily="50" charset="0"/>
                        </a:rPr>
                        <a:t>within the set theme.</a:t>
                      </a:r>
                      <a:r>
                        <a:rPr lang="en-GB" sz="1200" baseline="0" dirty="0" smtClean="0">
                          <a:solidFill>
                            <a:schemeClr val="tx1"/>
                          </a:solidFill>
                          <a:latin typeface="OpenDyslexic" panose="00000500000000000000" pitchFamily="50" charset="0"/>
                        </a:rPr>
                        <a:t> My photographs are </a:t>
                      </a:r>
                      <a:r>
                        <a:rPr lang="en-GB" sz="1200" baseline="0" dirty="0" smtClean="0">
                          <a:solidFill>
                            <a:srgbClr val="00B0F0"/>
                          </a:solidFill>
                          <a:latin typeface="OpenDyslexic" panose="00000500000000000000" pitchFamily="50" charset="0"/>
                        </a:rPr>
                        <a:t>exceptional. </a:t>
                      </a:r>
                      <a:r>
                        <a:rPr lang="en-GB" sz="1200" baseline="0" dirty="0" smtClean="0">
                          <a:solidFill>
                            <a:schemeClr val="tx1"/>
                          </a:solidFill>
                          <a:latin typeface="OpenDyslexic" panose="00000500000000000000" pitchFamily="50" charset="0"/>
                        </a:rPr>
                        <a:t>I can competently realise my intentions and </a:t>
                      </a:r>
                      <a:r>
                        <a:rPr lang="en-GB" sz="1200" baseline="0" dirty="0" smtClean="0">
                          <a:solidFill>
                            <a:srgbClr val="00B0F0"/>
                          </a:solidFill>
                          <a:latin typeface="OpenDyslexic" panose="00000500000000000000" pitchFamily="50" charset="0"/>
                        </a:rPr>
                        <a:t>confidently display understanding of camera skills.</a:t>
                      </a:r>
                      <a:endParaRPr lang="en-GB" sz="1200" dirty="0" smtClean="0">
                        <a:solidFill>
                          <a:srgbClr val="00B0F0"/>
                        </a:solidFill>
                        <a:latin typeface="OpenDyslexic" panose="00000500000000000000" pitchFamily="50" charset="0"/>
                      </a:endParaRPr>
                    </a:p>
                  </a:txBody>
                  <a:tcPr>
                    <a:solidFill>
                      <a:srgbClr val="DDEDD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smtClean="0">
                          <a:solidFill>
                            <a:schemeClr val="tx1"/>
                          </a:solidFill>
                          <a:latin typeface="OpenDyslexic" panose="00000500000000000000" pitchFamily="50" charset="0"/>
                        </a:rPr>
                        <a:t>17-20: </a:t>
                      </a:r>
                      <a:r>
                        <a:rPr lang="en-GB" sz="1200" dirty="0" smtClean="0">
                          <a:solidFill>
                            <a:schemeClr val="tx1"/>
                          </a:solidFill>
                          <a:latin typeface="OpenDyslexic" panose="00000500000000000000" pitchFamily="50" charset="0"/>
                        </a:rPr>
                        <a:t>I have created a </a:t>
                      </a:r>
                      <a:r>
                        <a:rPr lang="en-GB" sz="1200" b="0" dirty="0" smtClean="0">
                          <a:solidFill>
                            <a:srgbClr val="00B0F0"/>
                          </a:solidFill>
                          <a:latin typeface="OpenDyslexic" panose="00000500000000000000" pitchFamily="50" charset="0"/>
                        </a:rPr>
                        <a:t>personal idea </a:t>
                      </a:r>
                      <a:r>
                        <a:rPr lang="en-GB" sz="1200" dirty="0" smtClean="0">
                          <a:solidFill>
                            <a:schemeClr val="tx1"/>
                          </a:solidFill>
                          <a:latin typeface="OpenDyslexic" panose="00000500000000000000" pitchFamily="50" charset="0"/>
                        </a:rPr>
                        <a:t>within the</a:t>
                      </a:r>
                      <a:r>
                        <a:rPr lang="en-GB" sz="1200" baseline="0" dirty="0" smtClean="0">
                          <a:solidFill>
                            <a:schemeClr val="tx1"/>
                          </a:solidFill>
                          <a:latin typeface="OpenDyslexic" panose="00000500000000000000" pitchFamily="50" charset="0"/>
                        </a:rPr>
                        <a:t> set theme. My photographs are </a:t>
                      </a:r>
                      <a:r>
                        <a:rPr lang="en-GB" sz="1200" baseline="0" dirty="0" smtClean="0">
                          <a:solidFill>
                            <a:srgbClr val="00B0F0"/>
                          </a:solidFill>
                          <a:latin typeface="OpenDyslexic" panose="00000500000000000000" pitchFamily="50" charset="0"/>
                        </a:rPr>
                        <a:t>highly developed and skilful. </a:t>
                      </a:r>
                      <a:r>
                        <a:rPr lang="en-GB" sz="1200" baseline="0" dirty="0" smtClean="0">
                          <a:solidFill>
                            <a:schemeClr val="tx1"/>
                          </a:solidFill>
                          <a:latin typeface="OpenDyslexic" panose="00000500000000000000" pitchFamily="50" charset="0"/>
                        </a:rPr>
                        <a:t>They show my </a:t>
                      </a:r>
                      <a:r>
                        <a:rPr lang="en-GB" sz="1200" baseline="0" dirty="0" smtClean="0">
                          <a:solidFill>
                            <a:srgbClr val="00B0F0"/>
                          </a:solidFill>
                          <a:latin typeface="OpenDyslexic" panose="00000500000000000000" pitchFamily="50" charset="0"/>
                        </a:rPr>
                        <a:t>understanding of camera skills</a:t>
                      </a:r>
                      <a:r>
                        <a:rPr lang="en-GB" sz="1200" baseline="0" dirty="0" smtClean="0">
                          <a:solidFill>
                            <a:schemeClr val="tx1"/>
                          </a:solidFill>
                          <a:latin typeface="OpenDyslexic" panose="00000500000000000000" pitchFamily="50" charset="0"/>
                        </a:rPr>
                        <a:t> and </a:t>
                      </a:r>
                      <a:r>
                        <a:rPr lang="en-GB" sz="1200" baseline="0" dirty="0" smtClean="0">
                          <a:solidFill>
                            <a:srgbClr val="00B0F0"/>
                          </a:solidFill>
                          <a:latin typeface="OpenDyslexic" panose="00000500000000000000" pitchFamily="50" charset="0"/>
                        </a:rPr>
                        <a:t>quality photo shoot planning.</a:t>
                      </a:r>
                      <a:endParaRPr lang="en-GB" sz="1200" dirty="0" smtClean="0">
                        <a:solidFill>
                          <a:srgbClr val="00B0F0"/>
                        </a:solidFill>
                        <a:latin typeface="OpenDyslexic" panose="00000500000000000000" pitchFamily="50" charset="0"/>
                      </a:endParaRPr>
                    </a:p>
                  </a:txBody>
                  <a:tcPr>
                    <a:solidFill>
                      <a:srgbClr val="DDEDD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smtClean="0">
                          <a:solidFill>
                            <a:schemeClr val="tx1"/>
                          </a:solidFill>
                          <a:latin typeface="OpenDyslexic" panose="00000500000000000000" pitchFamily="50" charset="0"/>
                        </a:rPr>
                        <a:t>13-16: </a:t>
                      </a:r>
                      <a:r>
                        <a:rPr lang="en-GB" sz="1200" dirty="0" smtClean="0">
                          <a:solidFill>
                            <a:schemeClr val="tx1"/>
                          </a:solidFill>
                          <a:latin typeface="OpenDyslexic" panose="00000500000000000000" pitchFamily="50" charset="0"/>
                        </a:rPr>
                        <a:t>I have </a:t>
                      </a:r>
                      <a:r>
                        <a:rPr lang="en-GB" sz="1200" dirty="0" smtClean="0">
                          <a:solidFill>
                            <a:srgbClr val="00B0F0"/>
                          </a:solidFill>
                          <a:latin typeface="OpenDyslexic" panose="00000500000000000000" pitchFamily="50" charset="0"/>
                        </a:rPr>
                        <a:t>started to</a:t>
                      </a:r>
                      <a:r>
                        <a:rPr lang="en-GB" sz="1200" baseline="0" dirty="0" smtClean="0">
                          <a:solidFill>
                            <a:srgbClr val="00B0F0"/>
                          </a:solidFill>
                          <a:latin typeface="OpenDyslexic" panose="00000500000000000000" pitchFamily="50" charset="0"/>
                        </a:rPr>
                        <a:t> develop a personal idea </a:t>
                      </a:r>
                      <a:r>
                        <a:rPr lang="en-GB" sz="1200" baseline="0" dirty="0" smtClean="0">
                          <a:solidFill>
                            <a:schemeClr val="tx1"/>
                          </a:solidFill>
                          <a:latin typeface="OpenDyslexic" panose="00000500000000000000" pitchFamily="50" charset="0"/>
                        </a:rPr>
                        <a:t>within the set theme. My photographs are </a:t>
                      </a:r>
                      <a:r>
                        <a:rPr lang="en-GB" sz="1200" baseline="0" dirty="0" smtClean="0">
                          <a:solidFill>
                            <a:srgbClr val="00B0F0"/>
                          </a:solidFill>
                          <a:latin typeface="OpenDyslexic" panose="00000500000000000000" pitchFamily="50" charset="0"/>
                        </a:rPr>
                        <a:t>consistent</a:t>
                      </a:r>
                      <a:r>
                        <a:rPr lang="en-GB" sz="1200" baseline="0" dirty="0" smtClean="0">
                          <a:solidFill>
                            <a:schemeClr val="tx1"/>
                          </a:solidFill>
                          <a:latin typeface="OpenDyslexic" panose="00000500000000000000" pitchFamily="50" charset="0"/>
                        </a:rPr>
                        <a:t> in their quality. I understand how </a:t>
                      </a:r>
                      <a:r>
                        <a:rPr lang="en-GB" sz="1200" baseline="0" dirty="0" smtClean="0">
                          <a:solidFill>
                            <a:srgbClr val="00B0F0"/>
                          </a:solidFill>
                          <a:latin typeface="OpenDyslexic" panose="00000500000000000000" pitchFamily="50" charset="0"/>
                        </a:rPr>
                        <a:t>composition, orientation and cropping</a:t>
                      </a:r>
                      <a:r>
                        <a:rPr lang="en-GB" sz="1200" baseline="0" dirty="0" smtClean="0">
                          <a:solidFill>
                            <a:schemeClr val="tx1"/>
                          </a:solidFill>
                          <a:latin typeface="OpenDyslexic" panose="00000500000000000000" pitchFamily="50" charset="0"/>
                        </a:rPr>
                        <a:t> can enhance my raw images.</a:t>
                      </a:r>
                      <a:endParaRPr lang="en-GB" sz="1200" dirty="0" smtClean="0">
                        <a:solidFill>
                          <a:schemeClr val="tx1"/>
                        </a:solidFill>
                        <a:latin typeface="OpenDyslexic" panose="00000500000000000000" pitchFamily="50" charset="0"/>
                      </a:endParaRPr>
                    </a:p>
                  </a:txBody>
                  <a:tcPr>
                    <a:solidFill>
                      <a:srgbClr val="DDEDD3"/>
                    </a:solidFill>
                  </a:tcPr>
                </a:tc>
                <a:extLst>
                  <a:ext uri="{0D108BD9-81ED-4DB2-BD59-A6C34878D82A}">
                    <a16:rowId xmlns:a16="http://schemas.microsoft.com/office/drawing/2014/main" val="515041737"/>
                  </a:ext>
                </a:extLst>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2410172988"/>
              </p:ext>
            </p:extLst>
          </p:nvPr>
        </p:nvGraphicFramePr>
        <p:xfrm>
          <a:off x="5726531" y="4328692"/>
          <a:ext cx="6170664" cy="2103120"/>
        </p:xfrm>
        <a:graphic>
          <a:graphicData uri="http://schemas.openxmlformats.org/drawingml/2006/table">
            <a:tbl>
              <a:tblPr firstRow="1" bandRow="1">
                <a:tableStyleId>{5940675A-B579-460E-94D1-54222C63F5DA}</a:tableStyleId>
              </a:tblPr>
              <a:tblGrid>
                <a:gridCol w="2056888">
                  <a:extLst>
                    <a:ext uri="{9D8B030D-6E8A-4147-A177-3AD203B41FA5}">
                      <a16:colId xmlns:a16="http://schemas.microsoft.com/office/drawing/2014/main" val="1168316131"/>
                    </a:ext>
                  </a:extLst>
                </a:gridCol>
                <a:gridCol w="2056888">
                  <a:extLst>
                    <a:ext uri="{9D8B030D-6E8A-4147-A177-3AD203B41FA5}">
                      <a16:colId xmlns:a16="http://schemas.microsoft.com/office/drawing/2014/main" val="4139043029"/>
                    </a:ext>
                  </a:extLst>
                </a:gridCol>
                <a:gridCol w="2056888">
                  <a:extLst>
                    <a:ext uri="{9D8B030D-6E8A-4147-A177-3AD203B41FA5}">
                      <a16:colId xmlns:a16="http://schemas.microsoft.com/office/drawing/2014/main" val="1556287682"/>
                    </a:ext>
                  </a:extLst>
                </a:gridCol>
              </a:tblGrid>
              <a:tr h="16689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smtClean="0">
                          <a:solidFill>
                            <a:schemeClr val="tx1"/>
                          </a:solidFill>
                          <a:latin typeface="OpenDyslexic" panose="00000500000000000000" pitchFamily="50" charset="0"/>
                        </a:rPr>
                        <a:t>9-12:</a:t>
                      </a:r>
                      <a:r>
                        <a:rPr lang="en-GB" sz="1200" dirty="0" smtClean="0">
                          <a:solidFill>
                            <a:schemeClr val="tx1"/>
                          </a:solidFill>
                          <a:latin typeface="OpenDyslexic" panose="00000500000000000000" pitchFamily="50" charset="0"/>
                        </a:rPr>
                        <a:t> My photographs</a:t>
                      </a:r>
                      <a:r>
                        <a:rPr lang="en-GB" sz="1200" baseline="0" dirty="0" smtClean="0">
                          <a:solidFill>
                            <a:schemeClr val="tx1"/>
                          </a:solidFill>
                          <a:latin typeface="OpenDyslexic" panose="00000500000000000000" pitchFamily="50" charset="0"/>
                        </a:rPr>
                        <a:t> display </a:t>
                      </a:r>
                      <a:r>
                        <a:rPr lang="en-GB" sz="1200" baseline="0" dirty="0" smtClean="0">
                          <a:solidFill>
                            <a:srgbClr val="00B0F0"/>
                          </a:solidFill>
                          <a:latin typeface="OpenDyslexic" panose="00000500000000000000" pitchFamily="50" charset="0"/>
                        </a:rPr>
                        <a:t>good camera control</a:t>
                      </a:r>
                      <a:r>
                        <a:rPr lang="en-GB" sz="1200" baseline="0" dirty="0" smtClean="0">
                          <a:solidFill>
                            <a:schemeClr val="tx1"/>
                          </a:solidFill>
                          <a:latin typeface="OpenDyslexic" panose="00000500000000000000" pitchFamily="50" charset="0"/>
                        </a:rPr>
                        <a:t>. I can compose a photograph well to the brief provided, </a:t>
                      </a:r>
                      <a:r>
                        <a:rPr lang="en-GB" sz="1200" baseline="0" dirty="0" smtClean="0">
                          <a:solidFill>
                            <a:srgbClr val="00B0F0"/>
                          </a:solidFill>
                          <a:latin typeface="OpenDyslexic" panose="00000500000000000000" pitchFamily="50" charset="0"/>
                        </a:rPr>
                        <a:t>following set rules.</a:t>
                      </a:r>
                      <a:endParaRPr lang="en-GB" sz="1200" dirty="0" smtClean="0">
                        <a:solidFill>
                          <a:srgbClr val="00B0F0"/>
                        </a:solidFill>
                        <a:latin typeface="OpenDyslexic" panose="00000500000000000000" pitchFamily="50" charset="0"/>
                      </a:endParaRPr>
                    </a:p>
                    <a:p>
                      <a:endParaRPr lang="en-GB" sz="1200"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smtClean="0">
                          <a:solidFill>
                            <a:schemeClr val="tx1"/>
                          </a:solidFill>
                          <a:latin typeface="OpenDyslexic" panose="00000500000000000000" pitchFamily="50" charset="0"/>
                        </a:rPr>
                        <a:t>5-8: </a:t>
                      </a:r>
                      <a:r>
                        <a:rPr lang="en-GB" sz="1200" dirty="0" smtClean="0">
                          <a:solidFill>
                            <a:schemeClr val="tx1"/>
                          </a:solidFill>
                          <a:latin typeface="OpenDyslexic" panose="00000500000000000000" pitchFamily="50" charset="0"/>
                        </a:rPr>
                        <a:t>My photographs are more </a:t>
                      </a:r>
                      <a:r>
                        <a:rPr lang="en-GB" sz="1200" dirty="0" smtClean="0">
                          <a:solidFill>
                            <a:srgbClr val="00B0F0"/>
                          </a:solidFill>
                          <a:latin typeface="OpenDyslexic" panose="00000500000000000000" pitchFamily="50" charset="0"/>
                        </a:rPr>
                        <a:t>‘snap shot’ style, </a:t>
                      </a:r>
                      <a:r>
                        <a:rPr lang="en-GB" sz="1200" dirty="0" smtClean="0">
                          <a:solidFill>
                            <a:schemeClr val="tx1"/>
                          </a:solidFill>
                          <a:latin typeface="OpenDyslexic" panose="00000500000000000000" pitchFamily="50" charset="0"/>
                        </a:rPr>
                        <a:t>with </a:t>
                      </a:r>
                      <a:r>
                        <a:rPr lang="en-GB" sz="1200" dirty="0" smtClean="0">
                          <a:solidFill>
                            <a:srgbClr val="00B0F0"/>
                          </a:solidFill>
                          <a:latin typeface="OpenDyslexic" panose="00000500000000000000" pitchFamily="50" charset="0"/>
                        </a:rPr>
                        <a:t>limited understanding</a:t>
                      </a:r>
                      <a:r>
                        <a:rPr lang="en-GB" sz="1200" baseline="0" dirty="0" smtClean="0">
                          <a:solidFill>
                            <a:srgbClr val="00B0F0"/>
                          </a:solidFill>
                          <a:latin typeface="OpenDyslexic" panose="00000500000000000000" pitchFamily="50" charset="0"/>
                        </a:rPr>
                        <a:t> </a:t>
                      </a:r>
                      <a:r>
                        <a:rPr lang="en-GB" sz="1200" baseline="0" dirty="0" smtClean="0">
                          <a:solidFill>
                            <a:schemeClr val="tx1"/>
                          </a:solidFill>
                          <a:latin typeface="OpenDyslexic" panose="00000500000000000000" pitchFamily="50" charset="0"/>
                        </a:rPr>
                        <a:t>to the basic composition rules. My photographs are a </a:t>
                      </a:r>
                      <a:r>
                        <a:rPr lang="en-GB" sz="1200" baseline="0" dirty="0" smtClean="0">
                          <a:solidFill>
                            <a:srgbClr val="00B0F0"/>
                          </a:solidFill>
                          <a:latin typeface="OpenDyslexic" panose="00000500000000000000" pitchFamily="50" charset="0"/>
                        </a:rPr>
                        <a:t>small selection </a:t>
                      </a:r>
                      <a:r>
                        <a:rPr lang="en-GB" sz="1200" baseline="0" dirty="0" smtClean="0">
                          <a:solidFill>
                            <a:schemeClr val="tx1"/>
                          </a:solidFill>
                          <a:latin typeface="OpenDyslexic" panose="00000500000000000000" pitchFamily="50" charset="0"/>
                        </a:rPr>
                        <a:t>and show </a:t>
                      </a:r>
                      <a:r>
                        <a:rPr lang="en-GB" sz="1200" baseline="0" dirty="0" smtClean="0">
                          <a:solidFill>
                            <a:srgbClr val="00B0F0"/>
                          </a:solidFill>
                          <a:latin typeface="OpenDyslexic" panose="00000500000000000000" pitchFamily="50" charset="0"/>
                        </a:rPr>
                        <a:t>no real understanding </a:t>
                      </a:r>
                      <a:r>
                        <a:rPr lang="en-GB" sz="1200" baseline="0" dirty="0" smtClean="0">
                          <a:solidFill>
                            <a:schemeClr val="tx1"/>
                          </a:solidFill>
                          <a:latin typeface="OpenDyslexic" panose="00000500000000000000" pitchFamily="50" charset="0"/>
                        </a:rPr>
                        <a:t>to the brief set.</a:t>
                      </a:r>
                      <a:endParaRPr lang="en-GB" sz="1200" dirty="0" smtClean="0">
                        <a:solidFill>
                          <a:schemeClr val="tx1"/>
                        </a:solidFill>
                        <a:latin typeface="OpenDyslexic" panose="00000500000000000000" pitchFamily="50" charset="0"/>
                      </a:endParaRPr>
                    </a:p>
                  </a:txBody>
                  <a:tcPr>
                    <a:solidFill>
                      <a:srgbClr val="FFC9C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smtClean="0">
                          <a:solidFill>
                            <a:schemeClr val="tx1"/>
                          </a:solidFill>
                          <a:latin typeface="OpenDyslexic" panose="00000500000000000000" pitchFamily="50" charset="0"/>
                        </a:rPr>
                        <a:t>1-4:</a:t>
                      </a:r>
                      <a:r>
                        <a:rPr lang="en-GB" sz="1200" b="1" baseline="0" dirty="0" smtClean="0">
                          <a:solidFill>
                            <a:schemeClr val="tx1"/>
                          </a:solidFill>
                          <a:latin typeface="OpenDyslexic" panose="00000500000000000000" pitchFamily="50" charset="0"/>
                        </a:rPr>
                        <a:t> </a:t>
                      </a:r>
                      <a:r>
                        <a:rPr lang="en-GB" sz="1200" dirty="0" smtClean="0">
                          <a:solidFill>
                            <a:schemeClr val="tx1"/>
                          </a:solidFill>
                          <a:latin typeface="OpenDyslexic" panose="00000500000000000000" pitchFamily="50" charset="0"/>
                        </a:rPr>
                        <a:t>I take the </a:t>
                      </a:r>
                      <a:r>
                        <a:rPr lang="en-GB" sz="1200" dirty="0" smtClean="0">
                          <a:solidFill>
                            <a:srgbClr val="00B0F0"/>
                          </a:solidFill>
                          <a:latin typeface="OpenDyslexic" panose="00000500000000000000" pitchFamily="50" charset="0"/>
                        </a:rPr>
                        <a:t>minimum of photographs.</a:t>
                      </a:r>
                      <a:r>
                        <a:rPr lang="en-GB" sz="1200" baseline="0" dirty="0" smtClean="0">
                          <a:solidFill>
                            <a:srgbClr val="00B0F0"/>
                          </a:solidFill>
                          <a:latin typeface="OpenDyslexic" panose="00000500000000000000" pitchFamily="50" charset="0"/>
                        </a:rPr>
                        <a:t> </a:t>
                      </a:r>
                      <a:r>
                        <a:rPr lang="en-GB" sz="1200" baseline="0" dirty="0" smtClean="0">
                          <a:solidFill>
                            <a:schemeClr val="tx1"/>
                          </a:solidFill>
                          <a:latin typeface="OpenDyslexic" panose="00000500000000000000" pitchFamily="50" charset="0"/>
                        </a:rPr>
                        <a:t>The work </a:t>
                      </a:r>
                      <a:r>
                        <a:rPr lang="en-GB" sz="1200" baseline="0" dirty="0" smtClean="0">
                          <a:solidFill>
                            <a:srgbClr val="00B0F0"/>
                          </a:solidFill>
                          <a:latin typeface="OpenDyslexic" panose="00000500000000000000" pitchFamily="50" charset="0"/>
                        </a:rPr>
                        <a:t>does not show my best skills</a:t>
                      </a:r>
                      <a:r>
                        <a:rPr lang="en-GB" sz="1200" baseline="0" dirty="0" smtClean="0">
                          <a:solidFill>
                            <a:schemeClr val="tx1"/>
                          </a:solidFill>
                          <a:latin typeface="OpenDyslexic" panose="00000500000000000000" pitchFamily="50" charset="0"/>
                        </a:rPr>
                        <a:t> and </a:t>
                      </a:r>
                      <a:r>
                        <a:rPr lang="en-GB" sz="1200" baseline="0" dirty="0" smtClean="0">
                          <a:solidFill>
                            <a:srgbClr val="00B0F0"/>
                          </a:solidFill>
                          <a:latin typeface="OpenDyslexic" panose="00000500000000000000" pitchFamily="50" charset="0"/>
                        </a:rPr>
                        <a:t>understanding of composition, or camera control.</a:t>
                      </a:r>
                      <a:endParaRPr lang="en-GB" sz="1200" dirty="0" smtClean="0">
                        <a:solidFill>
                          <a:srgbClr val="00B0F0"/>
                        </a:solidFill>
                        <a:latin typeface="OpenDyslexic" panose="00000500000000000000" pitchFamily="50" charset="0"/>
                      </a:endParaRPr>
                    </a:p>
                  </a:txBody>
                  <a:tcPr>
                    <a:solidFill>
                      <a:srgbClr val="FFC9C9"/>
                    </a:solidFill>
                  </a:tcPr>
                </a:tc>
                <a:extLst>
                  <a:ext uri="{0D108BD9-81ED-4DB2-BD59-A6C34878D82A}">
                    <a16:rowId xmlns:a16="http://schemas.microsoft.com/office/drawing/2014/main" val="1635596404"/>
                  </a:ext>
                </a:extLst>
              </a:tr>
            </a:tbl>
          </a:graphicData>
        </a:graphic>
      </p:graphicFrame>
      <p:sp>
        <p:nvSpPr>
          <p:cNvPr id="29" name="Rectangle 28"/>
          <p:cNvSpPr/>
          <p:nvPr/>
        </p:nvSpPr>
        <p:spPr>
          <a:xfrm>
            <a:off x="5726531" y="889199"/>
            <a:ext cx="6170664" cy="698268"/>
          </a:xfrm>
          <a:prstGeom prst="rect">
            <a:avLst/>
          </a:prstGeom>
          <a:ln>
            <a:solidFill>
              <a:schemeClr val="tx1"/>
            </a:solidFill>
          </a:ln>
        </p:spPr>
        <p:txBody>
          <a:bodyPr wrap="square">
            <a:spAutoFit/>
          </a:bodyPr>
          <a:lstStyle/>
          <a:p>
            <a:pPr algn="ctr">
              <a:lnSpc>
                <a:spcPct val="150000"/>
              </a:lnSpc>
            </a:pPr>
            <a:r>
              <a:rPr lang="en-GB" sz="1400" dirty="0">
                <a:latin typeface="DJB BellyButton-Innie" panose="02000800000000000000" pitchFamily="2" charset="0"/>
              </a:rPr>
              <a:t>Ao3: </a:t>
            </a:r>
            <a:endParaRPr lang="en-GB" sz="1400" dirty="0" smtClean="0">
              <a:latin typeface="DJB BellyButton-Innie" panose="02000800000000000000" pitchFamily="2" charset="0"/>
            </a:endParaRPr>
          </a:p>
          <a:p>
            <a:pPr algn="ctr">
              <a:lnSpc>
                <a:spcPct val="150000"/>
              </a:lnSpc>
            </a:pPr>
            <a:r>
              <a:rPr lang="en-GB" sz="1400" dirty="0" smtClean="0">
                <a:latin typeface="DJB BellyButton-Innie" panose="02000800000000000000" pitchFamily="2" charset="0"/>
              </a:rPr>
              <a:t>Taking </a:t>
            </a:r>
            <a:r>
              <a:rPr lang="en-GB" sz="1400" dirty="0">
                <a:latin typeface="DJB BellyButton-Innie" panose="02000800000000000000" pitchFamily="2" charset="0"/>
              </a:rPr>
              <a:t>Photos that explore a set theme</a:t>
            </a:r>
          </a:p>
        </p:txBody>
      </p:sp>
    </p:spTree>
    <p:custDataLst>
      <p:tags r:id="rId1"/>
    </p:custDataLst>
    <p:extLst>
      <p:ext uri="{BB962C8B-B14F-4D97-AF65-F5344CB8AC3E}">
        <p14:creationId xmlns:p14="http://schemas.microsoft.com/office/powerpoint/2010/main" val="27611488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48541" y="131384"/>
            <a:ext cx="9563837" cy="461665"/>
          </a:xfrm>
          <a:prstGeom prst="rect">
            <a:avLst/>
          </a:prstGeom>
          <a:noFill/>
        </p:spPr>
        <p:txBody>
          <a:bodyPr wrap="none" rtlCol="0">
            <a:spAutoFit/>
          </a:bodyPr>
          <a:lstStyle/>
          <a:p>
            <a:r>
              <a:rPr lang="en-GB" sz="2400" dirty="0" smtClean="0">
                <a:latin typeface="DJB BellyButton-Innie" panose="02000800000000000000" pitchFamily="2" charset="0"/>
              </a:rPr>
              <a:t>Presenting raw and best photographs</a:t>
            </a:r>
            <a:endParaRPr lang="en-GB" sz="2400" dirty="0">
              <a:latin typeface="DJB BellyButton-Innie" panose="02000800000000000000" pitchFamily="2" charset="0"/>
            </a:endParaRPr>
          </a:p>
        </p:txBody>
      </p:sp>
      <p:pic>
        <p:nvPicPr>
          <p:cNvPr id="7" name="Picture 6"/>
          <p:cNvPicPr>
            <a:picLocks noChangeAspect="1"/>
          </p:cNvPicPr>
          <p:nvPr/>
        </p:nvPicPr>
        <p:blipFill rotWithShape="1">
          <a:blip r:embed="rId3"/>
          <a:srcRect l="23071" t="46964" r="43826" b="16122"/>
          <a:stretch/>
        </p:blipFill>
        <p:spPr>
          <a:xfrm>
            <a:off x="7701687" y="712197"/>
            <a:ext cx="3755854" cy="2617718"/>
          </a:xfrm>
          <a:prstGeom prst="rect">
            <a:avLst/>
          </a:prstGeom>
        </p:spPr>
      </p:pic>
      <p:pic>
        <p:nvPicPr>
          <p:cNvPr id="8" name="Picture 7"/>
          <p:cNvPicPr>
            <a:picLocks noChangeAspect="1"/>
          </p:cNvPicPr>
          <p:nvPr/>
        </p:nvPicPr>
        <p:blipFill rotWithShape="1">
          <a:blip r:embed="rId4"/>
          <a:srcRect l="22002" t="42506" r="41433" b="16879"/>
          <a:stretch/>
        </p:blipFill>
        <p:spPr>
          <a:xfrm>
            <a:off x="7701687" y="3448388"/>
            <a:ext cx="3730159" cy="2589530"/>
          </a:xfrm>
          <a:prstGeom prst="rect">
            <a:avLst/>
          </a:prstGeom>
        </p:spPr>
      </p:pic>
      <p:sp>
        <p:nvSpPr>
          <p:cNvPr id="9" name="TextBox 8"/>
          <p:cNvSpPr txBox="1"/>
          <p:nvPr/>
        </p:nvSpPr>
        <p:spPr>
          <a:xfrm>
            <a:off x="107305" y="4071092"/>
            <a:ext cx="7204561" cy="1077218"/>
          </a:xfrm>
          <a:prstGeom prst="rect">
            <a:avLst/>
          </a:prstGeom>
          <a:solidFill>
            <a:schemeClr val="accent5">
              <a:lumMod val="75000"/>
            </a:schemeClr>
          </a:solidFill>
        </p:spPr>
        <p:txBody>
          <a:bodyPr wrap="square" rtlCol="0">
            <a:spAutoFit/>
          </a:bodyPr>
          <a:lstStyle/>
          <a:p>
            <a:pPr marL="285750" indent="-285750">
              <a:buFont typeface="Arial" panose="020B0604020202020204" pitchFamily="34" charset="0"/>
              <a:buChar char="•"/>
            </a:pPr>
            <a:r>
              <a:rPr lang="en-GB" sz="1600" dirty="0">
                <a:solidFill>
                  <a:schemeClr val="bg1"/>
                </a:solidFill>
                <a:latin typeface="OpenDyslexic" panose="00000500000000000000" pitchFamily="50" charset="0"/>
              </a:rPr>
              <a:t>What is the vantage point of your photograph</a:t>
            </a:r>
            <a:r>
              <a:rPr lang="en-GB" sz="1600" dirty="0" smtClean="0">
                <a:solidFill>
                  <a:schemeClr val="bg1"/>
                </a:solidFill>
                <a:latin typeface="OpenDyslexic" panose="00000500000000000000" pitchFamily="50" charset="0"/>
              </a:rPr>
              <a:t>?</a:t>
            </a:r>
            <a:endParaRPr lang="en-GB" sz="1600" dirty="0">
              <a:solidFill>
                <a:schemeClr val="bg1"/>
              </a:solidFill>
              <a:latin typeface="OpenDyslexic" panose="00000500000000000000" pitchFamily="50" charset="0"/>
            </a:endParaRPr>
          </a:p>
          <a:p>
            <a:pPr marL="285750" indent="-285750">
              <a:buFont typeface="Arial" panose="020B0604020202020204" pitchFamily="34" charset="0"/>
              <a:buChar char="•"/>
            </a:pPr>
            <a:r>
              <a:rPr lang="en-GB" sz="1600" dirty="0">
                <a:solidFill>
                  <a:schemeClr val="bg1"/>
                </a:solidFill>
                <a:latin typeface="OpenDyslexic" panose="00000500000000000000" pitchFamily="50" charset="0"/>
              </a:rPr>
              <a:t>How have you used rule of thirds and placement of the focal point to create a dynamic composition</a:t>
            </a:r>
            <a:r>
              <a:rPr lang="en-GB" sz="1600" dirty="0" smtClean="0">
                <a:solidFill>
                  <a:schemeClr val="bg1"/>
                </a:solidFill>
                <a:latin typeface="OpenDyslexic" panose="00000500000000000000" pitchFamily="50" charset="0"/>
              </a:rPr>
              <a:t>?</a:t>
            </a:r>
            <a:endParaRPr lang="en-GB" sz="1600" dirty="0">
              <a:solidFill>
                <a:schemeClr val="bg1"/>
              </a:solidFill>
              <a:latin typeface="OpenDyslexic" panose="00000500000000000000" pitchFamily="50" charset="0"/>
            </a:endParaRPr>
          </a:p>
          <a:p>
            <a:pPr marL="285750" indent="-285750">
              <a:buFont typeface="Arial" panose="020B0604020202020204" pitchFamily="34" charset="0"/>
              <a:buChar char="•"/>
            </a:pPr>
            <a:r>
              <a:rPr lang="en-GB" sz="1600" dirty="0">
                <a:solidFill>
                  <a:schemeClr val="bg1"/>
                </a:solidFill>
                <a:latin typeface="OpenDyslexic" panose="00000500000000000000" pitchFamily="50" charset="0"/>
              </a:rPr>
              <a:t>How would you improve the photograph when taking it again</a:t>
            </a:r>
            <a:r>
              <a:rPr lang="en-GB" sz="1200" dirty="0">
                <a:solidFill>
                  <a:schemeClr val="bg1"/>
                </a:solidFill>
                <a:latin typeface="OpenDyslexic" panose="00000500000000000000" pitchFamily="50" charset="0"/>
              </a:rPr>
              <a:t>?</a:t>
            </a:r>
          </a:p>
        </p:txBody>
      </p:sp>
      <p:sp>
        <p:nvSpPr>
          <p:cNvPr id="10" name="Rectangle 9"/>
          <p:cNvSpPr/>
          <p:nvPr/>
        </p:nvSpPr>
        <p:spPr>
          <a:xfrm>
            <a:off x="58417" y="3636353"/>
            <a:ext cx="4140877" cy="369332"/>
          </a:xfrm>
          <a:prstGeom prst="rect">
            <a:avLst/>
          </a:prstGeom>
        </p:spPr>
        <p:txBody>
          <a:bodyPr wrap="none">
            <a:spAutoFit/>
          </a:bodyPr>
          <a:lstStyle/>
          <a:p>
            <a:r>
              <a:rPr lang="en-GB" b="1" dirty="0">
                <a:latin typeface="DJB BellyButton-Innie" panose="02000800000000000000" pitchFamily="2" charset="0"/>
              </a:rPr>
              <a:t>Questions to answer:</a:t>
            </a:r>
          </a:p>
        </p:txBody>
      </p:sp>
      <p:sp>
        <p:nvSpPr>
          <p:cNvPr id="11" name="TextBox 10"/>
          <p:cNvSpPr txBox="1"/>
          <p:nvPr/>
        </p:nvSpPr>
        <p:spPr>
          <a:xfrm>
            <a:off x="100303" y="771361"/>
            <a:ext cx="7269981" cy="2554545"/>
          </a:xfrm>
          <a:prstGeom prst="rect">
            <a:avLst/>
          </a:prstGeom>
          <a:noFill/>
          <a:ln>
            <a:solidFill>
              <a:schemeClr val="tx1"/>
            </a:solidFill>
            <a:prstDash val="lgDash"/>
          </a:ln>
        </p:spPr>
        <p:txBody>
          <a:bodyPr wrap="square" rtlCol="0">
            <a:spAutoFit/>
          </a:bodyPr>
          <a:lstStyle/>
          <a:p>
            <a:r>
              <a:rPr lang="en-GB" sz="1600" b="1" dirty="0" smtClean="0">
                <a:latin typeface="OpenDyslexic" panose="00000500000000000000" pitchFamily="50" charset="0"/>
              </a:rPr>
              <a:t>SUCCESS CRITERIA</a:t>
            </a:r>
          </a:p>
          <a:p>
            <a:pPr marL="285750" indent="-285750">
              <a:lnSpc>
                <a:spcPct val="150000"/>
              </a:lnSpc>
              <a:buFont typeface="Wingdings" panose="05000000000000000000" pitchFamily="2" charset="2"/>
              <a:buChar char="q"/>
            </a:pPr>
            <a:r>
              <a:rPr lang="en-GB" sz="1600" dirty="0" smtClean="0">
                <a:latin typeface="OpenDyslexic" panose="00000500000000000000" pitchFamily="50" charset="0"/>
              </a:rPr>
              <a:t>Minimum of ten raw photographs</a:t>
            </a:r>
            <a:endParaRPr lang="en-GB" sz="1600" dirty="0">
              <a:latin typeface="OpenDyslexic" panose="00000500000000000000" pitchFamily="50" charset="0"/>
            </a:endParaRPr>
          </a:p>
          <a:p>
            <a:pPr marL="285750" indent="-285750">
              <a:lnSpc>
                <a:spcPct val="150000"/>
              </a:lnSpc>
              <a:buFont typeface="Wingdings" panose="05000000000000000000" pitchFamily="2" charset="2"/>
              <a:buChar char="q"/>
            </a:pPr>
            <a:r>
              <a:rPr lang="en-GB" sz="1600" dirty="0" smtClean="0">
                <a:latin typeface="OpenDyslexic" panose="00000500000000000000" pitchFamily="50" charset="0"/>
              </a:rPr>
              <a:t>Photos </a:t>
            </a:r>
            <a:r>
              <a:rPr lang="en-GB" sz="1600" dirty="0">
                <a:latin typeface="OpenDyslexic" panose="00000500000000000000" pitchFamily="50" charset="0"/>
              </a:rPr>
              <a:t>presented neatly</a:t>
            </a:r>
          </a:p>
          <a:p>
            <a:pPr marL="285750" indent="-285750">
              <a:lnSpc>
                <a:spcPct val="150000"/>
              </a:lnSpc>
              <a:buFont typeface="Wingdings" panose="05000000000000000000" pitchFamily="2" charset="2"/>
              <a:buChar char="q"/>
            </a:pPr>
            <a:r>
              <a:rPr lang="en-GB" sz="1600" dirty="0" smtClean="0">
                <a:latin typeface="OpenDyslexic" panose="00000500000000000000" pitchFamily="50" charset="0"/>
              </a:rPr>
              <a:t>Ticks </a:t>
            </a:r>
            <a:r>
              <a:rPr lang="en-GB" sz="1600" dirty="0">
                <a:latin typeface="OpenDyslexic" panose="00000500000000000000" pitchFamily="50" charset="0"/>
              </a:rPr>
              <a:t>and crosses</a:t>
            </a:r>
          </a:p>
          <a:p>
            <a:pPr marL="285750" indent="-285750">
              <a:lnSpc>
                <a:spcPct val="150000"/>
              </a:lnSpc>
              <a:buFont typeface="Wingdings" panose="05000000000000000000" pitchFamily="2" charset="2"/>
              <a:buChar char="q"/>
            </a:pPr>
            <a:r>
              <a:rPr lang="en-GB" sz="1600" dirty="0" smtClean="0">
                <a:latin typeface="OpenDyslexic" panose="00000500000000000000" pitchFamily="50" charset="0"/>
              </a:rPr>
              <a:t>Annotation to explain ticks and crosses</a:t>
            </a:r>
          </a:p>
          <a:p>
            <a:pPr marL="285750" indent="-285750">
              <a:lnSpc>
                <a:spcPct val="150000"/>
              </a:lnSpc>
              <a:buFont typeface="Wingdings" panose="05000000000000000000" pitchFamily="2" charset="2"/>
              <a:buChar char="q"/>
            </a:pPr>
            <a:r>
              <a:rPr lang="en-GB" sz="1600" b="1" u="sng" dirty="0">
                <a:latin typeface="OpenDyslexic" panose="00000500000000000000" pitchFamily="50" charset="0"/>
              </a:rPr>
              <a:t>Digitally draw on the angle and direction of the leading </a:t>
            </a:r>
            <a:r>
              <a:rPr lang="en-GB" sz="1600" b="1" u="sng" dirty="0" smtClean="0">
                <a:latin typeface="OpenDyslexic" panose="00000500000000000000" pitchFamily="50" charset="0"/>
              </a:rPr>
              <a:t>lines</a:t>
            </a:r>
            <a:endParaRPr lang="en-GB" sz="1600" u="sng" dirty="0">
              <a:latin typeface="OpenDyslexic" panose="00000500000000000000" pitchFamily="50" charset="0"/>
            </a:endParaRPr>
          </a:p>
          <a:p>
            <a:pPr marL="285750" indent="-285750">
              <a:lnSpc>
                <a:spcPct val="150000"/>
              </a:lnSpc>
              <a:buFont typeface="Wingdings" panose="05000000000000000000" pitchFamily="2" charset="2"/>
              <a:buChar char="q"/>
            </a:pPr>
            <a:r>
              <a:rPr lang="en-GB" sz="1600" b="1" dirty="0" smtClean="0">
                <a:solidFill>
                  <a:srgbClr val="00B050"/>
                </a:solidFill>
                <a:latin typeface="OpenDyslexic" panose="00000500000000000000" pitchFamily="50" charset="0"/>
              </a:rPr>
              <a:t>Compositional </a:t>
            </a:r>
            <a:r>
              <a:rPr lang="en-GB" sz="1600" b="1" dirty="0">
                <a:solidFill>
                  <a:srgbClr val="00B050"/>
                </a:solidFill>
                <a:latin typeface="OpenDyslexic" panose="00000500000000000000" pitchFamily="50" charset="0"/>
              </a:rPr>
              <a:t>rules </a:t>
            </a:r>
            <a:r>
              <a:rPr lang="en-GB" sz="1600" b="1" dirty="0" smtClean="0">
                <a:solidFill>
                  <a:srgbClr val="00B050"/>
                </a:solidFill>
                <a:latin typeface="OpenDyslexic" panose="00000500000000000000" pitchFamily="50" charset="0"/>
              </a:rPr>
              <a:t>shown through drawing (5+)</a:t>
            </a:r>
            <a:endParaRPr lang="en-GB" sz="1600" dirty="0">
              <a:solidFill>
                <a:srgbClr val="00B050"/>
              </a:solidFill>
              <a:latin typeface="OpenDyslexic" panose="00000500000000000000" pitchFamily="50" charset="0"/>
            </a:endParaRPr>
          </a:p>
        </p:txBody>
      </p:sp>
      <p:sp>
        <p:nvSpPr>
          <p:cNvPr id="12" name="Rectangle 11"/>
          <p:cNvSpPr/>
          <p:nvPr/>
        </p:nvSpPr>
        <p:spPr>
          <a:xfrm>
            <a:off x="172727" y="5307106"/>
            <a:ext cx="3913850" cy="369332"/>
          </a:xfrm>
          <a:prstGeom prst="rect">
            <a:avLst/>
          </a:prstGeom>
        </p:spPr>
        <p:txBody>
          <a:bodyPr wrap="square">
            <a:spAutoFit/>
          </a:bodyPr>
          <a:lstStyle/>
          <a:p>
            <a:r>
              <a:rPr lang="en-GB" dirty="0">
                <a:solidFill>
                  <a:srgbClr val="00B050"/>
                </a:solidFill>
                <a:latin typeface="DJB BellyButton-Innie" panose="02000800000000000000" pitchFamily="2" charset="0"/>
              </a:rPr>
              <a:t>CHALLENGE </a:t>
            </a:r>
            <a:r>
              <a:rPr lang="en-GB" dirty="0" smtClean="0">
                <a:solidFill>
                  <a:srgbClr val="00B050"/>
                </a:solidFill>
                <a:latin typeface="DJB BellyButton-Innie" panose="02000800000000000000" pitchFamily="2" charset="0"/>
              </a:rPr>
              <a:t>QUESTION:</a:t>
            </a:r>
            <a:endParaRPr lang="en-GB" dirty="0">
              <a:solidFill>
                <a:srgbClr val="00B050"/>
              </a:solidFill>
              <a:latin typeface="DJB BellyButton-Innie" panose="02000800000000000000" pitchFamily="2" charset="0"/>
            </a:endParaRPr>
          </a:p>
        </p:txBody>
      </p:sp>
      <p:sp>
        <p:nvSpPr>
          <p:cNvPr id="13" name="TextBox 12"/>
          <p:cNvSpPr txBox="1"/>
          <p:nvPr/>
        </p:nvSpPr>
        <p:spPr>
          <a:xfrm>
            <a:off x="165723" y="5758811"/>
            <a:ext cx="5870363" cy="830997"/>
          </a:xfrm>
          <a:prstGeom prst="rect">
            <a:avLst/>
          </a:prstGeom>
          <a:solidFill>
            <a:srgbClr val="00B050"/>
          </a:solidFill>
        </p:spPr>
        <p:txBody>
          <a:bodyPr wrap="square" rtlCol="0">
            <a:spAutoFit/>
          </a:bodyPr>
          <a:lstStyle/>
          <a:p>
            <a:pPr marL="285750" indent="-285750">
              <a:lnSpc>
                <a:spcPct val="150000"/>
              </a:lnSpc>
              <a:buFont typeface="Arial" panose="020B0604020202020204" pitchFamily="34" charset="0"/>
              <a:buChar char="•"/>
            </a:pPr>
            <a:r>
              <a:rPr lang="en-GB" sz="1600" dirty="0" smtClean="0">
                <a:solidFill>
                  <a:schemeClr val="bg1"/>
                </a:solidFill>
                <a:latin typeface="OpenDyslexic" panose="00000500000000000000" pitchFamily="50" charset="0"/>
              </a:rPr>
              <a:t>How has your vantage point created distance, perspective, movement, focal point, direction</a:t>
            </a:r>
            <a:r>
              <a:rPr lang="en-GB" sz="1400" dirty="0" smtClean="0">
                <a:solidFill>
                  <a:schemeClr val="bg1"/>
                </a:solidFill>
                <a:latin typeface="OpenDyslexic" panose="00000500000000000000" pitchFamily="50" charset="0"/>
              </a:rPr>
              <a:t>?</a:t>
            </a:r>
          </a:p>
        </p:txBody>
      </p:sp>
      <p:sp>
        <p:nvSpPr>
          <p:cNvPr id="14" name="TextBox 13"/>
          <p:cNvSpPr txBox="1"/>
          <p:nvPr/>
        </p:nvSpPr>
        <p:spPr>
          <a:xfrm>
            <a:off x="6936137" y="6037918"/>
            <a:ext cx="5034708" cy="646331"/>
          </a:xfrm>
          <a:prstGeom prst="rect">
            <a:avLst/>
          </a:prstGeom>
          <a:noFill/>
        </p:spPr>
        <p:txBody>
          <a:bodyPr wrap="square" rtlCol="0">
            <a:spAutoFit/>
          </a:bodyPr>
          <a:lstStyle/>
          <a:p>
            <a:pPr algn="ctr"/>
            <a:r>
              <a:rPr lang="en-GB" dirty="0" smtClean="0">
                <a:solidFill>
                  <a:srgbClr val="00B050"/>
                </a:solidFill>
                <a:latin typeface="OpenDyslexic" panose="00000500000000000000" pitchFamily="50" charset="0"/>
              </a:rPr>
              <a:t>Aim Higher: Use basic adjustments on raw images to enhance the quality</a:t>
            </a:r>
            <a:endParaRPr lang="en-GB" dirty="0">
              <a:solidFill>
                <a:srgbClr val="00B050"/>
              </a:solidFill>
              <a:latin typeface="OpenDyslexic" panose="00000500000000000000" pitchFamily="50" charset="0"/>
            </a:endParaRPr>
          </a:p>
        </p:txBody>
      </p:sp>
      <p:sp>
        <p:nvSpPr>
          <p:cNvPr id="15" name="Rectangle 14"/>
          <p:cNvSpPr/>
          <p:nvPr/>
        </p:nvSpPr>
        <p:spPr>
          <a:xfrm>
            <a:off x="58417" y="191117"/>
            <a:ext cx="1390124" cy="369332"/>
          </a:xfrm>
          <a:prstGeom prst="rect">
            <a:avLst/>
          </a:prstGeom>
        </p:spPr>
        <p:txBody>
          <a:bodyPr wrap="none">
            <a:spAutoFit/>
          </a:bodyPr>
          <a:lstStyle/>
          <a:p>
            <a:r>
              <a:rPr lang="en-GB" dirty="0">
                <a:latin typeface="DJB BellyButton-Innie" panose="02000800000000000000" pitchFamily="2" charset="0"/>
              </a:rPr>
              <a:t>Task </a:t>
            </a:r>
            <a:r>
              <a:rPr lang="en-GB" dirty="0" smtClean="0">
                <a:latin typeface="DJB BellyButton-Innie" panose="02000800000000000000" pitchFamily="2" charset="0"/>
              </a:rPr>
              <a:t>2</a:t>
            </a:r>
            <a:endParaRPr lang="en-GB" dirty="0">
              <a:latin typeface="DJB BellyButton-Innie" panose="02000800000000000000" pitchFamily="2" charset="0"/>
            </a:endParaRPr>
          </a:p>
        </p:txBody>
      </p:sp>
    </p:spTree>
    <p:custDataLst>
      <p:tags r:id="rId1"/>
    </p:custDataLst>
    <p:extLst>
      <p:ext uri="{BB962C8B-B14F-4D97-AF65-F5344CB8AC3E}">
        <p14:creationId xmlns:p14="http://schemas.microsoft.com/office/powerpoint/2010/main" val="8078922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63548" y="49617"/>
            <a:ext cx="9895658" cy="523220"/>
          </a:xfrm>
          <a:prstGeom prst="rect">
            <a:avLst/>
          </a:prstGeom>
          <a:noFill/>
        </p:spPr>
        <p:txBody>
          <a:bodyPr wrap="none" rtlCol="0">
            <a:spAutoFit/>
          </a:bodyPr>
          <a:lstStyle/>
          <a:p>
            <a:r>
              <a:rPr lang="en-GB" sz="2800" dirty="0" smtClean="0">
                <a:latin typeface="DJB BellyButton-Innie" panose="02000800000000000000" pitchFamily="2" charset="0"/>
              </a:rPr>
              <a:t>Leading Lines Improvement shoot:</a:t>
            </a:r>
          </a:p>
        </p:txBody>
      </p:sp>
      <p:sp>
        <p:nvSpPr>
          <p:cNvPr id="3" name="Rectangle 2"/>
          <p:cNvSpPr/>
          <p:nvPr/>
        </p:nvSpPr>
        <p:spPr>
          <a:xfrm>
            <a:off x="276003" y="2338540"/>
            <a:ext cx="8259141" cy="2308324"/>
          </a:xfrm>
          <a:prstGeom prst="rect">
            <a:avLst/>
          </a:prstGeom>
          <a:solidFill>
            <a:schemeClr val="accent4">
              <a:lumMod val="20000"/>
              <a:lumOff val="80000"/>
            </a:schemeClr>
          </a:solidFill>
        </p:spPr>
        <p:txBody>
          <a:bodyPr wrap="square">
            <a:spAutoFit/>
          </a:bodyPr>
          <a:lstStyle/>
          <a:p>
            <a:pPr marL="285750" indent="-285750">
              <a:buFont typeface="Wingdings" panose="05000000000000000000" pitchFamily="2" charset="2"/>
              <a:buChar char="ü"/>
            </a:pPr>
            <a:r>
              <a:rPr lang="en-GB" dirty="0" smtClean="0">
                <a:latin typeface="OpenDyslexic" panose="00000500000000000000" pitchFamily="50" charset="0"/>
              </a:rPr>
              <a:t>Demonstrate </a:t>
            </a:r>
            <a:r>
              <a:rPr lang="en-GB" dirty="0">
                <a:latin typeface="OpenDyslexic" panose="00000500000000000000" pitchFamily="50" charset="0"/>
              </a:rPr>
              <a:t>how the frame can be used to create </a:t>
            </a:r>
            <a:r>
              <a:rPr lang="en-GB" b="1" dirty="0">
                <a:latin typeface="OpenDyslexic" panose="00000500000000000000" pitchFamily="50" charset="0"/>
              </a:rPr>
              <a:t>compositions of shape, line and pattern. </a:t>
            </a:r>
          </a:p>
          <a:p>
            <a:pPr marL="285750" indent="-285750">
              <a:buFont typeface="Wingdings" panose="05000000000000000000" pitchFamily="2" charset="2"/>
              <a:buChar char="ü"/>
            </a:pPr>
            <a:r>
              <a:rPr lang="en-GB" dirty="0">
                <a:latin typeface="OpenDyslexic" panose="00000500000000000000" pitchFamily="50" charset="0"/>
              </a:rPr>
              <a:t>Display </a:t>
            </a:r>
            <a:r>
              <a:rPr lang="en-GB" b="1" dirty="0">
                <a:latin typeface="OpenDyslexic" panose="00000500000000000000" pitchFamily="50" charset="0"/>
              </a:rPr>
              <a:t>different subject distances </a:t>
            </a:r>
            <a:r>
              <a:rPr lang="en-GB" dirty="0">
                <a:latin typeface="OpenDyslexic" panose="00000500000000000000" pitchFamily="50" charset="0"/>
              </a:rPr>
              <a:t>e.g. close up and far away. </a:t>
            </a:r>
          </a:p>
          <a:p>
            <a:pPr marL="285750" indent="-285750">
              <a:buFont typeface="Wingdings" panose="05000000000000000000" pitchFamily="2" charset="2"/>
              <a:buChar char="ü"/>
            </a:pPr>
            <a:r>
              <a:rPr lang="en-GB" dirty="0">
                <a:latin typeface="OpenDyslexic" panose="00000500000000000000" pitchFamily="50" charset="0"/>
              </a:rPr>
              <a:t>Show that you have considered the </a:t>
            </a:r>
            <a:r>
              <a:rPr lang="en-GB" b="1" dirty="0">
                <a:latin typeface="OpenDyslexic" panose="00000500000000000000" pitchFamily="50" charset="0"/>
              </a:rPr>
              <a:t>rule of thirds</a:t>
            </a:r>
            <a:r>
              <a:rPr lang="en-GB" dirty="0">
                <a:latin typeface="OpenDyslexic" panose="00000500000000000000" pitchFamily="50" charset="0"/>
              </a:rPr>
              <a:t>. </a:t>
            </a:r>
          </a:p>
          <a:p>
            <a:pPr marL="285750" indent="-285750">
              <a:buFont typeface="Wingdings" panose="05000000000000000000" pitchFamily="2" charset="2"/>
              <a:buChar char="ü"/>
            </a:pPr>
            <a:r>
              <a:rPr lang="en-GB" dirty="0">
                <a:latin typeface="OpenDyslexic" panose="00000500000000000000" pitchFamily="50" charset="0"/>
              </a:rPr>
              <a:t>Demonstrate the </a:t>
            </a:r>
            <a:r>
              <a:rPr lang="en-GB" b="1" dirty="0">
                <a:latin typeface="OpenDyslexic" panose="00000500000000000000" pitchFamily="50" charset="0"/>
              </a:rPr>
              <a:t>creative use of line </a:t>
            </a:r>
            <a:r>
              <a:rPr lang="en-GB" dirty="0">
                <a:latin typeface="OpenDyslexic" panose="00000500000000000000" pitchFamily="50" charset="0"/>
              </a:rPr>
              <a:t>in developing your compositions.</a:t>
            </a:r>
          </a:p>
          <a:p>
            <a:pPr marL="285750" indent="-285750">
              <a:buFont typeface="Wingdings" panose="05000000000000000000" pitchFamily="2" charset="2"/>
              <a:buChar char="ü"/>
            </a:pPr>
            <a:r>
              <a:rPr lang="en-GB" dirty="0">
                <a:latin typeface="OpenDyslexic" panose="00000500000000000000" pitchFamily="50" charset="0"/>
              </a:rPr>
              <a:t>Make use of different </a:t>
            </a:r>
            <a:r>
              <a:rPr lang="en-GB" b="1" dirty="0">
                <a:latin typeface="OpenDyslexic" panose="00000500000000000000" pitchFamily="50" charset="0"/>
              </a:rPr>
              <a:t>vantage points </a:t>
            </a:r>
            <a:r>
              <a:rPr lang="en-GB" dirty="0">
                <a:latin typeface="OpenDyslexic" panose="00000500000000000000" pitchFamily="50" charset="0"/>
              </a:rPr>
              <a:t>(high, low, eye level)</a:t>
            </a:r>
          </a:p>
          <a:p>
            <a:pPr marL="285750" indent="-285750">
              <a:buFont typeface="Wingdings" panose="05000000000000000000" pitchFamily="2" charset="2"/>
              <a:buChar char="ü"/>
            </a:pPr>
            <a:r>
              <a:rPr lang="en-GB" dirty="0">
                <a:latin typeface="OpenDyslexic" panose="00000500000000000000" pitchFamily="50" charset="0"/>
              </a:rPr>
              <a:t>Show consideration of the </a:t>
            </a:r>
            <a:r>
              <a:rPr lang="en-GB" b="1" dirty="0">
                <a:latin typeface="OpenDyslexic" panose="00000500000000000000" pitchFamily="50" charset="0"/>
              </a:rPr>
              <a:t>foreground and background</a:t>
            </a:r>
            <a:r>
              <a:rPr lang="en-GB" dirty="0">
                <a:latin typeface="OpenDyslexic" panose="00000500000000000000" pitchFamily="50" charset="0"/>
              </a:rPr>
              <a:t>.  </a:t>
            </a:r>
          </a:p>
        </p:txBody>
      </p:sp>
      <p:sp>
        <p:nvSpPr>
          <p:cNvPr id="4" name="Rectangle 3"/>
          <p:cNvSpPr/>
          <p:nvPr/>
        </p:nvSpPr>
        <p:spPr>
          <a:xfrm>
            <a:off x="113060" y="126561"/>
            <a:ext cx="1378904" cy="369332"/>
          </a:xfrm>
          <a:prstGeom prst="rect">
            <a:avLst/>
          </a:prstGeom>
        </p:spPr>
        <p:txBody>
          <a:bodyPr wrap="none">
            <a:spAutoFit/>
          </a:bodyPr>
          <a:lstStyle/>
          <a:p>
            <a:r>
              <a:rPr lang="en-GB" dirty="0">
                <a:latin typeface="DJB BellyButton-Innie" panose="02000800000000000000" pitchFamily="2" charset="0"/>
              </a:rPr>
              <a:t>Task </a:t>
            </a:r>
            <a:r>
              <a:rPr lang="en-GB" dirty="0" smtClean="0">
                <a:latin typeface="DJB BellyButton-Innie" panose="02000800000000000000" pitchFamily="2" charset="0"/>
              </a:rPr>
              <a:t>3</a:t>
            </a:r>
            <a:endParaRPr lang="en-GB" dirty="0">
              <a:latin typeface="DJB BellyButton-Innie" panose="02000800000000000000" pitchFamily="2" charset="0"/>
            </a:endParaRPr>
          </a:p>
        </p:txBody>
      </p:sp>
      <p:sp>
        <p:nvSpPr>
          <p:cNvPr id="5" name="Rectangle 4"/>
          <p:cNvSpPr/>
          <p:nvPr/>
        </p:nvSpPr>
        <p:spPr>
          <a:xfrm>
            <a:off x="620454" y="710454"/>
            <a:ext cx="7431586" cy="584775"/>
          </a:xfrm>
          <a:prstGeom prst="rect">
            <a:avLst/>
          </a:prstGeom>
          <a:ln w="28575">
            <a:solidFill>
              <a:schemeClr val="tx1"/>
            </a:solidFill>
            <a:prstDash val="sysDash"/>
          </a:ln>
        </p:spPr>
        <p:txBody>
          <a:bodyPr wrap="none">
            <a:spAutoFit/>
          </a:bodyPr>
          <a:lstStyle/>
          <a:p>
            <a:r>
              <a:rPr lang="en-GB" sz="3200" dirty="0">
                <a:latin typeface="OpenDyslexic" panose="00000500000000000000" pitchFamily="50" charset="0"/>
              </a:rPr>
              <a:t>Produce a set of six photographs</a:t>
            </a:r>
          </a:p>
        </p:txBody>
      </p:sp>
      <p:pic>
        <p:nvPicPr>
          <p:cNvPr id="7" name="Picture 6"/>
          <p:cNvPicPr>
            <a:picLocks noChangeAspect="1"/>
          </p:cNvPicPr>
          <p:nvPr/>
        </p:nvPicPr>
        <p:blipFill>
          <a:blip r:embed="rId3"/>
          <a:stretch>
            <a:fillRect/>
          </a:stretch>
        </p:blipFill>
        <p:spPr>
          <a:xfrm>
            <a:off x="9018249" y="572837"/>
            <a:ext cx="2969110" cy="2103120"/>
          </a:xfrm>
          <a:prstGeom prst="rect">
            <a:avLst/>
          </a:prstGeom>
        </p:spPr>
      </p:pic>
      <p:pic>
        <p:nvPicPr>
          <p:cNvPr id="8" name="Picture 7"/>
          <p:cNvPicPr>
            <a:picLocks noChangeAspect="1"/>
          </p:cNvPicPr>
          <p:nvPr/>
        </p:nvPicPr>
        <p:blipFill>
          <a:blip r:embed="rId4"/>
          <a:stretch>
            <a:fillRect/>
          </a:stretch>
        </p:blipFill>
        <p:spPr>
          <a:xfrm>
            <a:off x="9018249" y="2842369"/>
            <a:ext cx="2969110" cy="2969110"/>
          </a:xfrm>
          <a:prstGeom prst="rect">
            <a:avLst/>
          </a:prstGeom>
        </p:spPr>
      </p:pic>
      <p:sp>
        <p:nvSpPr>
          <p:cNvPr id="9" name="TextBox 8"/>
          <p:cNvSpPr txBox="1"/>
          <p:nvPr/>
        </p:nvSpPr>
        <p:spPr>
          <a:xfrm>
            <a:off x="725531" y="1354966"/>
            <a:ext cx="7145418" cy="338554"/>
          </a:xfrm>
          <a:prstGeom prst="rect">
            <a:avLst/>
          </a:prstGeom>
          <a:noFill/>
        </p:spPr>
        <p:txBody>
          <a:bodyPr wrap="none" rtlCol="0">
            <a:spAutoFit/>
          </a:bodyPr>
          <a:lstStyle/>
          <a:p>
            <a:r>
              <a:rPr lang="en-GB" sz="1600" dirty="0" smtClean="0">
                <a:latin typeface="OpenDyslexic" panose="00000500000000000000" pitchFamily="50" charset="0"/>
              </a:rPr>
              <a:t>*You should take 10-15 raw images to choose the best six from</a:t>
            </a:r>
            <a:endParaRPr lang="en-GB" sz="1600" dirty="0">
              <a:latin typeface="OpenDyslexic" panose="00000500000000000000" pitchFamily="50" charset="0"/>
            </a:endParaRPr>
          </a:p>
        </p:txBody>
      </p:sp>
      <p:sp>
        <p:nvSpPr>
          <p:cNvPr id="10" name="TextBox 9"/>
          <p:cNvSpPr txBox="1"/>
          <p:nvPr/>
        </p:nvSpPr>
        <p:spPr>
          <a:xfrm>
            <a:off x="411133" y="6180463"/>
            <a:ext cx="11429732" cy="307777"/>
          </a:xfrm>
          <a:prstGeom prst="rect">
            <a:avLst/>
          </a:prstGeom>
          <a:solidFill>
            <a:srgbClr val="00B050"/>
          </a:solidFill>
        </p:spPr>
        <p:txBody>
          <a:bodyPr wrap="none" rtlCol="0">
            <a:spAutoFit/>
          </a:bodyPr>
          <a:lstStyle/>
          <a:p>
            <a:r>
              <a:rPr lang="en-GB" sz="1400" dirty="0" smtClean="0">
                <a:solidFill>
                  <a:schemeClr val="bg1"/>
                </a:solidFill>
                <a:latin typeface="OpenDyslexic" panose="00000500000000000000" pitchFamily="50" charset="0"/>
              </a:rPr>
              <a:t>Aim Higher: Review and Refine Photographs as you go along. Finding interesting locations not only on the school site.</a:t>
            </a:r>
            <a:endParaRPr lang="en-GB" sz="1400" dirty="0">
              <a:solidFill>
                <a:schemeClr val="bg1"/>
              </a:solidFill>
              <a:latin typeface="OpenDyslexic" panose="00000500000000000000" pitchFamily="50" charset="0"/>
            </a:endParaRPr>
          </a:p>
        </p:txBody>
      </p:sp>
      <p:sp>
        <p:nvSpPr>
          <p:cNvPr id="6" name="Rectangle 5"/>
          <p:cNvSpPr/>
          <p:nvPr/>
        </p:nvSpPr>
        <p:spPr>
          <a:xfrm>
            <a:off x="269546" y="1880270"/>
            <a:ext cx="3733714" cy="369332"/>
          </a:xfrm>
          <a:prstGeom prst="rect">
            <a:avLst/>
          </a:prstGeom>
        </p:spPr>
        <p:txBody>
          <a:bodyPr wrap="none">
            <a:spAutoFit/>
          </a:bodyPr>
          <a:lstStyle/>
          <a:p>
            <a:r>
              <a:rPr lang="en-GB" dirty="0">
                <a:latin typeface="DJB BellyButton-Innie" panose="02000800000000000000" pitchFamily="2" charset="0"/>
              </a:rPr>
              <a:t>Your work should: </a:t>
            </a:r>
          </a:p>
        </p:txBody>
      </p:sp>
    </p:spTree>
    <p:custDataLst>
      <p:tags r:id="rId1"/>
    </p:custDataLst>
    <p:extLst>
      <p:ext uri="{BB962C8B-B14F-4D97-AF65-F5344CB8AC3E}">
        <p14:creationId xmlns:p14="http://schemas.microsoft.com/office/powerpoint/2010/main" val="33264782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0153" y="1033067"/>
            <a:ext cx="6001964" cy="1815882"/>
          </a:xfrm>
          <a:prstGeom prst="rect">
            <a:avLst/>
          </a:prstGeom>
          <a:noFill/>
        </p:spPr>
        <p:txBody>
          <a:bodyPr wrap="none" rtlCol="0">
            <a:spAutoFit/>
          </a:bodyPr>
          <a:lstStyle/>
          <a:p>
            <a:r>
              <a:rPr lang="en-GB" sz="2800" dirty="0" smtClean="0">
                <a:latin typeface="DJB BellyButton-Innie" panose="02000800000000000000" pitchFamily="2" charset="0"/>
              </a:rPr>
              <a:t>Research Brad </a:t>
            </a:r>
            <a:r>
              <a:rPr lang="en-GB" sz="2800" dirty="0" err="1" smtClean="0">
                <a:latin typeface="DJB BellyButton-Innie" panose="02000800000000000000" pitchFamily="2" charset="0"/>
              </a:rPr>
              <a:t>sloan</a:t>
            </a:r>
            <a:endParaRPr lang="en-GB" sz="2800" dirty="0" smtClean="0">
              <a:latin typeface="DJB BellyButton-Innie" panose="02000800000000000000" pitchFamily="2" charset="0"/>
            </a:endParaRPr>
          </a:p>
          <a:p>
            <a:r>
              <a:rPr lang="en-GB" sz="2800" dirty="0" smtClean="0">
                <a:latin typeface="OpenDyslexic" panose="00000500000000000000" pitchFamily="50" charset="0"/>
              </a:rPr>
              <a:t>Create a photographers page</a:t>
            </a:r>
          </a:p>
          <a:p>
            <a:pPr marL="457200" indent="-457200">
              <a:buFont typeface="Arial" panose="020B0604020202020204" pitchFamily="34" charset="0"/>
              <a:buChar char="•"/>
            </a:pPr>
            <a:r>
              <a:rPr lang="en-GB" sz="2800" dirty="0" smtClean="0">
                <a:latin typeface="OpenDyslexic" panose="00000500000000000000" pitchFamily="50" charset="0"/>
              </a:rPr>
              <a:t>Photographers Name</a:t>
            </a:r>
          </a:p>
          <a:p>
            <a:pPr marL="457200" indent="-457200">
              <a:buFont typeface="Arial" panose="020B0604020202020204" pitchFamily="34" charset="0"/>
              <a:buChar char="•"/>
            </a:pPr>
            <a:r>
              <a:rPr lang="en-GB" sz="2800" dirty="0" smtClean="0">
                <a:latin typeface="OpenDyslexic" panose="00000500000000000000" pitchFamily="50" charset="0"/>
              </a:rPr>
              <a:t>6 Images of their work</a:t>
            </a:r>
          </a:p>
        </p:txBody>
      </p:sp>
      <p:sp>
        <p:nvSpPr>
          <p:cNvPr id="5" name="TextBox 4"/>
          <p:cNvSpPr txBox="1"/>
          <p:nvPr/>
        </p:nvSpPr>
        <p:spPr>
          <a:xfrm>
            <a:off x="4419468" y="157942"/>
            <a:ext cx="3228769" cy="769441"/>
          </a:xfrm>
          <a:prstGeom prst="rect">
            <a:avLst/>
          </a:prstGeom>
          <a:noFill/>
        </p:spPr>
        <p:txBody>
          <a:bodyPr wrap="none" rtlCol="0">
            <a:spAutoFit/>
          </a:bodyPr>
          <a:lstStyle/>
          <a:p>
            <a:pPr algn="ctr"/>
            <a:r>
              <a:rPr lang="en-GB" sz="4400" b="1" dirty="0" smtClean="0">
                <a:latin typeface="OpenDyslexic" panose="00000500000000000000" pitchFamily="50" charset="0"/>
              </a:rPr>
              <a:t>Homework:</a:t>
            </a:r>
            <a:endParaRPr lang="en-GB" sz="4400" b="1" dirty="0">
              <a:latin typeface="OpenDyslexic" panose="00000500000000000000" pitchFamily="50" charset="0"/>
            </a:endParaRPr>
          </a:p>
        </p:txBody>
      </p:sp>
      <p:pic>
        <p:nvPicPr>
          <p:cNvPr id="6" name="Picture 5"/>
          <p:cNvPicPr>
            <a:picLocks noChangeAspect="1"/>
          </p:cNvPicPr>
          <p:nvPr/>
        </p:nvPicPr>
        <p:blipFill>
          <a:blip r:embed="rId3"/>
          <a:stretch>
            <a:fillRect/>
          </a:stretch>
        </p:blipFill>
        <p:spPr>
          <a:xfrm>
            <a:off x="6869425" y="1033067"/>
            <a:ext cx="2193948" cy="3135323"/>
          </a:xfrm>
          <a:prstGeom prst="rect">
            <a:avLst/>
          </a:prstGeom>
        </p:spPr>
      </p:pic>
      <p:pic>
        <p:nvPicPr>
          <p:cNvPr id="7" name="Picture 6"/>
          <p:cNvPicPr>
            <a:picLocks noChangeAspect="1"/>
          </p:cNvPicPr>
          <p:nvPr/>
        </p:nvPicPr>
        <p:blipFill>
          <a:blip r:embed="rId4"/>
          <a:stretch>
            <a:fillRect/>
          </a:stretch>
        </p:blipFill>
        <p:spPr>
          <a:xfrm>
            <a:off x="9368512" y="1033067"/>
            <a:ext cx="2707997" cy="3135323"/>
          </a:xfrm>
          <a:prstGeom prst="rect">
            <a:avLst/>
          </a:prstGeom>
        </p:spPr>
      </p:pic>
      <p:sp>
        <p:nvSpPr>
          <p:cNvPr id="9" name="TextBox 8"/>
          <p:cNvSpPr txBox="1"/>
          <p:nvPr/>
        </p:nvSpPr>
        <p:spPr>
          <a:xfrm>
            <a:off x="171449" y="4831510"/>
            <a:ext cx="11306677" cy="830997"/>
          </a:xfrm>
          <a:prstGeom prst="rect">
            <a:avLst/>
          </a:prstGeom>
          <a:solidFill>
            <a:schemeClr val="accent5">
              <a:lumMod val="75000"/>
            </a:schemeClr>
          </a:solidFill>
        </p:spPr>
        <p:txBody>
          <a:bodyPr wrap="square" rtlCol="0">
            <a:spAutoFit/>
          </a:bodyPr>
          <a:lstStyle/>
          <a:p>
            <a:r>
              <a:rPr lang="en-GB" sz="1600" dirty="0">
                <a:solidFill>
                  <a:schemeClr val="bg1"/>
                </a:solidFill>
                <a:latin typeface="OpenDyslexic" panose="00000500000000000000" pitchFamily="50" charset="0"/>
              </a:rPr>
              <a:t>How does Brad Sloan manipulate and digitally alter his photographs to create the compositions</a:t>
            </a:r>
            <a:r>
              <a:rPr lang="en-GB" sz="1600" dirty="0" smtClean="0">
                <a:solidFill>
                  <a:schemeClr val="bg1"/>
                </a:solidFill>
                <a:latin typeface="OpenDyslexic" panose="00000500000000000000" pitchFamily="50" charset="0"/>
              </a:rPr>
              <a:t>?</a:t>
            </a:r>
          </a:p>
          <a:p>
            <a:r>
              <a:rPr lang="en-GB" sz="1600" dirty="0" smtClean="0">
                <a:solidFill>
                  <a:schemeClr val="bg1"/>
                </a:solidFill>
                <a:latin typeface="OpenDyslexic" panose="00000500000000000000" pitchFamily="50" charset="0"/>
              </a:rPr>
              <a:t>Include Photoshop terminology in your answer.</a:t>
            </a:r>
          </a:p>
        </p:txBody>
      </p:sp>
      <p:sp>
        <p:nvSpPr>
          <p:cNvPr id="10" name="Rectangle 9"/>
          <p:cNvSpPr/>
          <p:nvPr/>
        </p:nvSpPr>
        <p:spPr>
          <a:xfrm>
            <a:off x="171449" y="4274074"/>
            <a:ext cx="3937296" cy="369332"/>
          </a:xfrm>
          <a:prstGeom prst="rect">
            <a:avLst/>
          </a:prstGeom>
        </p:spPr>
        <p:txBody>
          <a:bodyPr wrap="none">
            <a:spAutoFit/>
          </a:bodyPr>
          <a:lstStyle/>
          <a:p>
            <a:r>
              <a:rPr lang="en-GB" b="1" dirty="0" smtClean="0">
                <a:latin typeface="DJB BellyButton-Innie" panose="02000800000000000000" pitchFamily="2" charset="0"/>
              </a:rPr>
              <a:t>Question </a:t>
            </a:r>
            <a:r>
              <a:rPr lang="en-GB" b="1" dirty="0">
                <a:latin typeface="DJB BellyButton-Innie" panose="02000800000000000000" pitchFamily="2" charset="0"/>
              </a:rPr>
              <a:t>to answer:</a:t>
            </a:r>
          </a:p>
        </p:txBody>
      </p:sp>
    </p:spTree>
    <p:custDataLst>
      <p:tags r:id="rId1"/>
    </p:custDataLst>
    <p:extLst>
      <p:ext uri="{BB962C8B-B14F-4D97-AF65-F5344CB8AC3E}">
        <p14:creationId xmlns:p14="http://schemas.microsoft.com/office/powerpoint/2010/main" val="21421664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TotalTime>
  <Words>1266</Words>
  <Application>Microsoft Office PowerPoint</Application>
  <PresentationFormat>Widescreen</PresentationFormat>
  <Paragraphs>96</Paragraphs>
  <Slides>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Arial</vt:lpstr>
      <vt:lpstr>Calibri</vt:lpstr>
      <vt:lpstr>Calibri Light</vt:lpstr>
      <vt:lpstr>DJB BellyButton-Innie</vt:lpstr>
      <vt:lpstr>OpenDyslexic</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Mrs A. Eddy</dc:creator>
  <cp:lastModifiedBy>C Arnold Staff 8926906</cp:lastModifiedBy>
  <cp:revision>16</cp:revision>
  <cp:lastPrinted>2017-05-05T08:53:13Z</cp:lastPrinted>
  <dcterms:created xsi:type="dcterms:W3CDTF">2017-05-02T13:25:21Z</dcterms:created>
  <dcterms:modified xsi:type="dcterms:W3CDTF">2020-03-17T16:49:23Z</dcterms:modified>
</cp:coreProperties>
</file>