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388F5-46C6-4A6D-B229-8DCD2710F84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86C2-E310-461E-9A8E-855D0C9A7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3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 the home study in the first lesson. Do give the students 2-3weeks to complete the work.</a:t>
            </a:r>
            <a:r>
              <a:rPr lang="en-GB" baseline="0" dirty="0" smtClean="0"/>
              <a:t> Both elements need to be handed in for homework to be completed. It is always an idea to make it clear you will set after-school detentions for work not handed in as it isn’t just a small homework task.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Remember to remind them each week about the homework, until the deadline.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Examples are on Art Moodle.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ADDA-011B-442D-9043-9B9E35BEBF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3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4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0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4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7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7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63B7-8DB8-4CCB-99FA-27154D4DE4C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8D25-4AA6-4825-94C9-A324E0403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www.google.co.uk/url?sa=i&amp;rct=j&amp;q=&amp;esrc=s&amp;source=images&amp;cd=&amp;cad=rja&amp;uact=8&amp;ved=0CAcQjRw&amp;url=http://www.edtechlounge.com/blog/2011/2/8/julian-opie-style-portraits-paintnet-follow-up.html&amp;ei=Qet1VaDmJ-i27AaH2YLIAQ&amp;psig=AFQjCNHK0koh2Asp8X_y4VfK9Ra1IPkWfg&amp;ust=1433877643063271" TargetMode="External"/><Relationship Id="rId3" Type="http://schemas.openxmlformats.org/officeDocument/2006/relationships/hyperlink" Target="http://www.google.co.uk/url?sa=i&amp;rct=j&amp;q=&amp;esrc=s&amp;source=images&amp;cd=&amp;cad=rja&amp;uact=8&amp;ved=0CAcQjRw&amp;url=http://www.telephonewallpaper.com/wallpaper/roy-lichtenstein--sunrise&amp;ei=Huh1Vb8eos_uBvjPg7gB&amp;bvm=bv.95039771,d.ZGU&amp;psig=AFQjCNFBOThGtMcW2_VFidJizzQnNf84rw&amp;ust=1433876885785280" TargetMode="External"/><Relationship Id="rId7" Type="http://schemas.openxmlformats.org/officeDocument/2006/relationships/hyperlink" Target="http://www.google.co.uk/url?sa=i&amp;rct=j&amp;q=&amp;esrc=s&amp;source=images&amp;cd=&amp;cad=rja&amp;uact=8&amp;ved=0CAcQjRw&amp;url=http://www.boxymag.com/james-ostrers-post-apocalyptic-candy-people/&amp;ei=I-l1VYXKD-qd7ga0-ICIAw&amp;bvm=bv.95039771,d.ZGU&amp;psig=AFQjCNH_Hst_793Bd9qvJTSsdTAaEdBJCQ&amp;ust=1433877142620552" TargetMode="External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hyperlink" Target="https://www.google.co.uk/url?sa=i&amp;rct=j&amp;q=&amp;esrc=s&amp;source=images&amp;cd=&amp;cad=rja&amp;uact=8&amp;ved=0CAcQjRw&amp;url=https://www.pinterest.com/sajucri/carnaval/&amp;ei=y-p1VbuELsWc7gb3xYCIAg&amp;bvm=bv.95039771,d.ZGU&amp;psig=AFQjCNF53-wFwRR5PxbwafC7kvq5L2aGXA&amp;ust=1433877572737774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julianopie.com/artwork/painting/2002/671&amp;ei=euh1Vf6nDaSr7Aa1z4CYAg&amp;bvm=bv.95039771,d.ZGU&amp;psig=AFQjCNFEdB8Cy01JjyA5ulKnROr0s3vRuw&amp;ust=1433876967232046" TargetMode="External"/><Relationship Id="rId15" Type="http://schemas.openxmlformats.org/officeDocument/2006/relationships/hyperlink" Target="https://twitter.com/LouiseClazey/status/607658644784750593/video/1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s://www.google.co.uk/url?sa=i&amp;rct=j&amp;q=&amp;esrc=s&amp;source=images&amp;cd=&amp;cad=rja&amp;uact=8&amp;ved=0CAcQjRw&amp;url=https://www.pinterest.com/coralie321/halloween/&amp;ei=iup1Vd_jEoXX7Qa9qYGgDA&amp;bvm=bv.95039771,d.ZGU&amp;psig=AFQjCNEDQubY7HcbClTkopUXOXZRMInJlA&amp;ust=1433877482539567" TargetMode="External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" y="2007036"/>
            <a:ext cx="1408298" cy="14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10" y="1970574"/>
            <a:ext cx="1476059" cy="147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38" y="1986118"/>
            <a:ext cx="1460516" cy="146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8" y="1986119"/>
            <a:ext cx="1429216" cy="142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62" y="2007036"/>
            <a:ext cx="1459926" cy="145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98" y="1990703"/>
            <a:ext cx="1424632" cy="14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471266" y="143422"/>
            <a:ext cx="5376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DJB BellyButton-Innie" panose="02000800000000000000" pitchFamily="2" charset="0"/>
              </a:rPr>
              <a:t>Practising TONE</a:t>
            </a:r>
            <a:endParaRPr lang="en-US" altLang="en-US" sz="2400" dirty="0" smtClean="0">
              <a:solidFill>
                <a:srgbClr val="000000"/>
              </a:solidFill>
              <a:latin typeface="DJB BellyButton-Innie" panose="02000800000000000000" pitchFamily="2" charset="0"/>
            </a:endParaRP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4695032" y="3645024"/>
            <a:ext cx="2880000" cy="288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132682" y="110833"/>
            <a:ext cx="2854587" cy="382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600" smtClean="0">
              <a:solidFill>
                <a:srgbClr val="000000"/>
              </a:solidFill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132682" y="187777"/>
            <a:ext cx="936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1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NAME:</a:t>
            </a:r>
            <a:endParaRPr lang="en-US" altLang="en-US" sz="1200" b="1" dirty="0" smtClean="0">
              <a:solidFill>
                <a:srgbClr val="000000"/>
              </a:solidFill>
              <a:latin typeface="OpenDyslexic" panose="00000500000000000000" pitchFamily="50" charset="0"/>
            </a:endParaRPr>
          </a:p>
        </p:txBody>
      </p:sp>
      <p:sp>
        <p:nvSpPr>
          <p:cNvPr id="8206" name="Text Box 21"/>
          <p:cNvSpPr txBox="1">
            <a:spLocks noChangeArrowheads="1"/>
          </p:cNvSpPr>
          <p:nvPr/>
        </p:nvSpPr>
        <p:spPr bwMode="auto">
          <a:xfrm>
            <a:off x="1500718" y="849249"/>
            <a:ext cx="6357688" cy="8771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Look at the examples below. </a:t>
            </a: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Copy </a:t>
            </a:r>
            <a:r>
              <a:rPr lang="en-GB" altLang="en-US" sz="1200" b="1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TWO </a:t>
            </a:r>
            <a:r>
              <a:rPr lang="en-GB" altLang="en-US" sz="1200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of these into the empty boxes underneath. </a:t>
            </a: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200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Try to blend one tone smoothly into another using a </a:t>
            </a:r>
            <a:r>
              <a:rPr lang="en-GB" altLang="en-US" sz="1200" b="1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PENCIL CRAYON</a:t>
            </a:r>
            <a:r>
              <a:rPr lang="en-GB" altLang="en-US" sz="1400" b="1" dirty="0" smtClean="0">
                <a:solidFill>
                  <a:srgbClr val="000000"/>
                </a:solidFill>
                <a:latin typeface="OpenDyslexic" panose="00000500000000000000" pitchFamily="50" charset="0"/>
              </a:rPr>
              <a:t>.</a:t>
            </a:r>
            <a:endParaRPr lang="en-US" altLang="en-US" sz="1400" b="1" dirty="0" smtClean="0">
              <a:solidFill>
                <a:srgbClr val="000000"/>
              </a:solidFill>
              <a:latin typeface="OpenDyslexic" panose="00000500000000000000" pitchFamily="50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24309" y="3645024"/>
            <a:ext cx="2880000" cy="288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6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105.imageshack.us/img105/9775/bestofblurjp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2" y="4324333"/>
            <a:ext cx="1573539" cy="15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huffpost.com/gen/404882/ROMERO-BRIT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33" y="4324333"/>
            <a:ext cx="1544939" cy="15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news.bbcimg.co.uk/media/images/56747000/jpg/_56747867_imag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56" y="4334325"/>
            <a:ext cx="1165874" cy="15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urkish Airlines special auction portrait of Wayne Roon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03" y="4334324"/>
            <a:ext cx="96778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urkish Airlines special auction portrait of Na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59" y="4334324"/>
            <a:ext cx="983222" cy="13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julianopie.com/sites/default/files/imagecache/large-iphone/artwork/picture_2-30258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69" y="4324333"/>
            <a:ext cx="1284953" cy="15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0900" y="3912327"/>
            <a:ext cx="1964064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350" b="1" dirty="0">
                <a:latin typeface="OpenDyslexic" panose="00000500000000000000" pitchFamily="50" charset="0"/>
              </a:rPr>
              <a:t>ARTIST: </a:t>
            </a:r>
            <a:r>
              <a:rPr lang="en-GB" sz="1350" dirty="0">
                <a:latin typeface="OpenDyslexic" panose="00000500000000000000" pitchFamily="50" charset="0"/>
              </a:rPr>
              <a:t>Romero </a:t>
            </a:r>
            <a:r>
              <a:rPr lang="en-GB" sz="1350" dirty="0" err="1">
                <a:latin typeface="OpenDyslexic" panose="00000500000000000000" pitchFamily="50" charset="0"/>
              </a:rPr>
              <a:t>Britto</a:t>
            </a:r>
            <a:endParaRPr lang="en-GB" sz="1350" dirty="0">
              <a:latin typeface="OpenDyslexic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0970" y="3894148"/>
            <a:ext cx="2012154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350" b="1" dirty="0">
                <a:latin typeface="OpenDyslexic" panose="00000500000000000000" pitchFamily="50" charset="0"/>
              </a:rPr>
              <a:t>ARTIST: </a:t>
            </a:r>
            <a:r>
              <a:rPr lang="en-GB" sz="1350" dirty="0">
                <a:latin typeface="OpenDyslexic" panose="00000500000000000000" pitchFamily="50" charset="0"/>
              </a:rPr>
              <a:t>Craig Redman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663" y="3960258"/>
            <a:ext cx="1762085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350" b="1" dirty="0">
                <a:latin typeface="OpenDyslexic" panose="00000500000000000000" pitchFamily="50" charset="0"/>
              </a:rPr>
              <a:t>ARTIST: </a:t>
            </a:r>
            <a:r>
              <a:rPr lang="en-GB" sz="1350" dirty="0">
                <a:latin typeface="OpenDyslexic" panose="00000500000000000000" pitchFamily="50" charset="0"/>
              </a:rPr>
              <a:t>Julian Opie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60" y="929503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DJB BellyButton-Innie" panose="02000800000000000000" pitchFamily="2" charset="0"/>
              </a:rPr>
              <a:t>Independent Project - artist page</a:t>
            </a:r>
            <a:endParaRPr lang="en-GB" dirty="0">
              <a:latin typeface="DJB BellyButton-Innie" panose="020008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4642" y="1871224"/>
            <a:ext cx="7453418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 algn="ctr">
              <a:buAutoNum type="arabicPeriod"/>
            </a:pPr>
            <a:r>
              <a:rPr lang="en-GB" sz="1350" dirty="0">
                <a:latin typeface="OpenDyslexic" panose="00000500000000000000" pitchFamily="50" charset="0"/>
              </a:rPr>
              <a:t>Find and Use previous Prep 4 Learning:</a:t>
            </a:r>
          </a:p>
          <a:p>
            <a:pPr algn="ctr"/>
            <a:r>
              <a:rPr lang="en-GB" sz="1350" dirty="0">
                <a:latin typeface="OpenDyslexic" panose="00000500000000000000" pitchFamily="50" charset="0"/>
              </a:rPr>
              <a:t> 6-8 images of your chosen artists’ portraiture work</a:t>
            </a:r>
          </a:p>
          <a:p>
            <a:pPr algn="ctr"/>
            <a:r>
              <a:rPr lang="en-GB" sz="1350" dirty="0">
                <a:latin typeface="OpenDyslexic" panose="00000500000000000000" pitchFamily="50" charset="0"/>
              </a:rPr>
              <a:t>Arrange on A4 sheet with title</a:t>
            </a:r>
          </a:p>
          <a:p>
            <a:pPr algn="ctr"/>
            <a:r>
              <a:rPr lang="en-GB" sz="1350" dirty="0">
                <a:solidFill>
                  <a:srgbClr val="00B050"/>
                </a:solidFill>
                <a:latin typeface="OpenDyslexic" panose="00000500000000000000" pitchFamily="50" charset="0"/>
              </a:rPr>
              <a:t>Aim Higher: decorate the page in your artist style</a:t>
            </a:r>
          </a:p>
          <a:p>
            <a:pPr algn="ctr"/>
            <a:r>
              <a:rPr lang="en-GB" sz="1350" dirty="0">
                <a:solidFill>
                  <a:srgbClr val="00B050"/>
                </a:solidFill>
                <a:latin typeface="OpenDyslexic" panose="00000500000000000000" pitchFamily="50" charset="0"/>
              </a:rPr>
              <a:t>Explain what you like about the artwork</a:t>
            </a:r>
            <a:endParaRPr lang="en-GB" sz="1350" dirty="0">
              <a:solidFill>
                <a:srgbClr val="00B050"/>
              </a:solidFill>
              <a:latin typeface="OpenDyslexic" panose="000005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642" y="3114575"/>
            <a:ext cx="7453418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OpenDyslexic" panose="00000500000000000000" pitchFamily="50" charset="0"/>
              </a:rPr>
              <a:t>2. Complete an A5 visual analysis of one of the portrait images</a:t>
            </a:r>
          </a:p>
          <a:p>
            <a:pPr algn="ctr"/>
            <a:r>
              <a:rPr lang="en-GB" sz="1350" dirty="0">
                <a:latin typeface="OpenDyslexic" panose="00000500000000000000" pitchFamily="50" charset="0"/>
              </a:rPr>
              <a:t>In any media (paint, crayon, ICT) that you feel will produce the best result</a:t>
            </a:r>
          </a:p>
          <a:p>
            <a:pPr algn="ctr"/>
            <a:r>
              <a:rPr lang="en-GB" sz="1350" dirty="0">
                <a:solidFill>
                  <a:srgbClr val="00B050"/>
                </a:solidFill>
                <a:latin typeface="OpenDyslexic" panose="00000500000000000000" pitchFamily="50" charset="0"/>
              </a:rPr>
              <a:t>Aim Higher: present alongside the original in a thoughtful manner</a:t>
            </a:r>
            <a:endParaRPr lang="en-GB" sz="1350" dirty="0">
              <a:solidFill>
                <a:srgbClr val="00B050"/>
              </a:solidFill>
              <a:latin typeface="OpenDyslexic" panose="000005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4273" y="893969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DJB BellyButton-Innie" panose="02000800000000000000" pitchFamily="2" charset="0"/>
              </a:rPr>
              <a:t>AO1</a:t>
            </a:r>
            <a:endParaRPr lang="en-GB" sz="1350" dirty="0">
              <a:latin typeface="DJB BellyButton-Innie" panose="020008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124" y="1511858"/>
            <a:ext cx="650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DJB BellyButton-Innie" panose="02000800000000000000" pitchFamily="2" charset="0"/>
              </a:rPr>
              <a:t>Initiative    dedication    accountability   creativity    achieving</a:t>
            </a:r>
            <a:endParaRPr lang="en-GB" sz="1200" dirty="0">
              <a:solidFill>
                <a:srgbClr val="7030A0"/>
              </a:solidFill>
              <a:latin typeface="DJB BellyButton-Innie" panose="020008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9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222" t="14799" r="32285" b="11601"/>
          <a:stretch/>
        </p:blipFill>
        <p:spPr>
          <a:xfrm rot="16200000">
            <a:off x="635439" y="402196"/>
            <a:ext cx="4293040" cy="5563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722" t="14800" r="33445" b="12934"/>
          <a:stretch/>
        </p:blipFill>
        <p:spPr>
          <a:xfrm>
            <a:off x="5786801" y="1037633"/>
            <a:ext cx="3215820" cy="4293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693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DJB BellyButton-Innie" panose="02000800000000000000" pitchFamily="2" charset="0"/>
              </a:rPr>
              <a:t>Independent Project - artist </a:t>
            </a:r>
            <a:r>
              <a:rPr lang="en-GB" dirty="0" smtClean="0">
                <a:latin typeface="DJB BellyButton-Innie" panose="02000800000000000000" pitchFamily="2" charset="0"/>
              </a:rPr>
              <a:t>page student example</a:t>
            </a:r>
            <a:endParaRPr lang="en-GB" dirty="0">
              <a:latin typeface="DJB BellyButton-Innie" panose="020008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9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26" y="0"/>
            <a:ext cx="8133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latin typeface="OpenDyslexicAlta" pitchFamily="50" charset="0"/>
            </a:endParaRPr>
          </a:p>
          <a:p>
            <a:r>
              <a:rPr lang="en-GB" dirty="0" smtClean="0">
                <a:latin typeface="OpenDyslexicAlta" pitchFamily="50" charset="0"/>
              </a:rPr>
              <a:t>Independent task</a:t>
            </a:r>
          </a:p>
          <a:p>
            <a:r>
              <a:rPr lang="en-GB" dirty="0" smtClean="0">
                <a:latin typeface="OpenDyslexicAlta" pitchFamily="50" charset="0"/>
              </a:rPr>
              <a:t>Produce </a:t>
            </a:r>
            <a:r>
              <a:rPr lang="en-GB" dirty="0" smtClean="0">
                <a:latin typeface="OpenDyslexicAlta" pitchFamily="50" charset="0"/>
              </a:rPr>
              <a:t>a self portrait fully in the style of </a:t>
            </a:r>
            <a:r>
              <a:rPr lang="en-GB" b="1" u="sng" dirty="0" smtClean="0">
                <a:latin typeface="OpenDyslexicAlta" pitchFamily="50" charset="0"/>
              </a:rPr>
              <a:t>Julian Opie</a:t>
            </a:r>
            <a:endParaRPr lang="en-GB" b="1" u="sng" dirty="0">
              <a:latin typeface="OpenDyslexicAlta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4433" y="1199716"/>
            <a:ext cx="3020726" cy="41014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944433" y="1199716"/>
            <a:ext cx="30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Achiever ICT EXAMPLE –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265483"/>
            <a:ext cx="684076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OpenDyslexicAlta" pitchFamily="50" charset="0"/>
              </a:rPr>
              <a:t>High Achiever </a:t>
            </a:r>
            <a:endParaRPr lang="en-GB" sz="2000" dirty="0">
              <a:latin typeface="OpenDyslexicAlta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14" y="1199716"/>
            <a:ext cx="54815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Alta" pitchFamily="50" charset="0"/>
              </a:rPr>
              <a:t>Use a photo to get the proportion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Alta" pitchFamily="50" charset="0"/>
              </a:rPr>
              <a:t>Trace outline </a:t>
            </a:r>
            <a:r>
              <a:rPr lang="en-GB" sz="1600" dirty="0" err="1" smtClean="0">
                <a:latin typeface="OpenDyslexicAlta" pitchFamily="50" charset="0"/>
              </a:rPr>
              <a:t>etc</a:t>
            </a:r>
            <a:endParaRPr lang="en-GB" sz="1600" dirty="0" smtClean="0">
              <a:latin typeface="OpenDyslexicAlta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Alta" pitchFamily="50" charset="0"/>
              </a:rPr>
              <a:t>Alter the style to show Opie’s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Alta" pitchFamily="50" charset="0"/>
              </a:rPr>
              <a:t>Apply colour neatly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Alta" pitchFamily="50" charset="0"/>
              </a:rPr>
              <a:t>A4 in size</a:t>
            </a:r>
            <a:endParaRPr lang="en-GB" sz="1600" dirty="0">
              <a:latin typeface="OpenDyslexicAlta" pitchFamily="50" charset="0"/>
            </a:endParaRPr>
          </a:p>
        </p:txBody>
      </p:sp>
      <p:pic>
        <p:nvPicPr>
          <p:cNvPr id="9" name="Picture 2" descr="N:\Art\ALISON\year 8 2014\opie homeworks\Untitled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36" y="3479737"/>
            <a:ext cx="1270398" cy="1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N:\Art\ALISON\year 8 2014\opie homeworks\Untitl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09" y="4030154"/>
            <a:ext cx="1297032" cy="17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N:\Art\ALISON\year 8 2014\opie homeworks\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79" y="2072325"/>
            <a:ext cx="1188503" cy="17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:\Art\ALISON\year 8 2014\opie homeworks\Untitled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15" y="2123924"/>
            <a:ext cx="1239900" cy="18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N:\Art\ALISON\year 8 2014\opie homeworks\Untitled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5" y="3404303"/>
            <a:ext cx="1422326" cy="9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:\Art\ALISON\year 8 2014\opie homeworks\Untitled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45" y="4030154"/>
            <a:ext cx="1247270" cy="19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N:\Art\ALISON\year 8 2014\opie homeworks\Untitled-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098285"/>
            <a:ext cx="1863316" cy="27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N:\Art\ALISON\year 8 2014\opie homeworks\Untitled-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30" y="1569048"/>
            <a:ext cx="1235310" cy="18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N:\Art\ALISON\year 8 2014\opie homeworks\Untitled-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25" y="1569048"/>
            <a:ext cx="1523497" cy="17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6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2630"/>
            <a:ext cx="776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DJB Belly Button-Outtie" panose="02000500000000000000" pitchFamily="2" charset="0"/>
              </a:rPr>
              <a:t>Alternative portrait</a:t>
            </a:r>
            <a:endParaRPr lang="en-GB" sz="3600" dirty="0">
              <a:latin typeface="DJB Belly Button-Outtie" panose="02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17" y="1340768"/>
            <a:ext cx="495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Produce a portrait in the style of your chosen artist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60957" y="3006979"/>
            <a:ext cx="14349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Face paint</a:t>
            </a:r>
          </a:p>
          <a:p>
            <a:r>
              <a:rPr lang="en-GB" dirty="0" smtClean="0"/>
              <a:t>Make up</a:t>
            </a:r>
          </a:p>
          <a:p>
            <a:r>
              <a:rPr lang="en-GB" dirty="0" smtClean="0"/>
              <a:t>ICT*</a:t>
            </a:r>
          </a:p>
          <a:p>
            <a:r>
              <a:rPr lang="en-GB" dirty="0" smtClean="0"/>
              <a:t>Photography </a:t>
            </a:r>
          </a:p>
          <a:p>
            <a:r>
              <a:rPr lang="en-GB" dirty="0" smtClean="0"/>
              <a:t>Food</a:t>
            </a:r>
          </a:p>
          <a:p>
            <a:r>
              <a:rPr lang="en-GB" dirty="0" smtClean="0"/>
              <a:t>3D model</a:t>
            </a:r>
          </a:p>
          <a:p>
            <a:endParaRPr lang="en-GB" dirty="0"/>
          </a:p>
        </p:txBody>
      </p:sp>
      <p:pic>
        <p:nvPicPr>
          <p:cNvPr id="1026" name="Picture 2" descr="http://www.telephonewallpaper.com/artwork/roy-lichtenstein--mmaybe_pre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8336"/>
            <a:ext cx="1438275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54" y="3661077"/>
            <a:ext cx="171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Roy Lichtenstein</a:t>
            </a:r>
            <a:endParaRPr lang="en-GB" dirty="0"/>
          </a:p>
        </p:txBody>
      </p:sp>
      <p:pic>
        <p:nvPicPr>
          <p:cNvPr id="1028" name="Picture 4" descr="http://www.julianopie.com/sites/default/files/imagecache/large-iphone/artwork/picture_14-74438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8336"/>
            <a:ext cx="1500188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4917" y="370137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Julian Opie</a:t>
            </a:r>
            <a:endParaRPr lang="en-GB" dirty="0"/>
          </a:p>
        </p:txBody>
      </p:sp>
      <p:pic>
        <p:nvPicPr>
          <p:cNvPr id="1030" name="Picture 6" descr="http://www.boxymag.com/wp-content/uploads/2014/12/BOXYJamesOstrer01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8336"/>
            <a:ext cx="1255160" cy="18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38244" y="3653310"/>
            <a:ext cx="14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James </a:t>
            </a:r>
            <a:r>
              <a:rPr lang="en-GB" dirty="0" err="1"/>
              <a:t>O</a:t>
            </a:r>
            <a:r>
              <a:rPr lang="en-GB" dirty="0" err="1" smtClean="0"/>
              <a:t>strer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17308" y="1109935"/>
            <a:ext cx="3978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complete the project you must provide</a:t>
            </a:r>
          </a:p>
          <a:p>
            <a:r>
              <a:rPr lang="en-GB" dirty="0" smtClean="0"/>
              <a:t>Artist research</a:t>
            </a:r>
          </a:p>
          <a:p>
            <a:r>
              <a:rPr lang="en-GB" dirty="0" smtClean="0"/>
              <a:t>Planning or development thumbnails (how you did it)</a:t>
            </a:r>
          </a:p>
          <a:p>
            <a:r>
              <a:rPr lang="en-GB" dirty="0" smtClean="0"/>
              <a:t>Final image/sculpture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703768" y="6407462"/>
            <a:ext cx="16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*ICT help </a:t>
            </a:r>
            <a:r>
              <a:rPr lang="en-GB" dirty="0" smtClean="0"/>
              <a:t>sheet</a:t>
            </a:r>
            <a:endParaRPr lang="en-GB" dirty="0"/>
          </a:p>
        </p:txBody>
      </p:sp>
      <p:pic>
        <p:nvPicPr>
          <p:cNvPr id="1032" name="Picture 8" descr="https://s-media-cache-ak0.pinimg.com/736x/00/23/4a/00234a013430aa440d196b11f9254b5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30651"/>
            <a:ext cx="1438275" cy="21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-media-cache-ak0.pinimg.com/736x/46/33/37/463337944a7991db161ac49b793c8419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90" y="4101897"/>
            <a:ext cx="2194369" cy="2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squarespace.com/static/4ff7ea9be4b049a93ba88dc0/50571e61e4b02aa16c3a141c/50571e61e4b02aa16c3a14bc/1297123332493/1000w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06" y="4101897"/>
            <a:ext cx="2194370" cy="2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7236" y="5001123"/>
            <a:ext cx="1919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5"/>
              </a:rPr>
              <a:t>https://twitter.com/LouiseClazey/status/607658644784750593/video/1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39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gosian.vaesite.net/__data/304d300230b42ccebaf8ebb4b565c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1544988"/>
            <a:ext cx="1456589" cy="14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381" y="1000125"/>
            <a:ext cx="58512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latin typeface="DJB Belly Button-Outtie" panose="02000500000000000000" pitchFamily="2" charset="0"/>
              </a:rPr>
              <a:t>Distorted Portrait Homework Project</a:t>
            </a:r>
            <a:endParaRPr lang="en-GB" sz="2100" dirty="0">
              <a:latin typeface="DJB Belly Button-Outtie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878" y="3009948"/>
            <a:ext cx="1539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OpenDyslexic" panose="00000500000000000000" pitchFamily="50" charset="0"/>
              </a:rPr>
              <a:t>Jenny Saville</a:t>
            </a:r>
            <a:endParaRPr lang="en-GB" sz="1350" dirty="0">
              <a:latin typeface="OpenDyslexic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5" y="3439396"/>
            <a:ext cx="1407320" cy="2117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61" y="5557342"/>
            <a:ext cx="1122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OpenDyslexic" panose="00000500000000000000" pitchFamily="50" charset="0"/>
              </a:rPr>
              <a:t>Wes </a:t>
            </a:r>
            <a:r>
              <a:rPr lang="en-GB" sz="1350" dirty="0" err="1">
                <a:latin typeface="OpenDyslexic" panose="00000500000000000000" pitchFamily="50" charset="0"/>
              </a:rPr>
              <a:t>Naman</a:t>
            </a:r>
            <a:endParaRPr lang="en-GB" sz="1350" dirty="0">
              <a:latin typeface="OpenDyslexic" panose="000005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977" y="1974436"/>
            <a:ext cx="1464960" cy="1464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6985" y="3441286"/>
            <a:ext cx="1330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>
                <a:latin typeface="OpenDyslexic" panose="00000500000000000000" pitchFamily="50" charset="0"/>
              </a:rPr>
              <a:t>Scanography</a:t>
            </a:r>
            <a:endParaRPr lang="en-GB" sz="1350" dirty="0">
              <a:latin typeface="OpenDyslexic" panose="00000500000000000000" pitchFamily="50" charset="0"/>
            </a:endParaRPr>
          </a:p>
        </p:txBody>
      </p:sp>
      <p:pic>
        <p:nvPicPr>
          <p:cNvPr id="1028" name="Picture 4" descr="http://40.media.tumblr.com/664a2297d5e4949615120ab57214b123/tumblr_mzkbb34b5D1rzur2wo2_r1_1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78" y="3809852"/>
            <a:ext cx="1566016" cy="10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4198" y="4904356"/>
            <a:ext cx="2268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OpenDyslexic" panose="00000500000000000000" pitchFamily="50" charset="0"/>
              </a:rPr>
              <a:t>Movement Photography</a:t>
            </a:r>
            <a:endParaRPr lang="en-GB" sz="1350" dirty="0">
              <a:latin typeface="OpenDyslexic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7090" y="1544988"/>
            <a:ext cx="489172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Use your camera to create a distorted portrait.</a:t>
            </a:r>
          </a:p>
          <a:p>
            <a:r>
              <a:rPr lang="en-GB" sz="1350" dirty="0"/>
              <a:t>Look at the examples provided, do your own independent research</a:t>
            </a:r>
          </a:p>
          <a:p>
            <a:r>
              <a:rPr lang="en-GB" sz="1350" dirty="0"/>
              <a:t>Have a practice, see what works best for you.</a:t>
            </a:r>
            <a:endParaRPr lang="en-GB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3880717" y="2967520"/>
            <a:ext cx="457971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To complete </a:t>
            </a:r>
            <a:r>
              <a:rPr lang="en-GB" sz="1350" dirty="0" smtClean="0"/>
              <a:t>work you </a:t>
            </a:r>
            <a:r>
              <a:rPr lang="en-GB" sz="1350" dirty="0"/>
              <a:t>must hand-in:</a:t>
            </a:r>
          </a:p>
          <a:p>
            <a:r>
              <a:rPr lang="en-GB" sz="1350" dirty="0" smtClean="0"/>
              <a:t>Research</a:t>
            </a:r>
            <a:endParaRPr lang="en-GB" sz="1350" dirty="0"/>
          </a:p>
          <a:p>
            <a:r>
              <a:rPr lang="en-GB" sz="1350" dirty="0"/>
              <a:t>Practise images</a:t>
            </a:r>
          </a:p>
          <a:p>
            <a:r>
              <a:rPr lang="en-GB" sz="1350" dirty="0"/>
              <a:t>Final image with written paragraph about how you achieved the final outcome</a:t>
            </a:r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146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391</Words>
  <Application>Microsoft Office PowerPoint</Application>
  <PresentationFormat>On-screen Show (4:3)</PresentationFormat>
  <Paragraphs>65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DJB Belly Button-Outtie</vt:lpstr>
      <vt:lpstr>DJB BellyButton-Innie</vt:lpstr>
      <vt:lpstr>OpenDyslexic</vt:lpstr>
      <vt:lpstr>OpenDyslexicAlta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George Spencer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aeddy</dc:creator>
  <cp:lastModifiedBy>C Arnold Staff 8926906</cp:lastModifiedBy>
  <cp:revision>4</cp:revision>
  <dcterms:created xsi:type="dcterms:W3CDTF">2014-05-13T12:18:27Z</dcterms:created>
  <dcterms:modified xsi:type="dcterms:W3CDTF">2020-03-17T08:14:27Z</dcterms:modified>
</cp:coreProperties>
</file>