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57" r:id="rId6"/>
    <p:sldId id="258" r:id="rId7"/>
    <p:sldId id="273" r:id="rId8"/>
    <p:sldId id="274" r:id="rId9"/>
    <p:sldId id="272" r:id="rId10"/>
    <p:sldId id="261" r:id="rId11"/>
    <p:sldId id="260" r:id="rId12"/>
    <p:sldId id="270" r:id="rId13"/>
    <p:sldId id="266" r:id="rId14"/>
    <p:sldId id="269" r:id="rId15"/>
    <p:sldId id="267" r:id="rId16"/>
    <p:sldId id="268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3CEB-79C6-4C7F-B114-0321D8023762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5120-E0FA-40D4-BECE-535B05381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29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A4A-DCC7-4092-BAD5-41BF36BCA1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9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A4A-DCC7-4092-BAD5-41BF36BCA1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9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6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7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08650-AD51-4ED5-A771-843B447E2C51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1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F146-8EFC-4F52-BE72-2FB3022D5005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2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5EEE-AE72-447B-9D42-CE0E8D2E57E9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9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AD4C-9890-4311-B127-AFAFDDB8B701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0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95D2-BF64-46EF-B038-C6F47C50EB09}" type="datetime1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5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82FB-2F57-4CD4-9F1E-284B473CDAF6}" type="datetime1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2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0FE71-DEFD-4B04-9D01-BA6F1D4F1151}" type="datetime1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92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098C-E7CA-4DE8-A059-E07FDAA39E4F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7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D47B2-448A-4FB4-8F52-EA7096714BD7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5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3798-8645-405D-B6FB-EF2560239A75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81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E613-52E7-4B18-8850-415BDA4BE117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4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284D-A5AB-47B6-9BB4-E18857DBBB3A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6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10BF-4F97-4C9A-96E6-DD0C74A6390E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734C-C416-4DB1-96C7-38D7FAEE33DB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40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B819-954A-4761-BE2F-591079D0F6B8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848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2CA5-E2AA-415A-8FB0-469807A5005A}" type="datetime1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69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A320-34AD-442E-868E-A1260DF00A9F}" type="datetime1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75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BBBF-1C20-45B0-A092-531C9F41AF2F}" type="datetime1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8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C40F-5D5E-4504-A5FF-35663DD1F57F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87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A270-B396-4AA9-A44A-3696587C73E7}" type="datetime1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49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00CD-8484-44AC-9C7E-BFFE3A820071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0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B2F5-7E92-4259-8CE7-BC6610DE9BDB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5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1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8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6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88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04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0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59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43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99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4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1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520" y="2130474"/>
            <a:ext cx="5220085" cy="1470025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ller"/>
                <a:cs typeface="Aller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pic>
        <p:nvPicPr>
          <p:cNvPr id="7" name="Picture 6" descr="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1003300"/>
            <a:ext cx="3285067" cy="5854700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9" y="330200"/>
            <a:ext cx="2540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3985" y="274638"/>
            <a:ext cx="7416800" cy="714040"/>
          </a:xfrm>
        </p:spPr>
        <p:txBody>
          <a:bodyPr/>
          <a:lstStyle>
            <a:lvl1pPr algn="l">
              <a:defRPr b="1" i="0">
                <a:solidFill>
                  <a:srgbClr val="33977A"/>
                </a:solidFill>
                <a:latin typeface="Aller"/>
                <a:cs typeface="Aller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0" y="274638"/>
            <a:ext cx="2000085" cy="77003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609600" y="1264276"/>
            <a:ext cx="10972800" cy="5773"/>
          </a:xfrm>
          <a:prstGeom prst="line">
            <a:avLst/>
          </a:prstGeom>
          <a:ln>
            <a:solidFill>
              <a:srgbClr val="428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60202"/>
            <a:ext cx="10972800" cy="45707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432000" indent="-432000" rtl="0">
              <a:lnSpc>
                <a:spcPct val="100000"/>
              </a:lnSpc>
              <a:buFont typeface="Arial"/>
              <a:buChar char="•"/>
              <a:defRPr lang="en-GB" sz="4800" b="0" i="0" u="none" strike="noStrike" baseline="0" smtClean="0">
                <a:solidFill>
                  <a:srgbClr val="33977A"/>
                </a:solidFill>
              </a:defRPr>
            </a:lvl1pPr>
          </a:lstStyle>
          <a:p>
            <a:pPr rtl="0"/>
            <a:r>
              <a:rPr lang="en-GB" sz="4000" b="0" i="0" u="none" strike="noStrike" baseline="30000" dirty="0" smtClean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4000" b="0" i="0" u="none" strike="noStrike" baseline="30000" dirty="0" err="1" smtClean="0">
                <a:solidFill>
                  <a:srgbClr val="49BCA3"/>
                </a:solidFill>
                <a:latin typeface="Aller"/>
              </a:rPr>
              <a:t>Copywiwnfsi</a:t>
            </a:r>
            <a:endParaRPr lang="en-GB" sz="4000" b="0" i="0" u="none" strike="noStrike" baseline="30000" dirty="0" smtClean="0">
              <a:solidFill>
                <a:srgbClr val="49BCA3"/>
              </a:solidFill>
              <a:latin typeface="Aller"/>
            </a:endParaRPr>
          </a:p>
          <a:p>
            <a:pPr rtl="0"/>
            <a:r>
              <a:rPr lang="en-GB" sz="4000" b="0" i="0" u="none" strike="noStrike" baseline="30000" dirty="0" smtClean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4000" b="0" i="0" u="none" strike="noStrike" baseline="30000" dirty="0" err="1" smtClean="0">
                <a:solidFill>
                  <a:srgbClr val="49BCA3"/>
                </a:solidFill>
                <a:latin typeface="Aller"/>
              </a:rPr>
              <a:t>Copunfsisssn</a:t>
            </a:r>
            <a:endParaRPr lang="en-GB" sz="4000" b="0" i="0" u="none" strike="noStrike" baseline="30000" dirty="0" smtClean="0">
              <a:solidFill>
                <a:srgbClr val="49BCA3"/>
              </a:solidFill>
              <a:latin typeface="Aller"/>
            </a:endParaRPr>
          </a:p>
          <a:p>
            <a:pPr rtl="0"/>
            <a:r>
              <a:rPr lang="en-GB" sz="4000" b="0" i="0" u="none" strike="noStrike" baseline="30000" dirty="0" smtClean="0">
                <a:solidFill>
                  <a:srgbClr val="49BCA3"/>
                </a:solidFill>
                <a:latin typeface="Aller"/>
              </a:rPr>
              <a:t> </a:t>
            </a:r>
            <a:r>
              <a:rPr lang="en-GB" sz="4000" b="0" i="0" u="none" strike="noStrike" baseline="30000" dirty="0" err="1" smtClean="0">
                <a:solidFill>
                  <a:srgbClr val="49BCA3"/>
                </a:solidFill>
                <a:latin typeface="Aller"/>
              </a:rPr>
              <a:t>Copundiand</a:t>
            </a:r>
            <a:endParaRPr lang="en-GB" sz="4000" b="0" i="0" u="none" strike="noStrike" baseline="30000" dirty="0" smtClean="0">
              <a:solidFill>
                <a:srgbClr val="49BCA3"/>
              </a:solidFill>
              <a:latin typeface="Aller"/>
            </a:endParaRPr>
          </a:p>
          <a:p>
            <a:pPr rtl="0"/>
            <a:endParaRPr lang="en-GB" sz="4000" b="0" i="0" u="none" strike="noStrike" baseline="30000" dirty="0" smtClean="0">
              <a:solidFill>
                <a:srgbClr val="49BCA3"/>
              </a:solidFill>
              <a:latin typeface="Aller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33" y="6477049"/>
            <a:ext cx="160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977A"/>
                </a:solidFill>
                <a:latin typeface="Aller"/>
                <a:cs typeface="Aller"/>
              </a:rPr>
              <a:t>Activity/lesson</a:t>
            </a:r>
            <a:endParaRPr lang="en-US" sz="1200" dirty="0">
              <a:solidFill>
                <a:srgbClr val="33977A"/>
              </a:solidFill>
              <a:latin typeface="Aller"/>
              <a:cs typeface="Aller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775153" y="6477049"/>
            <a:ext cx="180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977A"/>
                </a:solidFill>
                <a:latin typeface="Aller"/>
                <a:cs typeface="Aller"/>
              </a:rPr>
              <a:t>Age group/level</a:t>
            </a:r>
            <a:endParaRPr lang="en-US" sz="1200" dirty="0">
              <a:solidFill>
                <a:srgbClr val="33977A"/>
              </a:solidFill>
              <a:latin typeface="Aller"/>
              <a:cs typeface="Aller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609599" y="6200354"/>
            <a:ext cx="10972800" cy="5773"/>
          </a:xfrm>
          <a:prstGeom prst="line">
            <a:avLst/>
          </a:prstGeom>
          <a:ln w="19050" cmpd="sng">
            <a:solidFill>
              <a:srgbClr val="428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30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2003185"/>
            <a:ext cx="4039947" cy="19569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900" b="0" i="0" kern="1200">
                <a:solidFill>
                  <a:schemeClr val="bg1"/>
                </a:solidFill>
                <a:latin typeface="Aller"/>
                <a:cs typeface="Alle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Section break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264276"/>
            <a:ext cx="10972800" cy="5773"/>
          </a:xfrm>
          <a:prstGeom prst="line">
            <a:avLst/>
          </a:prstGeom>
          <a:ln>
            <a:solidFill>
              <a:srgbClr val="DAB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3"/>
          <a:stretch/>
        </p:blipFill>
        <p:spPr>
          <a:xfrm>
            <a:off x="4535055" y="4456593"/>
            <a:ext cx="7243544" cy="2401455"/>
          </a:xfrm>
          <a:prstGeom prst="rect">
            <a:avLst/>
          </a:prstGeom>
        </p:spPr>
      </p:pic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0924"/>
            <a:ext cx="2000085" cy="7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3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8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2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081-98AC-4CC4-8244-1C1C39EAEB74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6ECC-B29D-4F78-B828-FF9C2302E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2A793-D02A-45C0-9BAD-FCC010B9394F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B6FB-52C2-454C-9076-2F6AD8E682E3}" type="datetime1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F77E-54BB-477F-AC96-9153CE3D1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D4EA-D17E-471F-81B2-10D98CB5DB2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7183-B892-4B4E-89DE-5C5CA580B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5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hyperlink" Target="https://www.google.co.uk/url?sa=i&amp;rct=j&amp;q=&amp;esrc=s&amp;source=images&amp;cd=&amp;cad=rja&amp;uact=8&amp;ved=0ahUKEwjBweCS8OzSAhXkAcAKHR7jCWoQjRwIBw&amp;url=https://www.brisbanekids.com.au/where-to-meet-the-easter-bunny-in-brisbane/&amp;psig=AFQjCNGn7n3XCGk8jAW8kuh0yhKy0cPIRw&amp;ust=1490366926457721" TargetMode="External"/><Relationship Id="rId2" Type="http://schemas.openxmlformats.org/officeDocument/2006/relationships/hyperlink" Target="http://www.hallfarmpark.co.uk/easter-activities/" TargetMode="External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https://thumbs.dreamstime.com/z/vector-hand-drawn-illustration-apple-smoothie-glass-making-healthy-70833615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3804"/>
            <a:ext cx="9144000" cy="2387600"/>
          </a:xfrm>
        </p:spPr>
        <p:txBody>
          <a:bodyPr/>
          <a:lstStyle/>
          <a:p>
            <a:r>
              <a:rPr lang="en-GB" b="1" u="sng" dirty="0" smtClean="0"/>
              <a:t>Design and Technology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Home schooling pack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72716" y="188640"/>
            <a:ext cx="11630526" cy="65527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267" y="4626568"/>
            <a:ext cx="6073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u="sng" dirty="0" smtClean="0">
                <a:solidFill>
                  <a:prstClr val="black"/>
                </a:solidFill>
                <a:latin typeface="Calibri"/>
              </a:rPr>
              <a:t>Year Group: </a:t>
            </a:r>
            <a:endParaRPr lang="en-GB" sz="2800" b="1" u="sng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prstClr val="black"/>
                </a:solidFill>
                <a:latin typeface="Calibri"/>
              </a:rPr>
              <a:t>My name:</a:t>
            </a:r>
          </a:p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prstClr val="black"/>
                </a:solidFill>
                <a:latin typeface="Calibri"/>
              </a:rPr>
              <a:t>Form: </a:t>
            </a:r>
          </a:p>
          <a:p>
            <a:pPr>
              <a:lnSpc>
                <a:spcPct val="150000"/>
              </a:lnSpc>
            </a:pPr>
            <a:r>
              <a:rPr lang="en-GB" sz="2000" b="1" u="sng" dirty="0">
                <a:solidFill>
                  <a:prstClr val="black"/>
                </a:solidFill>
                <a:latin typeface="Calibri"/>
              </a:rPr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val="80992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20164" y="38100"/>
            <a:ext cx="9923790" cy="3724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Learning   Intention: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The  science of   B_ _ _ _ and the R_ _ </a:t>
            </a:r>
            <a:r>
              <a:rPr lang="en-GB" sz="1600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ct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_ on_  that  cause  the  bread  to  rise.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0818" y="44625"/>
            <a:ext cx="1979712" cy="731837"/>
            <a:chOff x="1578771" y="2862262"/>
            <a:chExt cx="2495551" cy="1133475"/>
          </a:xfrm>
        </p:grpSpPr>
        <p:pic>
          <p:nvPicPr>
            <p:cNvPr id="51" name="Picture 50" descr="Image result for bread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771" y="2862262"/>
              <a:ext cx="2495551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2"/>
            <p:cNvSpPr txBox="1"/>
            <p:nvPr/>
          </p:nvSpPr>
          <p:spPr>
            <a:xfrm>
              <a:off x="1716970" y="3149917"/>
              <a:ext cx="1962149" cy="2790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2800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rgbClr val="FFFFFF"/>
                  </a:solidFill>
                  <a:latin typeface="Arial Black"/>
                  <a:ea typeface="Times New Roman"/>
                  <a:cs typeface="Times New Roman"/>
                </a:rPr>
                <a:t>Bread</a:t>
              </a:r>
              <a:endParaRPr lang="en-GB" sz="160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54" name="TextBox 4"/>
          <p:cNvSpPr txBox="1"/>
          <p:nvPr/>
        </p:nvSpPr>
        <p:spPr>
          <a:xfrm>
            <a:off x="82354" y="481477"/>
            <a:ext cx="11961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rgbClr val="000000"/>
              </a:solidFill>
              <a:latin typeface="Arial"/>
              <a:ea typeface="Times New Roman"/>
            </a:endParaRPr>
          </a:p>
          <a:p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 Use  the  words  here  as  prompts  to  write  down  what  happens  with  the  mixture  when  you  made bread.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0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GB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)</a:t>
            </a:r>
            <a:r>
              <a:rPr lang="en-GB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Strong or bread flour                                         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 smtClean="0">
                <a:solidFill>
                  <a:srgbClr val="000000"/>
                </a:solidFill>
                <a:latin typeface="Arial"/>
                <a:ea typeface="Times New Roman"/>
              </a:rPr>
              <a:t>  )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When wet becomes stretchy                            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)Yeast Single-celled, living organism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)Needs food, warmth, moisture and time; 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)Fermentation Carbon Dioxide gas (CO2)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)Alcohol CO2 gas makes dough balloon                        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)Heat kills yeast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1"/>
            <a:r>
              <a:rPr lang="en-GB" sz="1200" dirty="0">
                <a:solidFill>
                  <a:srgbClr val="000000"/>
                </a:solidFill>
                <a:latin typeface="Arial"/>
                <a:ea typeface="Times New Roman"/>
              </a:rPr>
              <a:t>  )Evaporates  </a:t>
            </a:r>
            <a:endParaRPr lang="en-GB" sz="1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lvl="1"/>
            <a:r>
              <a:rPr lang="en-GB" sz="1200" dirty="0" smtClean="0">
                <a:solidFill>
                  <a:srgbClr val="000000"/>
                </a:solidFill>
                <a:latin typeface="Arial"/>
                <a:ea typeface="Times New Roman"/>
              </a:rPr>
              <a:t> )Contains protein called GLUTEN 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When making  bread  the  ingredients  that  are  used  Are</a:t>
            </a:r>
            <a:r>
              <a:rPr lang="en-GB" sz="1400" dirty="0" smtClean="0">
                <a:solidFill>
                  <a:srgbClr val="000000"/>
                </a:solidFill>
                <a:latin typeface="Arial"/>
                <a:ea typeface="Times New Roman"/>
              </a:rPr>
              <a:t>…………………………………………………………………………………………………………</a:t>
            </a:r>
            <a:endParaRPr lang="en-GB" sz="14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Arial"/>
                <a:ea typeface="Times New Roman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0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5" name="TextBox 5"/>
          <p:cNvSpPr txBox="1"/>
          <p:nvPr/>
        </p:nvSpPr>
        <p:spPr>
          <a:xfrm>
            <a:off x="140451" y="928162"/>
            <a:ext cx="11903503" cy="94107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Staple-  what  is a staple food?..........................................................................................…………………………</a:t>
            </a: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…………………………………………………………………………………………………………………………………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Can  you  give  an  example  of  another  staple  Food?.....................................................………………………..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/>
                <a:ea typeface="Times New Roman"/>
              </a:rPr>
              <a:t>What is the main component that makes something a carbohydrate?……………………………………………….</a:t>
            </a:r>
            <a:endParaRPr lang="en-GB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6" name="Left Arrow 55"/>
          <p:cNvSpPr/>
          <p:nvPr/>
        </p:nvSpPr>
        <p:spPr>
          <a:xfrm>
            <a:off x="7469945" y="2182379"/>
            <a:ext cx="4350691" cy="1584176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Number them in the order they happen to help you plan your answer.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4439816" y="4972894"/>
            <a:ext cx="7604138" cy="1898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There  are  many  ways  bread  is  used  in  both  savoury  and deserts  here  are  some  example: Toast, </a:t>
            </a:r>
            <a:r>
              <a:rPr lang="en-GB" sz="14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burgers buns.</a:t>
            </a:r>
            <a:endParaRPr lang="en-GB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Now  add  some  of  your  own.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40451" y="4976452"/>
            <a:ext cx="4231789" cy="18948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Name different types of dietary and cultural bread: What  country  do they  come  from?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GB" sz="12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spcAft>
                <a:spcPts val="1000"/>
              </a:spcAft>
            </a:pPr>
            <a:endParaRPr lang="en-GB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GB" sz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>
          <a:xfrm>
            <a:off x="8570912" y="6382402"/>
            <a:ext cx="2133600" cy="365125"/>
          </a:xfrm>
        </p:spPr>
        <p:txBody>
          <a:bodyPr/>
          <a:lstStyle/>
          <a:p>
            <a:fld id="{764BF77E-54BB-477F-AC96-9153CE3D182F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0529" y="454762"/>
            <a:ext cx="9001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Bread is eaten all over the world. It is often described as a staple food.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9353995" y="532249"/>
            <a:ext cx="270103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Watch the website for information to complete this work:</a:t>
            </a:r>
          </a:p>
          <a:p>
            <a:r>
              <a:rPr lang="en-GB" dirty="0" smtClean="0"/>
              <a:t>https://www.youtube.com/watch?v=tSNvmr41RSQ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33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483"/>
          <a:stretch/>
        </p:blipFill>
        <p:spPr>
          <a:xfrm>
            <a:off x="48126" y="48126"/>
            <a:ext cx="1684421" cy="186088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64027"/>
              </p:ext>
            </p:extLst>
          </p:nvPr>
        </p:nvGraphicFramePr>
        <p:xfrm>
          <a:off x="88470" y="2037122"/>
          <a:ext cx="6488793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5645">
                  <a:extLst>
                    <a:ext uri="{9D8B030D-6E8A-4147-A177-3AD203B41FA5}">
                      <a16:colId xmlns="" xmlns:a16="http://schemas.microsoft.com/office/drawing/2014/main" val="134523498"/>
                    </a:ext>
                  </a:extLst>
                </a:gridCol>
                <a:gridCol w="4653148">
                  <a:extLst>
                    <a:ext uri="{9D8B030D-6E8A-4147-A177-3AD203B41FA5}">
                      <a16:colId xmlns="" xmlns:a16="http://schemas.microsoft.com/office/drawing/2014/main" val="119209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Name of sweet: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072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My sweet’s magic aspect or function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165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Reason people will buy</a:t>
                      </a:r>
                      <a:r>
                        <a:rPr lang="en-GB" sz="1400" baseline="0" dirty="0" smtClean="0"/>
                        <a:t> my sweet: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32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Some powerful verbs</a:t>
                      </a:r>
                      <a:r>
                        <a:rPr lang="en-GB" sz="1400" baseline="0" dirty="0" smtClean="0"/>
                        <a:t> and adjectives to describe my sweet: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649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 bold statement or claim about my sweet: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51663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09347" y="48966"/>
            <a:ext cx="5518484" cy="677108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Now write your presentation. Remember, Willy Wonka is very busy so he won’t listen for long! Keep your presentation entertaining and interesting to win the reader over!……………………………………………………………………………………………………..</a:t>
            </a:r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0673" y="287083"/>
            <a:ext cx="51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Time to present your sweet to Mr Wonka! Write a short presentation about your sweet to persuade Mr </a:t>
            </a:r>
            <a:r>
              <a:rPr lang="en-GB" sz="1400" dirty="0"/>
              <a:t>W</a:t>
            </a:r>
            <a:r>
              <a:rPr lang="en-GB" sz="1400" dirty="0" smtClean="0"/>
              <a:t>onka to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844" t="803" r="25919" b="88290"/>
          <a:stretch/>
        </p:blipFill>
        <p:spPr>
          <a:xfrm>
            <a:off x="1187116" y="832186"/>
            <a:ext cx="2021305" cy="954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8427" y="745517"/>
            <a:ext cx="2935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hire you as his new inventor, use the table below to make notes at first, be ask CREATIVE as possible!</a:t>
            </a:r>
          </a:p>
        </p:txBody>
      </p:sp>
    </p:spTree>
    <p:extLst>
      <p:ext uri="{BB962C8B-B14F-4D97-AF65-F5344CB8AC3E}">
        <p14:creationId xmlns:p14="http://schemas.microsoft.com/office/powerpoint/2010/main" val="291024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" y="188640"/>
            <a:ext cx="119133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Designing A Celebration Muffin </a:t>
            </a:r>
          </a:p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Brief: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Design a Easter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</a:rPr>
              <a:t>Cake 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that  could be sold  in shops this Easter novelty theme.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" y="764704"/>
            <a:ext cx="521247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" y="3645024"/>
            <a:ext cx="5212472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3912" y="764704"/>
            <a:ext cx="6700854" cy="5976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Image result for ea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78" y="-161984"/>
            <a:ext cx="2592288" cy="12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91753" l="3861" r="98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74" y="545159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eas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37" y="5626207"/>
            <a:ext cx="1634729" cy="108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2772" y="176153"/>
            <a:ext cx="78879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Brief: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Design a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Mr Wonka sweet and persuade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Willy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</a:rPr>
              <a:t>Wonka to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hire you as his new 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</a:rPr>
              <a:t>sweet inventor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904" y="483929"/>
            <a:ext cx="5181008" cy="3161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3512" y="3645024"/>
            <a:ext cx="360040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3911" y="483930"/>
            <a:ext cx="6726980" cy="6257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2352" y="495659"/>
            <a:ext cx="35782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Name of sweet: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2904" y="815165"/>
            <a:ext cx="5169936" cy="28298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Logo design:</a:t>
            </a: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4810" y="176170"/>
            <a:ext cx="3056081" cy="3077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Name</a:t>
            </a:r>
            <a:r>
              <a:rPr lang="en-GB" sz="1400" dirty="0" smtClean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967" y="3645024"/>
            <a:ext cx="5156873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Sweet Slogan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, can you use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alliteration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in your slogan, to make it memorable : </a:t>
            </a: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7928" y="96098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Sweet Design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, using pictures and labels, describing it in detail.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6" b="89623" l="12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250">
            <a:off x="10128589" y="5104359"/>
            <a:ext cx="1849825" cy="164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4667" l="15179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14" y="5174375"/>
            <a:ext cx="1676142" cy="16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7" y="30336"/>
            <a:ext cx="923742" cy="93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8" t="5392" r="10158" b="9129"/>
          <a:stretch/>
        </p:blipFill>
        <p:spPr>
          <a:xfrm>
            <a:off x="347214" y="382183"/>
            <a:ext cx="1172094" cy="13129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24048" y="231322"/>
            <a:ext cx="3329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Novelty Design </a:t>
            </a:r>
          </a:p>
          <a:p>
            <a:r>
              <a:rPr lang="en-U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 a cake </a:t>
            </a:r>
            <a:endParaRPr lang="en-US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ube 18"/>
          <p:cNvSpPr/>
          <p:nvPr/>
        </p:nvSpPr>
        <p:spPr>
          <a:xfrm>
            <a:off x="6822834" y="2261428"/>
            <a:ext cx="4797081" cy="3117383"/>
          </a:xfrm>
          <a:prstGeom prst="cube">
            <a:avLst>
              <a:gd name="adj" fmla="val 5072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478297" y="2729874"/>
            <a:ext cx="5345729" cy="3516182"/>
            <a:chOff x="858124" y="3011227"/>
            <a:chExt cx="5345729" cy="3516182"/>
          </a:xfrm>
        </p:grpSpPr>
        <p:sp>
          <p:nvSpPr>
            <p:cNvPr id="14" name="Oval 13"/>
            <p:cNvSpPr/>
            <p:nvPr/>
          </p:nvSpPr>
          <p:spPr>
            <a:xfrm>
              <a:off x="858131" y="5331651"/>
              <a:ext cx="5331654" cy="1195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58131" y="3011227"/>
              <a:ext cx="5345722" cy="3207431"/>
              <a:chOff x="3601330" y="1856937"/>
              <a:chExt cx="5345723" cy="320743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615397" y="1856937"/>
                <a:ext cx="5317588" cy="18850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601330" y="2461845"/>
                <a:ext cx="5345723" cy="26025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615397" y="2426678"/>
                <a:ext cx="5317587" cy="26376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858124" y="5289447"/>
              <a:ext cx="5331654" cy="1195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35375" y="5648177"/>
            <a:ext cx="391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Birthday cake packaging design </a:t>
            </a:r>
            <a:endParaRPr lang="en-GB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1561511" y="641537"/>
            <a:ext cx="3601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             Design a novelty cake and its packaging that can be sold in a supermarket for special occasions. Label your ideas to explain your design </a:t>
            </a:r>
            <a:endParaRPr lang="en-GB" sz="1400" dirty="0"/>
          </a:p>
        </p:txBody>
      </p:sp>
      <p:sp>
        <p:nvSpPr>
          <p:cNvPr id="24" name="Frame 23"/>
          <p:cNvSpPr/>
          <p:nvPr/>
        </p:nvSpPr>
        <p:spPr>
          <a:xfrm>
            <a:off x="42204" y="42207"/>
            <a:ext cx="5303519" cy="1856932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6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064408" y="-81764"/>
            <a:ext cx="929228" cy="1223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-462224" y="568377"/>
            <a:ext cx="6741369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10371550" y="1975051"/>
            <a:ext cx="280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Final </a:t>
            </a:r>
            <a:r>
              <a:rPr lang="en-GB" sz="2000" b="1" dirty="0"/>
              <a:t>Design</a:t>
            </a:r>
            <a:r>
              <a:rPr lang="en-GB" sz="2000" b="1" dirty="0" smtClean="0"/>
              <a:t>: Cake  </a:t>
            </a:r>
            <a:endParaRPr lang="en-GB" sz="2000" b="1" dirty="0"/>
          </a:p>
          <a:p>
            <a:r>
              <a:rPr lang="en-GB" sz="1600" dirty="0"/>
              <a:t>Label and describe the design 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022072" y="3152130"/>
            <a:ext cx="1584176" cy="54784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Toppings/ ingredients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………………………………………………………….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 rot="5400000">
            <a:off x="6917485" y="624914"/>
            <a:ext cx="4105502" cy="3894050"/>
            <a:chOff x="858124" y="3011227"/>
            <a:chExt cx="5345729" cy="3516182"/>
          </a:xfrm>
        </p:grpSpPr>
        <p:sp>
          <p:nvSpPr>
            <p:cNvPr id="10" name="Oval 9"/>
            <p:cNvSpPr/>
            <p:nvPr/>
          </p:nvSpPr>
          <p:spPr>
            <a:xfrm>
              <a:off x="858131" y="5331651"/>
              <a:ext cx="5331654" cy="1195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58131" y="3011227"/>
              <a:ext cx="5345722" cy="3207431"/>
              <a:chOff x="3601330" y="1856937"/>
              <a:chExt cx="5345723" cy="32074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615397" y="1856937"/>
                <a:ext cx="5317588" cy="18850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601330" y="2461845"/>
                <a:ext cx="5345723" cy="26025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615397" y="2426678"/>
                <a:ext cx="5317587" cy="263769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58124" y="5289447"/>
              <a:ext cx="5331654" cy="11957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 rot="5400000">
            <a:off x="2137525" y="3321943"/>
            <a:ext cx="681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Write a radio jingle/ advert to sell you cake, use persuasive language 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11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63952" y="1700808"/>
            <a:ext cx="6356328" cy="2677656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4.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                                                                                          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                                                                  Reference: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t="15128" r="15612" b="7694"/>
          <a:stretch/>
        </p:blipFill>
        <p:spPr bwMode="auto">
          <a:xfrm>
            <a:off x="5762862" y="1865953"/>
            <a:ext cx="1629282" cy="23948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4593" y="332657"/>
            <a:ext cx="6355687" cy="138499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2.What are temperature control regulation?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15008"/>
            <a:ext cx="8928990" cy="792088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600" b="1" u="sng" dirty="0"/>
              <a:t>Food hygiene in the hospitality and catering industry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721" y="332657"/>
            <a:ext cx="5420865" cy="1200329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1. What is </a:t>
            </a:r>
            <a:r>
              <a:rPr lang="en-GB" sz="1200">
                <a:solidFill>
                  <a:prstClr val="black"/>
                </a:solidFill>
              </a:rPr>
              <a:t>the role </a:t>
            </a:r>
            <a:r>
              <a:rPr lang="en-GB" sz="1200" dirty="0">
                <a:solidFill>
                  <a:prstClr val="black"/>
                </a:solidFill>
              </a:rPr>
              <a:t>of the environmental health officer?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722" y="1628801"/>
            <a:ext cx="5492230" cy="1384995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3. What is the environment needed for bacteria to multiply.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2" y="3023079"/>
            <a:ext cx="5492230" cy="1015663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5. What type of bacteria is found in raw meat and poultry ?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721" y="4050947"/>
            <a:ext cx="5492229" cy="1200329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7. What are the rules  for reheating food?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7012" y="4378168"/>
            <a:ext cx="6343267" cy="1200329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6. What is Pathogenic Bacteria ? What are the main sources of food poisoning ?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721" y="5255650"/>
            <a:ext cx="5492229" cy="1384995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8. What is cross-contamination ? How is this caused?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12224" y="1954250"/>
            <a:ext cx="2376264" cy="4616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Label the key temperatures on the thermometer.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4593" y="5587846"/>
            <a:ext cx="6355685" cy="1015663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9. How can cross-contamination be prevented?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 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 </a:t>
            </a:r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2"/>
          <a:stretch/>
        </p:blipFill>
        <p:spPr bwMode="auto">
          <a:xfrm>
            <a:off x="9215224" y="6519186"/>
            <a:ext cx="2880320" cy="294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8904" y="5728172"/>
            <a:ext cx="2133600" cy="365125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764BF77E-54BB-477F-AC96-9153CE3D182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1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1506" y="-243408"/>
            <a:ext cx="8928990" cy="79208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1600" b="1" u="sng" dirty="0"/>
              <a:t>Food hygiene in the hospitality and catering industry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818" y="356464"/>
            <a:ext cx="5494134" cy="1200329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10. Complete the section and storage of the fridge: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Describe why foods are separated: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214013" y="378861"/>
            <a:ext cx="3600400" cy="4086166"/>
            <a:chOff x="5220072" y="494962"/>
            <a:chExt cx="3600400" cy="4086166"/>
          </a:xfrm>
        </p:grpSpPr>
        <p:sp>
          <p:nvSpPr>
            <p:cNvPr id="5" name="Rectangle 4"/>
            <p:cNvSpPr/>
            <p:nvPr/>
          </p:nvSpPr>
          <p:spPr>
            <a:xfrm>
              <a:off x="5220072" y="494962"/>
              <a:ext cx="2592288" cy="4086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220072" y="1196752"/>
              <a:ext cx="2592288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20072" y="2708920"/>
              <a:ext cx="2592288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20072" y="3429000"/>
              <a:ext cx="2592288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100392" y="494962"/>
              <a:ext cx="720080" cy="4086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Door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812360" y="548680"/>
              <a:ext cx="288032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812360" y="2420888"/>
              <a:ext cx="288032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812360" y="4509120"/>
              <a:ext cx="288032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5" idx="2"/>
            </p:cNvCxnSpPr>
            <p:nvPr/>
          </p:nvCxnSpPr>
          <p:spPr>
            <a:xfrm>
              <a:off x="6516216" y="3429000"/>
              <a:ext cx="0" cy="1152128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580112" y="3717032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76256" y="3717032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7214013" y="1872739"/>
            <a:ext cx="259228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06101" y="576595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Frozen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818" y="1648874"/>
            <a:ext cx="5494135" cy="1938992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11. Describe the protective clothing  needed for working in an food factory.</a:t>
            </a:r>
          </a:p>
          <a:p>
            <a:pPr>
              <a:lnSpc>
                <a:spcPct val="200000"/>
              </a:lnSpc>
            </a:pPr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pPr>
              <a:lnSpc>
                <a:spcPct val="200000"/>
              </a:lnSpc>
            </a:pPr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Reference:</a:t>
            </a:r>
          </a:p>
        </p:txBody>
      </p:sp>
      <p:pic>
        <p:nvPicPr>
          <p:cNvPr id="33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2"/>
          <a:stretch/>
        </p:blipFill>
        <p:spPr bwMode="auto">
          <a:xfrm>
            <a:off x="8703477" y="6453337"/>
            <a:ext cx="3293932" cy="34694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69818" y="3789041"/>
            <a:ext cx="5494135" cy="1200329"/>
          </a:xfrm>
          <a:prstGeom prst="rect">
            <a:avLst/>
          </a:prstGeom>
          <a:noFill/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12. What are the temperatures for refrigerator and freezer?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r>
              <a:rPr lang="en-GB" sz="1200" dirty="0">
                <a:solidFill>
                  <a:prstClr val="black"/>
                </a:solidFill>
              </a:rPr>
              <a:t>*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Reference: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819" y="5008603"/>
            <a:ext cx="11861072" cy="175432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1)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312025" y="4869161"/>
            <a:ext cx="36724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Write down and explain 3 food hygiene rules: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8904" y="5877273"/>
            <a:ext cx="2133600" cy="365125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fld id="{764BF77E-54BB-477F-AC96-9153CE3D182F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933611" y="3152734"/>
            <a:ext cx="1097280" cy="14597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Raw meat, explain why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98190" y="3030583"/>
            <a:ext cx="2016223" cy="75845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48" y="560177"/>
            <a:ext cx="4385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Draw a diagram of how the hand is positioned for bridge and claw method</a:t>
            </a:r>
            <a:r>
              <a:rPr lang="en-GB" sz="1400" dirty="0" smtClean="0"/>
              <a:t>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Colour in the correct chopping board colour for onion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94" y="324212"/>
            <a:ext cx="338296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48634" y="3105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Bridge 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912" y="3834285"/>
            <a:ext cx="338296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00324" y="391869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Claw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25119"/>
              </p:ext>
            </p:extLst>
          </p:nvPr>
        </p:nvGraphicFramePr>
        <p:xfrm>
          <a:off x="194674" y="2058670"/>
          <a:ext cx="4028611" cy="334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6823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Meat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23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Fish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23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Cooked meat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23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Root</a:t>
                      </a:r>
                      <a:r>
                        <a:rPr lang="en-GB" sz="2400" b="0" baseline="0" dirty="0" smtClean="0">
                          <a:solidFill>
                            <a:schemeClr val="tx1"/>
                          </a:solidFill>
                        </a:rPr>
                        <a:t> vegetables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232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Dairy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0748" y="7598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Health and safety task </a:t>
            </a:r>
            <a:endParaRPr lang="en-GB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44" y="6441933"/>
            <a:ext cx="2915100" cy="30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748" y="5584871"/>
            <a:ext cx="7011572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is cross-contamination?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49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6456" y="-317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Blender </a:t>
            </a:r>
            <a:r>
              <a:rPr lang="en-GB" sz="1600" dirty="0"/>
              <a:t>cleaning and assembly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80825"/>
            <a:ext cx="3042538" cy="62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92531"/>
            <a:ext cx="387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Label the most important things you need to remember when putting a blender back together after washing it. </a:t>
            </a:r>
          </a:p>
          <a:p>
            <a:pPr algn="r"/>
            <a:r>
              <a:rPr lang="en-GB" sz="1400" dirty="0" smtClean="0"/>
              <a:t>Draw </a:t>
            </a:r>
            <a:r>
              <a:rPr lang="en-GB" sz="1400" dirty="0"/>
              <a:t>an arrow to each bit and explain why.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59" y="980193"/>
            <a:ext cx="463139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Give 6 health and safety rules when using a blender in a smoothie practical.</a:t>
            </a:r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5.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6.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51" y="6417340"/>
            <a:ext cx="2915100" cy="3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748" y="-3656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Health and safety task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32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7074" r="4346" b="3217"/>
          <a:stretch/>
        </p:blipFill>
        <p:spPr bwMode="auto">
          <a:xfrm>
            <a:off x="496389" y="13062"/>
            <a:ext cx="11338559" cy="66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78" y="1345476"/>
            <a:ext cx="2025750" cy="153675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Calibri"/>
              </a:rPr>
              <a:t>Water</a:t>
            </a:r>
          </a:p>
          <a:p>
            <a:endParaRPr lang="en-GB" sz="1200" dirty="0">
              <a:solidFill>
                <a:schemeClr val="tx1"/>
              </a:solidFill>
              <a:latin typeface="Calibri"/>
            </a:endParaRPr>
          </a:p>
          <a:p>
            <a:endParaRPr lang="en-GB" sz="1200" dirty="0" smtClean="0">
              <a:solidFill>
                <a:schemeClr val="tx1"/>
              </a:solidFill>
              <a:latin typeface="Calibri"/>
            </a:endParaRPr>
          </a:p>
          <a:p>
            <a:endParaRPr lang="en-GB" sz="1200" dirty="0">
              <a:solidFill>
                <a:schemeClr val="tx1"/>
              </a:solidFill>
              <a:latin typeface="Calibri"/>
            </a:endParaRPr>
          </a:p>
          <a:p>
            <a:endParaRPr lang="en-GB" sz="1200" dirty="0" smtClean="0">
              <a:solidFill>
                <a:schemeClr val="tx1"/>
              </a:solidFill>
              <a:latin typeface="Calibri"/>
            </a:endParaRPr>
          </a:p>
          <a:p>
            <a:endParaRPr lang="en-GB" sz="1200" dirty="0">
              <a:solidFill>
                <a:schemeClr val="tx1"/>
              </a:solidFill>
              <a:latin typeface="Calibri"/>
            </a:endParaRPr>
          </a:p>
          <a:p>
            <a:endParaRPr lang="en-GB" sz="1200" dirty="0" smtClean="0">
              <a:solidFill>
                <a:schemeClr val="tx1"/>
              </a:solidFill>
              <a:latin typeface="Calibri"/>
            </a:endParaRPr>
          </a:p>
          <a:p>
            <a:endParaRPr lang="en-GB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0336" y="5877272"/>
            <a:ext cx="1475656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28" y="6346481"/>
            <a:ext cx="2915100" cy="3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14" y="4522022"/>
            <a:ext cx="232518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"/>
              </a:rPr>
              <a:t>What are macro nutrients </a:t>
            </a: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2667" y="1373417"/>
            <a:ext cx="195903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"/>
              </a:rPr>
              <a:t>What are micro nutrients </a:t>
            </a:r>
            <a:r>
              <a:rPr lang="en-GB" sz="12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endParaRPr lang="en-GB" sz="1200" dirty="0" smtClean="0">
              <a:solidFill>
                <a:prstClr val="black"/>
              </a:solidFill>
              <a:latin typeface="Calibri"/>
            </a:endParaRP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  <a:p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7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230" y="1311697"/>
            <a:ext cx="80577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Write the list of ingredients below- write the reason next to it: flavour, vitamins, colour, texture etc.</a:t>
            </a:r>
          </a:p>
          <a:p>
            <a:endParaRPr lang="en-GB" sz="1400" dirty="0"/>
          </a:p>
          <a:p>
            <a:r>
              <a:rPr lang="en-GB" sz="1400" dirty="0"/>
              <a:t>Ingredients:                     For what reason? Vitamin/ colour/texture /flavour                                                     </a:t>
            </a:r>
          </a:p>
          <a:p>
            <a:endParaRPr lang="en-GB" sz="1400" dirty="0"/>
          </a:p>
          <a:p>
            <a:r>
              <a:rPr lang="en-GB" sz="1400" dirty="0"/>
              <a:t>1. Milk </a:t>
            </a:r>
          </a:p>
          <a:p>
            <a:r>
              <a:rPr lang="en-GB" sz="1400" dirty="0"/>
              <a:t>2. Yogurt</a:t>
            </a:r>
          </a:p>
          <a:p>
            <a:r>
              <a:rPr lang="en-GB" sz="1400" dirty="0"/>
              <a:t>3.</a:t>
            </a:r>
          </a:p>
          <a:p>
            <a:r>
              <a:rPr lang="en-GB" sz="1400" dirty="0"/>
              <a:t>4.</a:t>
            </a:r>
          </a:p>
          <a:p>
            <a:r>
              <a:rPr lang="en-GB" sz="1400" dirty="0"/>
              <a:t>5.</a:t>
            </a:r>
          </a:p>
          <a:p>
            <a:r>
              <a:rPr lang="en-GB" sz="1400" dirty="0"/>
              <a:t>6.</a:t>
            </a:r>
          </a:p>
          <a:p>
            <a:r>
              <a:rPr lang="en-GB" sz="1400" dirty="0"/>
              <a:t>7.</a:t>
            </a:r>
          </a:p>
          <a:p>
            <a:endParaRPr lang="en-GB" sz="1400" dirty="0"/>
          </a:p>
          <a:p>
            <a:r>
              <a:rPr lang="en-GB" sz="1400" dirty="0"/>
              <a:t>Why is Calcium important for the body in young people</a:t>
            </a:r>
            <a:r>
              <a:rPr lang="en-GB" sz="1400" dirty="0" smtClean="0"/>
              <a:t>?.....................................................................................</a:t>
            </a:r>
          </a:p>
          <a:p>
            <a:r>
              <a:rPr lang="en-GB" sz="1400" dirty="0" smtClean="0"/>
              <a:t>.....…………………………………………………………………………………………………………………………………………………………………….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…………………………………………………………………………………………………...........................................................................</a:t>
            </a:r>
            <a:endParaRPr lang="en-GB" sz="1400" dirty="0"/>
          </a:p>
          <a:p>
            <a:r>
              <a:rPr lang="en-GB" sz="1400" dirty="0" smtClean="0"/>
              <a:t>.................................................................................................................................................................................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How can we make sure a smoothie is healthy</a:t>
            </a:r>
            <a:r>
              <a:rPr lang="en-GB" sz="1400" dirty="0" smtClean="0"/>
              <a:t>?......................................................................................................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r>
              <a:rPr lang="en-GB" sz="1400" dirty="0"/>
              <a:t>Why are Vitamins important for the body</a:t>
            </a:r>
            <a:r>
              <a:rPr lang="en-GB" sz="1400" dirty="0" smtClean="0"/>
              <a:t>?............................................................................................................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35570" y="219163"/>
            <a:ext cx="2230391" cy="66673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Fruit smoothie</a:t>
            </a:r>
          </a:p>
          <a:p>
            <a:pPr algn="ctr" rtl="0">
              <a:buNone/>
            </a:pPr>
            <a:r>
              <a:rPr lang="en-GB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design</a:t>
            </a:r>
          </a:p>
        </p:txBody>
      </p:sp>
      <p:pic>
        <p:nvPicPr>
          <p:cNvPr id="308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1" y="171036"/>
            <a:ext cx="501190" cy="7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29" y="226381"/>
            <a:ext cx="547660" cy="61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230" y="942602"/>
            <a:ext cx="7717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Draw and label the 3 or more fruits you would like to use in your fruit smoothie.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6568" y="642454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100" dirty="0"/>
              <a:t>Example apple </a:t>
            </a:r>
          </a:p>
          <a:p>
            <a:pPr algn="ctr"/>
            <a:r>
              <a:rPr lang="en-GB" sz="1100" dirty="0"/>
              <a:t>Smoothie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81367" y="1916832"/>
            <a:ext cx="0" cy="22417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42012" y="2636912"/>
            <a:ext cx="7813267" cy="1296144"/>
            <a:chOff x="-36512" y="2636912"/>
            <a:chExt cx="6120680" cy="129614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2636912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0" y="2852936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-36512" y="3068960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-36512" y="3284984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-36512" y="3501008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36512" y="3717032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-36512" y="3933056"/>
              <a:ext cx="60841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8117670" y="61115"/>
            <a:ext cx="3925709" cy="6332766"/>
            <a:chOff x="8063794" y="1086011"/>
            <a:chExt cx="3741367" cy="59555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269" y="1086011"/>
              <a:ext cx="2754892" cy="563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vlb1lightboxImage" descr="https://thumbs.dreamstime.com/z/vector-hand-drawn-illustration-apple-smoothie-glass-making-healthy-70833615.jpg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30" r="24167" b="9431"/>
            <a:stretch>
              <a:fillRect/>
            </a:stretch>
          </p:blipFill>
          <p:spPr bwMode="auto">
            <a:xfrm>
              <a:off x="8121922" y="5547525"/>
              <a:ext cx="789639" cy="1494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Arrow Connector 46"/>
            <p:cNvCxnSpPr/>
            <p:nvPr/>
          </p:nvCxnSpPr>
          <p:spPr>
            <a:xfrm>
              <a:off x="8742324" y="1665200"/>
              <a:ext cx="1236378" cy="19644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063794" y="1408415"/>
              <a:ext cx="12565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Label your </a:t>
              </a:r>
              <a:r>
                <a:rPr lang="en-GB" sz="1200" dirty="0" smtClean="0"/>
                <a:t>fruit</a:t>
              </a:r>
            </a:p>
            <a:p>
              <a:pPr algn="ctr"/>
              <a:r>
                <a:rPr lang="en-GB" sz="1200" dirty="0" smtClean="0"/>
                <a:t>Colour it in and draw the fruit  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73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16632"/>
            <a:ext cx="1178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prstClr val="black"/>
                </a:solidFill>
                <a:latin typeface="Calibri"/>
              </a:rPr>
              <a:t>Designing a pizza naan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53730" y="47667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  <a:latin typeface="Calibri"/>
              </a:rPr>
              <a:t>Brief: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Must contain as many  of the green sections of the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Eatwell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plate as possible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56" y="4109010"/>
            <a:ext cx="3867081" cy="2677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What does it taste like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</a:t>
            </a: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Is it healthy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?………………………………………………………….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275" y="3703031"/>
            <a:ext cx="85689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Describe the design of you pizza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7968" y="44624"/>
            <a:ext cx="36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Calibri"/>
              </a:rPr>
              <a:t>Learning Intention:                </a:t>
            </a:r>
          </a:p>
        </p:txBody>
      </p:sp>
      <p:sp>
        <p:nvSpPr>
          <p:cNvPr id="2" name="Oval 1"/>
          <p:cNvSpPr/>
          <p:nvPr/>
        </p:nvSpPr>
        <p:spPr>
          <a:xfrm>
            <a:off x="531364" y="1067637"/>
            <a:ext cx="2560320" cy="255183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55840" y="966258"/>
            <a:ext cx="2560320" cy="255183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531155" y="1005599"/>
            <a:ext cx="2560320" cy="255183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219064" y="4109010"/>
            <a:ext cx="3867081" cy="2677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What does it taste like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</a:t>
            </a: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Is it healthy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?………………………………………………………….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0649" y="4077073"/>
            <a:ext cx="3867081" cy="267765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What does it taste like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</a:t>
            </a: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>
                <a:solidFill>
                  <a:prstClr val="black"/>
                </a:solidFill>
                <a:latin typeface="Calibri"/>
              </a:rPr>
              <a:t>Is it healthy</a:t>
            </a: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?………………………………………………………….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72"/>
          <a:stretch/>
        </p:blipFill>
        <p:spPr bwMode="auto">
          <a:xfrm>
            <a:off x="8385678" y="110817"/>
            <a:ext cx="3581964" cy="3658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037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5400000">
            <a:off x="5648522" y="262334"/>
            <a:ext cx="4824535" cy="458606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5400000">
            <a:off x="-546632" y="783820"/>
            <a:ext cx="6741369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326230" y="2741151"/>
            <a:ext cx="6408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Name</a:t>
            </a:r>
            <a:r>
              <a:rPr lang="en-GB" dirty="0"/>
              <a:t>:……………..                Learning intention :……………….</a:t>
            </a:r>
          </a:p>
          <a:p>
            <a:pPr algn="ctr"/>
            <a:r>
              <a:rPr lang="en-GB" sz="2400" b="1" dirty="0"/>
              <a:t>Final Design: Pizza </a:t>
            </a:r>
          </a:p>
          <a:p>
            <a:r>
              <a:rPr lang="en-GB" dirty="0"/>
              <a:t>Label and describe the design of you pizza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7825124" y="3259852"/>
            <a:ext cx="1584176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Toppings </a:t>
            </a:r>
            <a:r>
              <a:rPr lang="en-GB" sz="14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…………………………………………………………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545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964</Words>
  <Application>Microsoft Office PowerPoint</Application>
  <PresentationFormat>Custom</PresentationFormat>
  <Paragraphs>320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10_Office Theme</vt:lpstr>
      <vt:lpstr>Design and Technology  Home schooling pack </vt:lpstr>
      <vt:lpstr>Food hygiene in the hospitality and catering industry </vt:lpstr>
      <vt:lpstr>Food hygiene in the hospitality and catering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Tozer, E</dc:creator>
  <cp:lastModifiedBy>Karen Wain</cp:lastModifiedBy>
  <cp:revision>33</cp:revision>
  <dcterms:created xsi:type="dcterms:W3CDTF">2020-03-20T09:27:26Z</dcterms:created>
  <dcterms:modified xsi:type="dcterms:W3CDTF">2020-03-24T20:30:57Z</dcterms:modified>
</cp:coreProperties>
</file>