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40" autoAdjust="0"/>
    <p:restoredTop sz="81387" autoAdjust="0"/>
  </p:normalViewPr>
  <p:slideViewPr>
    <p:cSldViewPr snapToGrid="0">
      <p:cViewPr varScale="1">
        <p:scale>
          <a:sx n="59" d="100"/>
          <a:sy n="59" d="100"/>
        </p:scale>
        <p:origin x="16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7F430-07E3-4F30-920D-A4C45A213734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02DC1-1EEC-4B9C-A72D-9D16444C11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100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7F430-07E3-4F30-920D-A4C45A213734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02DC1-1EEC-4B9C-A72D-9D16444C11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8040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7F430-07E3-4F30-920D-A4C45A213734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02DC1-1EEC-4B9C-A72D-9D16444C11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2642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7F430-07E3-4F30-920D-A4C45A213734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02DC1-1EEC-4B9C-A72D-9D16444C11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1710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7F430-07E3-4F30-920D-A4C45A213734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02DC1-1EEC-4B9C-A72D-9D16444C11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1348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7F430-07E3-4F30-920D-A4C45A213734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02DC1-1EEC-4B9C-A72D-9D16444C11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6429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7F430-07E3-4F30-920D-A4C45A213734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02DC1-1EEC-4B9C-A72D-9D16444C11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3816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7F430-07E3-4F30-920D-A4C45A213734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02DC1-1EEC-4B9C-A72D-9D16444C11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9422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7F430-07E3-4F30-920D-A4C45A213734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02DC1-1EEC-4B9C-A72D-9D16444C11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8073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7F430-07E3-4F30-920D-A4C45A213734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02DC1-1EEC-4B9C-A72D-9D16444C11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352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7F430-07E3-4F30-920D-A4C45A213734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02DC1-1EEC-4B9C-A72D-9D16444C11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80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7F430-07E3-4F30-920D-A4C45A213734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02DC1-1EEC-4B9C-A72D-9D16444C11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0502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0179" y="2221683"/>
            <a:ext cx="953929" cy="1068401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6501" y="1235790"/>
            <a:ext cx="1166742" cy="116674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93592" y="1322615"/>
            <a:ext cx="681240" cy="938042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4554583" y="956379"/>
            <a:ext cx="4589417" cy="230102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0" y="-1"/>
            <a:ext cx="6244046" cy="28738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atin typeface="Rockwell" panose="02060603020205020403" pitchFamily="18" charset="0"/>
              </a:rPr>
              <a:t>ENGINEERING DESIGN R105  -  TOPIC ON A PAGE</a:t>
            </a:r>
            <a:endParaRPr lang="en-GB" b="1" dirty="0">
              <a:latin typeface="Rockwell" panose="02060603020205020403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046734"/>
              </p:ext>
            </p:extLst>
          </p:nvPr>
        </p:nvGraphicFramePr>
        <p:xfrm>
          <a:off x="4916189" y="4979739"/>
          <a:ext cx="4227811" cy="18970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2194">
                  <a:extLst>
                    <a:ext uri="{9D8B030D-6E8A-4147-A177-3AD203B41FA5}">
                      <a16:colId xmlns:a16="http://schemas.microsoft.com/office/drawing/2014/main" val="924341447"/>
                    </a:ext>
                  </a:extLst>
                </a:gridCol>
                <a:gridCol w="535617">
                  <a:extLst>
                    <a:ext uri="{9D8B030D-6E8A-4147-A177-3AD203B41FA5}">
                      <a16:colId xmlns:a16="http://schemas.microsoft.com/office/drawing/2014/main" val="774430631"/>
                    </a:ext>
                  </a:extLst>
                </a:gridCol>
              </a:tblGrid>
              <a:tr h="263970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        WHAT YOU NEED TO KNOW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∕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2169592"/>
                  </a:ext>
                </a:extLst>
              </a:tr>
              <a:tr h="633527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         Copyright,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</a:rPr>
                        <a:t> trademark and patent are all used to legally protect a companies intellectual property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039013"/>
                  </a:ext>
                </a:extLst>
              </a:tr>
              <a:tr h="448748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They are all used to protect slightly different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</a:rPr>
                        <a:t> aspects of the business</a:t>
                      </a:r>
                      <a:endParaRPr lang="en-GB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9391084"/>
                  </a:ext>
                </a:extLst>
              </a:tr>
              <a:tr h="532016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The law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</a:rPr>
                        <a:t> is used to back up this protection with possibilities of fines and even jail time</a:t>
                      </a:r>
                      <a:endParaRPr lang="en-GB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60786"/>
                  </a:ext>
                </a:extLst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0" y="956380"/>
            <a:ext cx="4349931" cy="1401641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488179" y="659376"/>
            <a:ext cx="986653" cy="986653"/>
          </a:xfrm>
          <a:prstGeom prst="rect">
            <a:avLst/>
          </a:prstGeom>
          <a:noFill/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5100" r="49514"/>
          <a:stretch/>
        </p:blipFill>
        <p:spPr>
          <a:xfrm>
            <a:off x="0" y="877776"/>
            <a:ext cx="749065" cy="705395"/>
          </a:xfrm>
          <a:prstGeom prst="rect">
            <a:avLst/>
          </a:prstGeom>
          <a:noFill/>
        </p:spPr>
      </p:pic>
      <p:sp>
        <p:nvSpPr>
          <p:cNvPr id="12" name="Rounded Rectangle 11"/>
          <p:cNvSpPr/>
          <p:nvPr/>
        </p:nvSpPr>
        <p:spPr>
          <a:xfrm>
            <a:off x="0" y="2432166"/>
            <a:ext cx="4349931" cy="2008763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GB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57696" y="2432166"/>
            <a:ext cx="849084" cy="849084"/>
          </a:xfrm>
          <a:prstGeom prst="rect">
            <a:avLst/>
          </a:prstGeom>
          <a:noFill/>
        </p:spPr>
      </p:pic>
      <p:sp>
        <p:nvSpPr>
          <p:cNvPr id="14" name="Rounded Rectangle 13"/>
          <p:cNvSpPr/>
          <p:nvPr/>
        </p:nvSpPr>
        <p:spPr>
          <a:xfrm>
            <a:off x="4554583" y="3333820"/>
            <a:ext cx="4589417" cy="143714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481105" y="3296318"/>
            <a:ext cx="1067206" cy="925502"/>
          </a:xfrm>
          <a:prstGeom prst="rect">
            <a:avLst/>
          </a:prstGeom>
          <a:noFill/>
        </p:spPr>
      </p:pic>
      <p:sp>
        <p:nvSpPr>
          <p:cNvPr id="17" name="Rounded Rectangle 16"/>
          <p:cNvSpPr/>
          <p:nvPr/>
        </p:nvSpPr>
        <p:spPr>
          <a:xfrm>
            <a:off x="4899" y="4515074"/>
            <a:ext cx="4349931" cy="2202481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72256" y="4848593"/>
            <a:ext cx="863643" cy="863643"/>
          </a:xfrm>
          <a:prstGeom prst="rect">
            <a:avLst/>
          </a:prstGeom>
          <a:noFill/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510361" y="4847380"/>
            <a:ext cx="582376" cy="549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21" name="Rectangle 20"/>
          <p:cNvSpPr/>
          <p:nvPr/>
        </p:nvSpPr>
        <p:spPr>
          <a:xfrm>
            <a:off x="441281" y="361613"/>
            <a:ext cx="8138160" cy="51397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i="1" dirty="0" smtClean="0"/>
              <a:t>Protecting ideas…. Trademark, </a:t>
            </a:r>
            <a:r>
              <a:rPr lang="en-GB" sz="2800" b="1" i="1" dirty="0" err="1" smtClean="0"/>
              <a:t>copyright,patent</a:t>
            </a:r>
            <a:r>
              <a:rPr lang="en-GB" sz="2800" b="1" i="1" dirty="0" smtClean="0"/>
              <a:t>.</a:t>
            </a:r>
            <a:endParaRPr lang="en-GB" sz="28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791388" y="2429979"/>
            <a:ext cx="340179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Why do companies feel the need to protect their property in this way? ____________________________________________________________________________________</a:t>
            </a:r>
          </a:p>
          <a:p>
            <a:r>
              <a:rPr lang="en-GB" sz="1200" dirty="0" smtClean="0"/>
              <a:t>__________________________________________</a:t>
            </a:r>
          </a:p>
          <a:p>
            <a:r>
              <a:rPr lang="en-GB" sz="1200" dirty="0" smtClean="0"/>
              <a:t>What would happen if another company broke these rules by copying?_______________________</a:t>
            </a:r>
          </a:p>
          <a:p>
            <a:r>
              <a:rPr lang="en-GB" sz="1200" dirty="0" smtClean="0"/>
              <a:t>______________________________________________________________________________________________________________________________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91387" y="943469"/>
            <a:ext cx="340179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What is: </a:t>
            </a:r>
          </a:p>
          <a:p>
            <a:r>
              <a:rPr lang="en-GB" sz="1200" dirty="0" smtClean="0"/>
              <a:t>A TRADEMARK______________________________</a:t>
            </a:r>
          </a:p>
          <a:p>
            <a:r>
              <a:rPr lang="en-GB" sz="1200" dirty="0" smtClean="0"/>
              <a:t>__________________________________________</a:t>
            </a:r>
          </a:p>
          <a:p>
            <a:r>
              <a:rPr lang="en-GB" sz="1200" dirty="0"/>
              <a:t>A </a:t>
            </a:r>
            <a:r>
              <a:rPr lang="en-GB" sz="1200" dirty="0" smtClean="0"/>
              <a:t>COPYRIGHT_______________________________</a:t>
            </a:r>
            <a:endParaRPr lang="en-GB" sz="1200" dirty="0"/>
          </a:p>
          <a:p>
            <a:r>
              <a:rPr lang="en-GB" sz="1200" dirty="0" smtClean="0"/>
              <a:t>__________________________________________</a:t>
            </a:r>
          </a:p>
          <a:p>
            <a:r>
              <a:rPr lang="en-GB" sz="1200" dirty="0"/>
              <a:t>A </a:t>
            </a:r>
            <a:r>
              <a:rPr lang="en-GB" sz="1200" dirty="0" smtClean="0"/>
              <a:t>PATENT__________________________________</a:t>
            </a:r>
            <a:endParaRPr lang="en-GB" sz="1200" dirty="0"/>
          </a:p>
          <a:p>
            <a:r>
              <a:rPr lang="en-GB" sz="1200" dirty="0"/>
              <a:t>__________________________________________</a:t>
            </a:r>
          </a:p>
          <a:p>
            <a:endParaRPr lang="en-GB" sz="1200" dirty="0"/>
          </a:p>
          <a:p>
            <a:endParaRPr lang="en-GB" sz="1200" dirty="0" smtClean="0"/>
          </a:p>
        </p:txBody>
      </p:sp>
      <p:sp>
        <p:nvSpPr>
          <p:cNvPr id="25" name="TextBox 24"/>
          <p:cNvSpPr txBox="1"/>
          <p:nvPr/>
        </p:nvSpPr>
        <p:spPr>
          <a:xfrm>
            <a:off x="5383308" y="3401918"/>
            <a:ext cx="36691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Why do companies use these symbols?</a:t>
            </a:r>
          </a:p>
          <a:p>
            <a:r>
              <a:rPr lang="en-GB" sz="1200" dirty="0" smtClean="0"/>
              <a:t>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42806" y="4851835"/>
            <a:ext cx="340179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Identify how McDonalds protects its identity and ideas from competition, making reference to the types of </a:t>
            </a:r>
            <a:r>
              <a:rPr lang="en-GB" sz="1200" smtClean="0"/>
              <a:t>protection available </a:t>
            </a:r>
            <a:r>
              <a:rPr lang="en-GB" sz="1200" dirty="0" smtClean="0"/>
              <a:t>(5 marks)</a:t>
            </a:r>
          </a:p>
          <a:p>
            <a:r>
              <a:rPr lang="en-GB" sz="1200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589941" y="1669581"/>
            <a:ext cx="326248" cy="29916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5926748" y="1312665"/>
            <a:ext cx="326248" cy="29916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7217892" y="2064470"/>
            <a:ext cx="326248" cy="29916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5326242" y="926390"/>
            <a:ext cx="419548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i="1" dirty="0" smtClean="0"/>
              <a:t>Indicate if these are Copyright (</a:t>
            </a:r>
            <a:r>
              <a:rPr lang="en-GB" sz="1050" i="1" dirty="0"/>
              <a:t>C), </a:t>
            </a:r>
            <a:r>
              <a:rPr lang="en-GB" sz="1050" i="1" dirty="0" smtClean="0"/>
              <a:t>Trademark (Tm) or Patent (PP)</a:t>
            </a:r>
            <a:endParaRPr lang="en-GB" sz="1050" b="1" i="1" dirty="0" smtClean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13986" y="2260657"/>
            <a:ext cx="986946" cy="1117915"/>
          </a:xfrm>
          <a:prstGeom prst="rect">
            <a:avLst/>
          </a:prstGeom>
        </p:spPr>
      </p:pic>
      <p:sp>
        <p:nvSpPr>
          <p:cNvPr id="29" name="Rectangle 28"/>
          <p:cNvSpPr/>
          <p:nvPr/>
        </p:nvSpPr>
        <p:spPr>
          <a:xfrm>
            <a:off x="4589941" y="2535834"/>
            <a:ext cx="326248" cy="29916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 rotWithShape="1">
          <a:blip r:embed="rId12"/>
          <a:srcRect l="9161" t="22267" r="5506" b="23485"/>
          <a:stretch/>
        </p:blipFill>
        <p:spPr>
          <a:xfrm>
            <a:off x="5768641" y="2229553"/>
            <a:ext cx="971006" cy="617282"/>
          </a:xfrm>
          <a:prstGeom prst="rect">
            <a:avLst/>
          </a:prstGeom>
        </p:spPr>
      </p:pic>
      <p:sp>
        <p:nvSpPr>
          <p:cNvPr id="30" name="Rectangle 29"/>
          <p:cNvSpPr/>
          <p:nvPr/>
        </p:nvSpPr>
        <p:spPr>
          <a:xfrm>
            <a:off x="5963072" y="2818899"/>
            <a:ext cx="326248" cy="29916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701730" y="1312665"/>
            <a:ext cx="1156082" cy="193381"/>
          </a:xfrm>
          <a:prstGeom prst="rect">
            <a:avLst/>
          </a:prstGeom>
        </p:spPr>
      </p:pic>
      <p:sp>
        <p:nvSpPr>
          <p:cNvPr id="32" name="Rectangle 31"/>
          <p:cNvSpPr/>
          <p:nvPr/>
        </p:nvSpPr>
        <p:spPr>
          <a:xfrm>
            <a:off x="7139510" y="1488824"/>
            <a:ext cx="326248" cy="29916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 rotWithShape="1">
          <a:blip r:embed="rId14"/>
          <a:srcRect l="47127" r="20371"/>
          <a:stretch/>
        </p:blipFill>
        <p:spPr>
          <a:xfrm>
            <a:off x="8011213" y="1169707"/>
            <a:ext cx="771232" cy="1186459"/>
          </a:xfrm>
          <a:prstGeom prst="rect">
            <a:avLst/>
          </a:prstGeom>
        </p:spPr>
      </p:pic>
      <p:sp>
        <p:nvSpPr>
          <p:cNvPr id="41" name="Rectangle 40"/>
          <p:cNvSpPr/>
          <p:nvPr/>
        </p:nvSpPr>
        <p:spPr>
          <a:xfrm>
            <a:off x="8603407" y="1200066"/>
            <a:ext cx="326248" cy="29916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692475" y="2463777"/>
            <a:ext cx="1026263" cy="608026"/>
          </a:xfrm>
          <a:prstGeom prst="rect">
            <a:avLst/>
          </a:prstGeom>
        </p:spPr>
      </p:pic>
      <p:sp>
        <p:nvSpPr>
          <p:cNvPr id="43" name="Rectangle 42"/>
          <p:cNvSpPr/>
          <p:nvPr/>
        </p:nvSpPr>
        <p:spPr>
          <a:xfrm>
            <a:off x="8669745" y="2519520"/>
            <a:ext cx="326248" cy="29916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04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14612</TotalTime>
  <Words>160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Rockwell</vt:lpstr>
      <vt:lpstr>Office Theme</vt:lpstr>
      <vt:lpstr>PowerPoint Presentation</vt:lpstr>
    </vt:vector>
  </TitlesOfParts>
  <Company>The Dean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Stuart Peet</dc:creator>
  <cp:lastModifiedBy>Stuart Peet</cp:lastModifiedBy>
  <cp:revision>26</cp:revision>
  <dcterms:created xsi:type="dcterms:W3CDTF">2017-01-02T20:24:52Z</dcterms:created>
  <dcterms:modified xsi:type="dcterms:W3CDTF">2018-11-27T21:25:15Z</dcterms:modified>
</cp:coreProperties>
</file>