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F09C60-DA48-4CFD-9002-B93B088B5D65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AE8FDA1F-D040-4256-BDF0-3FBB951DA274}">
      <dgm:prSet phldrT="[Text]"/>
      <dgm:spPr/>
      <dgm:t>
        <a:bodyPr/>
        <a:lstStyle/>
        <a:p>
          <a:r>
            <a:rPr lang="en-GB" dirty="0" smtClean="0"/>
            <a:t>1-2 Marks</a:t>
          </a:r>
          <a:endParaRPr lang="en-GB" dirty="0"/>
        </a:p>
      </dgm:t>
    </dgm:pt>
    <dgm:pt modelId="{412003E1-5F42-4469-90BF-4EBBA950E28A}" type="parTrans" cxnId="{B9E9C5EC-C3D3-4E51-B4DD-039915723F8F}">
      <dgm:prSet/>
      <dgm:spPr/>
      <dgm:t>
        <a:bodyPr/>
        <a:lstStyle/>
        <a:p>
          <a:endParaRPr lang="en-GB"/>
        </a:p>
      </dgm:t>
    </dgm:pt>
    <dgm:pt modelId="{F1B4123E-3C24-40B3-B081-7164B49339C3}" type="sibTrans" cxnId="{B9E9C5EC-C3D3-4E51-B4DD-039915723F8F}">
      <dgm:prSet/>
      <dgm:spPr/>
      <dgm:t>
        <a:bodyPr/>
        <a:lstStyle/>
        <a:p>
          <a:endParaRPr lang="en-GB"/>
        </a:p>
      </dgm:t>
    </dgm:pt>
    <dgm:pt modelId="{F15B78D7-B620-4646-B0B8-D6EBA88056BD}">
      <dgm:prSet phldrT="[Text]"/>
      <dgm:spPr/>
      <dgm:t>
        <a:bodyPr/>
        <a:lstStyle/>
        <a:p>
          <a:r>
            <a:rPr lang="en-GB" dirty="0" smtClean="0"/>
            <a:t>What happens in the text?</a:t>
          </a:r>
        </a:p>
        <a:p>
          <a:r>
            <a:rPr lang="en-GB" dirty="0" smtClean="0"/>
            <a:t>- Beginning</a:t>
          </a:r>
        </a:p>
        <a:p>
          <a:r>
            <a:rPr lang="en-GB" dirty="0" smtClean="0"/>
            <a:t>- Middle</a:t>
          </a:r>
        </a:p>
        <a:p>
          <a:r>
            <a:rPr lang="en-GB" dirty="0" smtClean="0"/>
            <a:t>- End</a:t>
          </a:r>
        </a:p>
        <a:p>
          <a:r>
            <a:rPr lang="en-GB" dirty="0" smtClean="0"/>
            <a:t>Give a </a:t>
          </a:r>
          <a:r>
            <a:rPr lang="en-GB" b="1" dirty="0" smtClean="0"/>
            <a:t>quotation</a:t>
          </a:r>
          <a:r>
            <a:rPr lang="en-GB" dirty="0" smtClean="0"/>
            <a:t> for each of this plot points.</a:t>
          </a:r>
          <a:endParaRPr lang="en-GB" dirty="0"/>
        </a:p>
      </dgm:t>
    </dgm:pt>
    <dgm:pt modelId="{1A301EEB-F55D-4998-BEC5-889EFC3E152F}" type="parTrans" cxnId="{0D5C299D-33E6-4AC8-BC49-58554E29076E}">
      <dgm:prSet/>
      <dgm:spPr/>
      <dgm:t>
        <a:bodyPr/>
        <a:lstStyle/>
        <a:p>
          <a:endParaRPr lang="en-GB"/>
        </a:p>
      </dgm:t>
    </dgm:pt>
    <dgm:pt modelId="{2CD1CE3B-FEDF-44BA-8D6A-544633CD8140}" type="sibTrans" cxnId="{0D5C299D-33E6-4AC8-BC49-58554E29076E}">
      <dgm:prSet/>
      <dgm:spPr/>
      <dgm:t>
        <a:bodyPr/>
        <a:lstStyle/>
        <a:p>
          <a:endParaRPr lang="en-GB"/>
        </a:p>
      </dgm:t>
    </dgm:pt>
    <dgm:pt modelId="{4F366C6B-6627-4304-B02F-26B616E61455}">
      <dgm:prSet phldrT="[Text]"/>
      <dgm:spPr/>
      <dgm:t>
        <a:bodyPr/>
        <a:lstStyle/>
        <a:p>
          <a:r>
            <a:rPr lang="en-GB" dirty="0" smtClean="0"/>
            <a:t>3-5 Marks</a:t>
          </a:r>
          <a:endParaRPr lang="en-GB" dirty="0"/>
        </a:p>
      </dgm:t>
    </dgm:pt>
    <dgm:pt modelId="{DC6D1A10-26D9-45CC-8A6A-FE75BA9949C7}" type="parTrans" cxnId="{24DDD4B3-FC42-4920-98AB-5B058A1275AA}">
      <dgm:prSet/>
      <dgm:spPr/>
      <dgm:t>
        <a:bodyPr/>
        <a:lstStyle/>
        <a:p>
          <a:endParaRPr lang="en-GB"/>
        </a:p>
      </dgm:t>
    </dgm:pt>
    <dgm:pt modelId="{FBC3D227-7B6B-46C3-9EC2-77796B371C4B}" type="sibTrans" cxnId="{24DDD4B3-FC42-4920-98AB-5B058A1275AA}">
      <dgm:prSet/>
      <dgm:spPr/>
      <dgm:t>
        <a:bodyPr/>
        <a:lstStyle/>
        <a:p>
          <a:endParaRPr lang="en-GB"/>
        </a:p>
      </dgm:t>
    </dgm:pt>
    <dgm:pt modelId="{8DA79792-8E04-410D-AF0C-6867F851B20A}">
      <dgm:prSet phldrT="[Text]"/>
      <dgm:spPr/>
      <dgm:t>
        <a:bodyPr/>
        <a:lstStyle/>
        <a:p>
          <a:r>
            <a:rPr lang="en-GB" dirty="0" smtClean="0"/>
            <a:t>Comment on the </a:t>
          </a:r>
          <a:r>
            <a:rPr lang="en-GB" b="1" dirty="0" smtClean="0"/>
            <a:t>effect </a:t>
          </a:r>
          <a:r>
            <a:rPr lang="en-GB" dirty="0" smtClean="0"/>
            <a:t>that the opening/ending have on the reader.</a:t>
          </a:r>
        </a:p>
        <a:p>
          <a:endParaRPr lang="en-GB" dirty="0" smtClean="0"/>
        </a:p>
        <a:p>
          <a:r>
            <a:rPr lang="en-GB" dirty="0" smtClean="0"/>
            <a:t>Is there a </a:t>
          </a:r>
          <a:r>
            <a:rPr lang="en-GB" b="1" dirty="0" smtClean="0"/>
            <a:t>shift</a:t>
          </a:r>
          <a:r>
            <a:rPr lang="en-GB" dirty="0" smtClean="0"/>
            <a:t>?</a:t>
          </a:r>
        </a:p>
        <a:p>
          <a:r>
            <a:rPr lang="en-GB" dirty="0" smtClean="0"/>
            <a:t>- Change in setting</a:t>
          </a:r>
        </a:p>
        <a:p>
          <a:r>
            <a:rPr lang="en-GB" dirty="0" smtClean="0"/>
            <a:t>- Change in character</a:t>
          </a:r>
        </a:p>
        <a:p>
          <a:r>
            <a:rPr lang="en-GB" dirty="0" smtClean="0"/>
            <a:t>- Change in tone</a:t>
          </a:r>
        </a:p>
        <a:p>
          <a:endParaRPr lang="en-GB" dirty="0" smtClean="0"/>
        </a:p>
        <a:p>
          <a:r>
            <a:rPr lang="en-GB" dirty="0" smtClean="0"/>
            <a:t>What different sentence lengths/types are being used? What </a:t>
          </a:r>
          <a:r>
            <a:rPr lang="en-GB" b="1" dirty="0" smtClean="0"/>
            <a:t>effect </a:t>
          </a:r>
          <a:r>
            <a:rPr lang="en-GB" dirty="0" smtClean="0"/>
            <a:t>do these have on the reader?</a:t>
          </a:r>
        </a:p>
        <a:p>
          <a:endParaRPr lang="en-GB" dirty="0" smtClean="0"/>
        </a:p>
        <a:p>
          <a:r>
            <a:rPr lang="en-GB" dirty="0" smtClean="0"/>
            <a:t>What is the </a:t>
          </a:r>
          <a:r>
            <a:rPr lang="en-GB" b="1" dirty="0" smtClean="0"/>
            <a:t>Narrative Perspective</a:t>
          </a:r>
          <a:r>
            <a:rPr lang="en-GB" dirty="0" smtClean="0"/>
            <a:t>? What is the </a:t>
          </a:r>
          <a:r>
            <a:rPr lang="en-GB" b="1" dirty="0" smtClean="0"/>
            <a:t>effect</a:t>
          </a:r>
          <a:r>
            <a:rPr lang="en-GB" dirty="0" smtClean="0"/>
            <a:t> of this?</a:t>
          </a:r>
          <a:endParaRPr lang="en-GB" dirty="0"/>
        </a:p>
      </dgm:t>
    </dgm:pt>
    <dgm:pt modelId="{FD6493F4-F908-47D2-AE9A-44409AB48315}" type="parTrans" cxnId="{BAE3C3F9-30B6-4524-B8A6-5184512739C3}">
      <dgm:prSet/>
      <dgm:spPr/>
      <dgm:t>
        <a:bodyPr/>
        <a:lstStyle/>
        <a:p>
          <a:endParaRPr lang="en-GB"/>
        </a:p>
      </dgm:t>
    </dgm:pt>
    <dgm:pt modelId="{A930316C-A39A-49B2-9201-EED6373AE937}" type="sibTrans" cxnId="{BAE3C3F9-30B6-4524-B8A6-5184512739C3}">
      <dgm:prSet/>
      <dgm:spPr/>
      <dgm:t>
        <a:bodyPr/>
        <a:lstStyle/>
        <a:p>
          <a:endParaRPr lang="en-GB"/>
        </a:p>
      </dgm:t>
    </dgm:pt>
    <dgm:pt modelId="{BEA39B60-ECF9-4474-A180-678655725B64}">
      <dgm:prSet phldrT="[Text]"/>
      <dgm:spPr/>
      <dgm:t>
        <a:bodyPr/>
        <a:lstStyle/>
        <a:p>
          <a:r>
            <a:rPr lang="en-GB" dirty="0" smtClean="0"/>
            <a:t>6-8 Marks</a:t>
          </a:r>
          <a:endParaRPr lang="en-GB" dirty="0"/>
        </a:p>
      </dgm:t>
    </dgm:pt>
    <dgm:pt modelId="{6A14EBEC-8D4A-4EE3-9B65-94C766C5B125}" type="parTrans" cxnId="{CFD8173D-2F95-4523-B57D-F5D83CAE8E14}">
      <dgm:prSet/>
      <dgm:spPr/>
      <dgm:t>
        <a:bodyPr/>
        <a:lstStyle/>
        <a:p>
          <a:endParaRPr lang="en-GB"/>
        </a:p>
      </dgm:t>
    </dgm:pt>
    <dgm:pt modelId="{2E871475-52F4-4AAA-9321-325E69E2DFB4}" type="sibTrans" cxnId="{CFD8173D-2F95-4523-B57D-F5D83CAE8E14}">
      <dgm:prSet/>
      <dgm:spPr/>
      <dgm:t>
        <a:bodyPr/>
        <a:lstStyle/>
        <a:p>
          <a:endParaRPr lang="en-GB"/>
        </a:p>
      </dgm:t>
    </dgm:pt>
    <dgm:pt modelId="{800285E0-4869-4314-951E-88D13194DC1C}">
      <dgm:prSet phldrT="[Text]"/>
      <dgm:spPr/>
      <dgm:t>
        <a:bodyPr/>
        <a:lstStyle/>
        <a:p>
          <a:r>
            <a:rPr lang="en-GB" dirty="0" smtClean="0"/>
            <a:t>Comment on </a:t>
          </a:r>
          <a:r>
            <a:rPr lang="en-GB" b="1" dirty="0" smtClean="0"/>
            <a:t>Structural Features</a:t>
          </a:r>
          <a:r>
            <a:rPr lang="en-GB" dirty="0" smtClean="0"/>
            <a:t> and the effect they create:</a:t>
          </a:r>
        </a:p>
        <a:p>
          <a:r>
            <a:rPr lang="en-GB" dirty="0" smtClean="0"/>
            <a:t>- Flashback</a:t>
          </a:r>
        </a:p>
        <a:p>
          <a:r>
            <a:rPr lang="en-GB" dirty="0" smtClean="0"/>
            <a:t>- Dialogue</a:t>
          </a:r>
        </a:p>
        <a:p>
          <a:r>
            <a:rPr lang="en-GB" dirty="0" smtClean="0"/>
            <a:t>- Cliff hanger</a:t>
          </a:r>
        </a:p>
        <a:p>
          <a:r>
            <a:rPr lang="en-GB" dirty="0" smtClean="0"/>
            <a:t>- Punctuation for effect</a:t>
          </a:r>
        </a:p>
        <a:p>
          <a:r>
            <a:rPr lang="en-GB" dirty="0" smtClean="0"/>
            <a:t>- Juxtaposition / Paradox</a:t>
          </a:r>
        </a:p>
        <a:p>
          <a:r>
            <a:rPr lang="en-GB" dirty="0" smtClean="0"/>
            <a:t>- Foreshadowing</a:t>
          </a:r>
        </a:p>
        <a:p>
          <a:r>
            <a:rPr lang="en-GB" dirty="0" smtClean="0"/>
            <a:t>- Listing</a:t>
          </a:r>
        </a:p>
        <a:p>
          <a:endParaRPr lang="en-GB" dirty="0" smtClean="0"/>
        </a:p>
        <a:p>
          <a:r>
            <a:rPr lang="en-GB" dirty="0" smtClean="0"/>
            <a:t>Make a comment on the </a:t>
          </a:r>
          <a:r>
            <a:rPr lang="en-GB" b="1" dirty="0" smtClean="0"/>
            <a:t>overall structure</a:t>
          </a:r>
          <a:r>
            <a:rPr lang="en-GB" dirty="0" smtClean="0"/>
            <a:t> of the text and why you thing the writer has done this:</a:t>
          </a:r>
        </a:p>
        <a:p>
          <a:r>
            <a:rPr lang="en-GB" dirty="0" smtClean="0"/>
            <a:t>- Linear Narrative</a:t>
          </a:r>
        </a:p>
        <a:p>
          <a:r>
            <a:rPr lang="en-GB" dirty="0" smtClean="0"/>
            <a:t>- Non-Linear Narrative</a:t>
          </a:r>
        </a:p>
        <a:p>
          <a:r>
            <a:rPr lang="en-GB" dirty="0" smtClean="0"/>
            <a:t>- Chronological</a:t>
          </a:r>
          <a:endParaRPr lang="en-GB" dirty="0"/>
        </a:p>
      </dgm:t>
    </dgm:pt>
    <dgm:pt modelId="{E7C238F0-F1EB-484B-B1E9-0C3E6F0F3C3B}" type="parTrans" cxnId="{CBFB594D-EA25-42DA-BABC-B565B2912EAD}">
      <dgm:prSet/>
      <dgm:spPr/>
      <dgm:t>
        <a:bodyPr/>
        <a:lstStyle/>
        <a:p>
          <a:endParaRPr lang="en-GB"/>
        </a:p>
      </dgm:t>
    </dgm:pt>
    <dgm:pt modelId="{7A1E6ABE-0B22-410B-BDC9-89508B4B6B78}" type="sibTrans" cxnId="{CBFB594D-EA25-42DA-BABC-B565B2912EAD}">
      <dgm:prSet/>
      <dgm:spPr/>
      <dgm:t>
        <a:bodyPr/>
        <a:lstStyle/>
        <a:p>
          <a:endParaRPr lang="en-GB"/>
        </a:p>
      </dgm:t>
    </dgm:pt>
    <dgm:pt modelId="{5273E2F0-E91A-4870-B491-E6F2E57B7ED0}" type="pres">
      <dgm:prSet presAssocID="{52F09C60-DA48-4CFD-9002-B93B088B5D65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D01BEC9-E842-44BD-952F-1AFD953BDAB2}" type="pres">
      <dgm:prSet presAssocID="{AE8FDA1F-D040-4256-BDF0-3FBB951DA274}" presName="parentText1" presStyleLbl="node1" presStyleIdx="0" presStyleCnt="3" custLinFactNeighborY="-2851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399530-D255-4615-94C1-CE688DD13FEB}" type="pres">
      <dgm:prSet presAssocID="{AE8FDA1F-D040-4256-BDF0-3FBB951DA274}" presName="childText1" presStyleLbl="solidAlignAcc1" presStyleIdx="0" presStyleCnt="3" custScaleY="68685" custLinFactNeighborY="-328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5D03D2-9C5E-4069-AA23-141203C3B8C7}" type="pres">
      <dgm:prSet presAssocID="{4F366C6B-6627-4304-B02F-26B616E61455}" presName="parentText2" presStyleLbl="node1" presStyleIdx="1" presStyleCnt="3" custLinFactNeighborY="-3891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B10529-60C5-4027-B4E3-8100989AEE35}" type="pres">
      <dgm:prSet presAssocID="{4F366C6B-6627-4304-B02F-26B616E61455}" presName="childText2" presStyleLbl="solidAlignAcc1" presStyleIdx="1" presStyleCnt="3" custScaleY="142765" custLinFactNeighborY="-14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BBEE3B-418D-4296-89BC-6811C2E8D28A}" type="pres">
      <dgm:prSet presAssocID="{BEA39B60-ECF9-4474-A180-678655725B64}" presName="parentText3" presStyleLbl="node1" presStyleIdx="2" presStyleCnt="3" custLinFactNeighborY="-4221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994945-1920-4ECC-B59F-0D1C5D9C1592}" type="pres">
      <dgm:prSet presAssocID="{BEA39B60-ECF9-4474-A180-678655725B64}" presName="childText3" presStyleLbl="solidAlignAcc1" presStyleIdx="2" presStyleCnt="3" custScaleY="170721" custLinFactNeighborY="120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FD8173D-2F95-4523-B57D-F5D83CAE8E14}" srcId="{52F09C60-DA48-4CFD-9002-B93B088B5D65}" destId="{BEA39B60-ECF9-4474-A180-678655725B64}" srcOrd="2" destOrd="0" parTransId="{6A14EBEC-8D4A-4EE3-9B65-94C766C5B125}" sibTransId="{2E871475-52F4-4AAA-9321-325E69E2DFB4}"/>
    <dgm:cxn modelId="{F6D40E3E-50BA-45BC-A5B7-DD89A9DCD2E7}" type="presOf" srcId="{52F09C60-DA48-4CFD-9002-B93B088B5D65}" destId="{5273E2F0-E91A-4870-B491-E6F2E57B7ED0}" srcOrd="0" destOrd="0" presId="urn:microsoft.com/office/officeart/2009/3/layout/IncreasingArrowsProcess"/>
    <dgm:cxn modelId="{0CD4B187-0B3E-481F-A2CC-098510D99B05}" type="presOf" srcId="{F15B78D7-B620-4646-B0B8-D6EBA88056BD}" destId="{76399530-D255-4615-94C1-CE688DD13FEB}" srcOrd="0" destOrd="0" presId="urn:microsoft.com/office/officeart/2009/3/layout/IncreasingArrowsProcess"/>
    <dgm:cxn modelId="{6C7ECA73-E13E-45A2-99E5-D414471AEB84}" type="presOf" srcId="{4F366C6B-6627-4304-B02F-26B616E61455}" destId="{9E5D03D2-9C5E-4069-AA23-141203C3B8C7}" srcOrd="0" destOrd="0" presId="urn:microsoft.com/office/officeart/2009/3/layout/IncreasingArrowsProcess"/>
    <dgm:cxn modelId="{42EB529D-8B5D-40F4-9A5F-1E681DEDCC47}" type="presOf" srcId="{AE8FDA1F-D040-4256-BDF0-3FBB951DA274}" destId="{DD01BEC9-E842-44BD-952F-1AFD953BDAB2}" srcOrd="0" destOrd="0" presId="urn:microsoft.com/office/officeart/2009/3/layout/IncreasingArrowsProcess"/>
    <dgm:cxn modelId="{0D5C299D-33E6-4AC8-BC49-58554E29076E}" srcId="{AE8FDA1F-D040-4256-BDF0-3FBB951DA274}" destId="{F15B78D7-B620-4646-B0B8-D6EBA88056BD}" srcOrd="0" destOrd="0" parTransId="{1A301EEB-F55D-4998-BEC5-889EFC3E152F}" sibTransId="{2CD1CE3B-FEDF-44BA-8D6A-544633CD8140}"/>
    <dgm:cxn modelId="{7A196CBE-7F56-437B-83C3-2DF65C065FB4}" type="presOf" srcId="{8DA79792-8E04-410D-AF0C-6867F851B20A}" destId="{EDB10529-60C5-4027-B4E3-8100989AEE35}" srcOrd="0" destOrd="0" presId="urn:microsoft.com/office/officeart/2009/3/layout/IncreasingArrowsProcess"/>
    <dgm:cxn modelId="{B9E9C5EC-C3D3-4E51-B4DD-039915723F8F}" srcId="{52F09C60-DA48-4CFD-9002-B93B088B5D65}" destId="{AE8FDA1F-D040-4256-BDF0-3FBB951DA274}" srcOrd="0" destOrd="0" parTransId="{412003E1-5F42-4469-90BF-4EBBA950E28A}" sibTransId="{F1B4123E-3C24-40B3-B081-7164B49339C3}"/>
    <dgm:cxn modelId="{FE261AB4-F75A-4846-AFFE-A19453A9CB00}" type="presOf" srcId="{BEA39B60-ECF9-4474-A180-678655725B64}" destId="{E1BBEE3B-418D-4296-89BC-6811C2E8D28A}" srcOrd="0" destOrd="0" presId="urn:microsoft.com/office/officeart/2009/3/layout/IncreasingArrowsProcess"/>
    <dgm:cxn modelId="{75E4B909-E941-47F1-BE59-702FBF10A6E2}" type="presOf" srcId="{800285E0-4869-4314-951E-88D13194DC1C}" destId="{F3994945-1920-4ECC-B59F-0D1C5D9C1592}" srcOrd="0" destOrd="0" presId="urn:microsoft.com/office/officeart/2009/3/layout/IncreasingArrowsProcess"/>
    <dgm:cxn modelId="{CBFB594D-EA25-42DA-BABC-B565B2912EAD}" srcId="{BEA39B60-ECF9-4474-A180-678655725B64}" destId="{800285E0-4869-4314-951E-88D13194DC1C}" srcOrd="0" destOrd="0" parTransId="{E7C238F0-F1EB-484B-B1E9-0C3E6F0F3C3B}" sibTransId="{7A1E6ABE-0B22-410B-BDC9-89508B4B6B78}"/>
    <dgm:cxn modelId="{BAE3C3F9-30B6-4524-B8A6-5184512739C3}" srcId="{4F366C6B-6627-4304-B02F-26B616E61455}" destId="{8DA79792-8E04-410D-AF0C-6867F851B20A}" srcOrd="0" destOrd="0" parTransId="{FD6493F4-F908-47D2-AE9A-44409AB48315}" sibTransId="{A930316C-A39A-49B2-9201-EED6373AE937}"/>
    <dgm:cxn modelId="{24DDD4B3-FC42-4920-98AB-5B058A1275AA}" srcId="{52F09C60-DA48-4CFD-9002-B93B088B5D65}" destId="{4F366C6B-6627-4304-B02F-26B616E61455}" srcOrd="1" destOrd="0" parTransId="{DC6D1A10-26D9-45CC-8A6A-FE75BA9949C7}" sibTransId="{FBC3D227-7B6B-46C3-9EC2-77796B371C4B}"/>
    <dgm:cxn modelId="{85E8CE50-70D4-414E-8A4A-ACEE244D9533}" type="presParOf" srcId="{5273E2F0-E91A-4870-B491-E6F2E57B7ED0}" destId="{DD01BEC9-E842-44BD-952F-1AFD953BDAB2}" srcOrd="0" destOrd="0" presId="urn:microsoft.com/office/officeart/2009/3/layout/IncreasingArrowsProcess"/>
    <dgm:cxn modelId="{AE27C52B-71B5-40E9-B110-F4FBB68AA64D}" type="presParOf" srcId="{5273E2F0-E91A-4870-B491-E6F2E57B7ED0}" destId="{76399530-D255-4615-94C1-CE688DD13FEB}" srcOrd="1" destOrd="0" presId="urn:microsoft.com/office/officeart/2009/3/layout/IncreasingArrowsProcess"/>
    <dgm:cxn modelId="{DD5231A6-38FC-4F00-ABAE-9B120560D253}" type="presParOf" srcId="{5273E2F0-E91A-4870-B491-E6F2E57B7ED0}" destId="{9E5D03D2-9C5E-4069-AA23-141203C3B8C7}" srcOrd="2" destOrd="0" presId="urn:microsoft.com/office/officeart/2009/3/layout/IncreasingArrowsProcess"/>
    <dgm:cxn modelId="{47714BC0-34B0-4109-98E0-90F4473ACC45}" type="presParOf" srcId="{5273E2F0-E91A-4870-B491-E6F2E57B7ED0}" destId="{EDB10529-60C5-4027-B4E3-8100989AEE35}" srcOrd="3" destOrd="0" presId="urn:microsoft.com/office/officeart/2009/3/layout/IncreasingArrowsProcess"/>
    <dgm:cxn modelId="{120100C9-E9C6-4BCA-A0D8-FE19550384A0}" type="presParOf" srcId="{5273E2F0-E91A-4870-B491-E6F2E57B7ED0}" destId="{E1BBEE3B-418D-4296-89BC-6811C2E8D28A}" srcOrd="4" destOrd="0" presId="urn:microsoft.com/office/officeart/2009/3/layout/IncreasingArrowsProcess"/>
    <dgm:cxn modelId="{32E8BB93-6EE3-4FE3-9931-DC42AFBF5036}" type="presParOf" srcId="{5273E2F0-E91A-4870-B491-E6F2E57B7ED0}" destId="{F3994945-1920-4ECC-B59F-0D1C5D9C1592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1BEC9-E842-44BD-952F-1AFD953BDAB2}">
      <dsp:nvSpPr>
        <dsp:cNvPr id="0" name=""/>
        <dsp:cNvSpPr/>
      </dsp:nvSpPr>
      <dsp:spPr>
        <a:xfrm>
          <a:off x="0" y="3"/>
          <a:ext cx="8856984" cy="1289914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4774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1-2 Marks</a:t>
          </a:r>
          <a:endParaRPr lang="en-GB" sz="2400" kern="1200" dirty="0"/>
        </a:p>
      </dsp:txBody>
      <dsp:txXfrm>
        <a:off x="0" y="322482"/>
        <a:ext cx="8534506" cy="644957"/>
      </dsp:txXfrm>
    </dsp:sp>
    <dsp:sp modelId="{76399530-D255-4615-94C1-CE688DD13FEB}">
      <dsp:nvSpPr>
        <dsp:cNvPr id="0" name=""/>
        <dsp:cNvSpPr/>
      </dsp:nvSpPr>
      <dsp:spPr>
        <a:xfrm>
          <a:off x="0" y="936109"/>
          <a:ext cx="2727951" cy="1706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What happens in the text?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- Beginning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- Middle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- End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Give a </a:t>
          </a:r>
          <a:r>
            <a:rPr lang="en-GB" sz="1400" b="1" kern="1200" dirty="0" smtClean="0"/>
            <a:t>quotation</a:t>
          </a:r>
          <a:r>
            <a:rPr lang="en-GB" sz="1400" kern="1200" dirty="0" smtClean="0"/>
            <a:t> for each of this plot points.</a:t>
          </a:r>
          <a:endParaRPr lang="en-GB" sz="1400" kern="1200" dirty="0"/>
        </a:p>
      </dsp:txBody>
      <dsp:txXfrm>
        <a:off x="0" y="936109"/>
        <a:ext cx="2727951" cy="1706719"/>
      </dsp:txXfrm>
    </dsp:sp>
    <dsp:sp modelId="{9E5D03D2-9C5E-4069-AA23-141203C3B8C7}">
      <dsp:nvSpPr>
        <dsp:cNvPr id="0" name=""/>
        <dsp:cNvSpPr/>
      </dsp:nvSpPr>
      <dsp:spPr>
        <a:xfrm>
          <a:off x="2727951" y="295849"/>
          <a:ext cx="6129032" cy="1289914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4774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3-5 Marks</a:t>
          </a:r>
          <a:endParaRPr lang="en-GB" sz="2400" kern="1200" dirty="0"/>
        </a:p>
      </dsp:txBody>
      <dsp:txXfrm>
        <a:off x="2727951" y="618328"/>
        <a:ext cx="5806554" cy="644957"/>
      </dsp:txXfrm>
    </dsp:sp>
    <dsp:sp modelId="{EDB10529-60C5-4027-B4E3-8100989AEE35}">
      <dsp:nvSpPr>
        <dsp:cNvPr id="0" name=""/>
        <dsp:cNvSpPr/>
      </dsp:nvSpPr>
      <dsp:spPr>
        <a:xfrm>
          <a:off x="2727951" y="1224145"/>
          <a:ext cx="2727951" cy="35474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Comment on the </a:t>
          </a:r>
          <a:r>
            <a:rPr lang="en-GB" sz="1300" b="1" kern="1200" dirty="0" smtClean="0"/>
            <a:t>effect </a:t>
          </a:r>
          <a:r>
            <a:rPr lang="en-GB" sz="1300" kern="1200" dirty="0" smtClean="0"/>
            <a:t>that the opening/ending have on the reader.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Is there a </a:t>
          </a:r>
          <a:r>
            <a:rPr lang="en-GB" sz="1300" b="1" kern="1200" dirty="0" smtClean="0"/>
            <a:t>shift</a:t>
          </a:r>
          <a:r>
            <a:rPr lang="en-GB" sz="1300" kern="1200" dirty="0" smtClean="0"/>
            <a:t>?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- Change in setting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- Change in character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- Change in tone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What different sentence lengths/types are being used? What </a:t>
          </a:r>
          <a:r>
            <a:rPr lang="en-GB" sz="1300" b="1" kern="1200" dirty="0" smtClean="0"/>
            <a:t>effect </a:t>
          </a:r>
          <a:r>
            <a:rPr lang="en-GB" sz="1300" kern="1200" dirty="0" smtClean="0"/>
            <a:t>do these have on the reader?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What is the </a:t>
          </a:r>
          <a:r>
            <a:rPr lang="en-GB" sz="1300" b="1" kern="1200" dirty="0" smtClean="0"/>
            <a:t>Narrative Perspective</a:t>
          </a:r>
          <a:r>
            <a:rPr lang="en-GB" sz="1300" kern="1200" dirty="0" smtClean="0"/>
            <a:t>? What is the </a:t>
          </a:r>
          <a:r>
            <a:rPr lang="en-GB" sz="1300" b="1" kern="1200" dirty="0" smtClean="0"/>
            <a:t>effect</a:t>
          </a:r>
          <a:r>
            <a:rPr lang="en-GB" sz="1300" kern="1200" dirty="0" smtClean="0"/>
            <a:t> of this?</a:t>
          </a:r>
          <a:endParaRPr lang="en-GB" sz="1300" kern="1200" dirty="0"/>
        </a:p>
      </dsp:txBody>
      <dsp:txXfrm>
        <a:off x="2727951" y="1224145"/>
        <a:ext cx="2727951" cy="3547495"/>
      </dsp:txXfrm>
    </dsp:sp>
    <dsp:sp modelId="{E1BBEE3B-418D-4296-89BC-6811C2E8D28A}">
      <dsp:nvSpPr>
        <dsp:cNvPr id="0" name=""/>
        <dsp:cNvSpPr/>
      </dsp:nvSpPr>
      <dsp:spPr>
        <a:xfrm>
          <a:off x="5455902" y="683228"/>
          <a:ext cx="3401081" cy="1289914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4774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6-8 Marks</a:t>
          </a:r>
          <a:endParaRPr lang="en-GB" sz="2400" kern="1200" dirty="0"/>
        </a:p>
      </dsp:txBody>
      <dsp:txXfrm>
        <a:off x="5455902" y="1005707"/>
        <a:ext cx="3078603" cy="644957"/>
      </dsp:txXfrm>
    </dsp:sp>
    <dsp:sp modelId="{F3994945-1920-4ECC-B59F-0D1C5D9C1592}">
      <dsp:nvSpPr>
        <dsp:cNvPr id="0" name=""/>
        <dsp:cNvSpPr/>
      </dsp:nvSpPr>
      <dsp:spPr>
        <a:xfrm>
          <a:off x="5455902" y="1652568"/>
          <a:ext cx="2727951" cy="41800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Comment on </a:t>
          </a:r>
          <a:r>
            <a:rPr lang="en-GB" sz="1300" b="1" kern="1200" dirty="0" smtClean="0"/>
            <a:t>Structural Features</a:t>
          </a:r>
          <a:r>
            <a:rPr lang="en-GB" sz="1300" kern="1200" dirty="0" smtClean="0"/>
            <a:t> and the effect they create: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- Flashback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- Dialogue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- Cliff hanger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- Punctuation for effect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- Juxtaposition / Paradox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- Foreshadowing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- Listing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Make a comment on the </a:t>
          </a:r>
          <a:r>
            <a:rPr lang="en-GB" sz="1300" b="1" kern="1200" dirty="0" smtClean="0"/>
            <a:t>overall structure</a:t>
          </a:r>
          <a:r>
            <a:rPr lang="en-GB" sz="1300" kern="1200" dirty="0" smtClean="0"/>
            <a:t> of the text and why you thing the writer has done this: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- Linear Narrative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- Non-Linear Narrative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- Chronological</a:t>
          </a:r>
          <a:endParaRPr lang="en-GB" sz="1300" kern="1200" dirty="0"/>
        </a:p>
      </dsp:txBody>
      <dsp:txXfrm>
        <a:off x="5455902" y="1652568"/>
        <a:ext cx="2727951" cy="4180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83A39-D908-40AB-A5CB-EE58B5BC2350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9187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8EC3E-FC52-413F-881D-E4E9840AB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316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EEC5-9E82-40CE-BF59-C74067F151D7}" type="datetime1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Di.Giampasquale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23F-2156-47BA-8D1C-6702277B4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20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AED5-1640-48B0-85E1-F87A81440EAF}" type="datetime1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Di.Giampasquale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23F-2156-47BA-8D1C-6702277B4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20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A68-6E23-4B2B-912B-D7150B272466}" type="datetime1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Di.Giampasquale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23F-2156-47BA-8D1C-6702277B4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3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9681-7FD6-4ADD-B36F-3BEF473ED0B5}" type="datetime1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Di.Giampasquale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23F-2156-47BA-8D1C-6702277B4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33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FF70-8A95-4F57-B095-6AD2BE0F501B}" type="datetime1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Di.Giampasquale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23F-2156-47BA-8D1C-6702277B4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36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D9AB-7A03-4419-BEFB-F2D50FEDF43A}" type="datetime1">
              <a:rPr lang="en-GB" smtClean="0"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Di.Giampasquale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23F-2156-47BA-8D1C-6702277B4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F9-9441-4336-BD2B-7614F936219C}" type="datetime1">
              <a:rPr lang="en-GB" smtClean="0"/>
              <a:t>28/03/2018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Di.Giampasquale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23F-2156-47BA-8D1C-6702277B4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44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E75C-314D-49CB-B507-34F9EE7FB225}" type="datetime1">
              <a:rPr lang="en-GB" smtClean="0"/>
              <a:t>28/03/2018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Di.Giampasquale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23F-2156-47BA-8D1C-6702277B4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6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C72E-E962-4279-9F11-ABF89A4DB4EE}" type="datetime1">
              <a:rPr lang="en-GB" smtClean="0"/>
              <a:t>28/03/2018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Di.Giampasquale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23F-2156-47BA-8D1C-6702277B4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65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D029-89D0-4D6C-AF5C-70B5F8389A6A}" type="datetime1">
              <a:rPr lang="en-GB" smtClean="0"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Di.Giampasquale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23F-2156-47BA-8D1C-6702277B4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69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7A6B-037C-4919-BD33-0BC2D1EB67ED}" type="datetime1">
              <a:rPr lang="en-GB" smtClean="0"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Di.Giampasquale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23F-2156-47BA-8D1C-6702277B4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28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566B3-5483-4183-B20B-B4DE140A16A3}" type="datetime1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Miss Di.Giampasquale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9A23F-2156-47BA-8D1C-6702277B4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81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Paper 1 Question 3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55792919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3861048"/>
            <a:ext cx="2520280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u="sng" dirty="0" smtClean="0"/>
              <a:t>Key Phrases: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writer focuses our attention on…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writer changes our focus to…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text shifts from ____ to ____ …</a:t>
            </a:r>
          </a:p>
          <a:p>
            <a:endParaRPr lang="en-GB" sz="1400" dirty="0"/>
          </a:p>
          <a:p>
            <a:r>
              <a:rPr lang="en-GB" sz="1400" b="1" u="sng" dirty="0" smtClean="0"/>
              <a:t>Buzz Words:</a:t>
            </a:r>
          </a:p>
          <a:p>
            <a:r>
              <a:rPr lang="en-GB" sz="1400" dirty="0" smtClean="0"/>
              <a:t>Shift	Focus</a:t>
            </a:r>
          </a:p>
          <a:p>
            <a:r>
              <a:rPr lang="en-GB" sz="1400" dirty="0" smtClean="0"/>
              <a:t>Beginning	Middle</a:t>
            </a:r>
          </a:p>
          <a:p>
            <a:r>
              <a:rPr lang="en-GB" sz="1400" dirty="0" smtClean="0"/>
              <a:t>End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816967"/>
            <a:ext cx="2304256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Paragraph 1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813989"/>
            <a:ext cx="2304256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Paragraph 3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813990"/>
            <a:ext cx="2304256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Paragraph 2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5508104" y="4941168"/>
            <a:ext cx="2952328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 rot="5400000">
            <a:off x="7915835" y="5333038"/>
            <a:ext cx="15125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Grade 9</a:t>
            </a:r>
            <a:endParaRPr lang="en-US" sz="3200" b="1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Di.Giampasquale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6"/>
          <a:stretch/>
        </p:blipFill>
        <p:spPr bwMode="auto">
          <a:xfrm>
            <a:off x="155165" y="44624"/>
            <a:ext cx="4826118" cy="5337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51"/>
          <a:stretch/>
        </p:blipFill>
        <p:spPr bwMode="auto">
          <a:xfrm>
            <a:off x="155871" y="5373216"/>
            <a:ext cx="4848177" cy="1445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977410" y="1700808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3742" y="2060848"/>
            <a:ext cx="7091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33098" y="1403313"/>
            <a:ext cx="5389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08104" y="128164"/>
            <a:ext cx="345638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It is not ok to just </a:t>
            </a:r>
            <a:r>
              <a:rPr lang="en-GB" b="1" dirty="0" smtClean="0"/>
              <a:t>identify</a:t>
            </a:r>
            <a:r>
              <a:rPr lang="en-GB" dirty="0" smtClean="0"/>
              <a:t> different structural features… you </a:t>
            </a:r>
            <a:r>
              <a:rPr lang="en-GB" b="1" dirty="0" smtClean="0"/>
              <a:t>must</a:t>
            </a:r>
            <a:r>
              <a:rPr lang="en-GB" dirty="0" smtClean="0"/>
              <a:t> analyse what </a:t>
            </a:r>
            <a:r>
              <a:rPr lang="en-GB" b="1" dirty="0" smtClean="0"/>
              <a:t>effect</a:t>
            </a:r>
            <a:r>
              <a:rPr lang="en-GB" dirty="0" smtClean="0"/>
              <a:t> these have on the reader.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8064" y="1675918"/>
            <a:ext cx="3816424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You will need to analyse a minimum of 4 quotations to be able to hit this level.</a:t>
            </a:r>
          </a:p>
          <a:p>
            <a:endParaRPr lang="en-GB" sz="1600" dirty="0" smtClean="0"/>
          </a:p>
          <a:p>
            <a:r>
              <a:rPr lang="en-GB" sz="1600" dirty="0" smtClean="0"/>
              <a:t>Ideally you want to include 4-6 quotations.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239537" y="3011979"/>
            <a:ext cx="3744416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You </a:t>
            </a:r>
            <a:r>
              <a:rPr lang="en-GB" sz="1600" b="1" dirty="0" smtClean="0"/>
              <a:t>must</a:t>
            </a:r>
            <a:r>
              <a:rPr lang="en-GB" sz="1600" dirty="0" smtClean="0"/>
              <a:t> use </a:t>
            </a:r>
            <a:r>
              <a:rPr lang="en-GB" sz="1600" b="1" dirty="0" smtClean="0"/>
              <a:t>subject terminology</a:t>
            </a:r>
            <a:r>
              <a:rPr lang="en-GB" sz="1600" dirty="0" smtClean="0"/>
              <a:t>, otherwise you cannot get above 2marks.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502349" y="582691"/>
            <a:ext cx="2988809" cy="686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99792" y="1688588"/>
            <a:ext cx="2448272" cy="156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86011" y="1988840"/>
            <a:ext cx="2862053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47664" y="1555713"/>
            <a:ext cx="5389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32898" y="1403313"/>
            <a:ext cx="5389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62844" y="1869054"/>
            <a:ext cx="35457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Di.Giampasquale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107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250</Words>
  <Application>Microsoft Office PowerPoint</Application>
  <PresentationFormat>On-screen Show (4:3)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Paper 1 Question 3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1 Question 3</dc:title>
  <dc:creator>Di.GiampasqualeA</dc:creator>
  <cp:lastModifiedBy>Thomas Bell</cp:lastModifiedBy>
  <cp:revision>4</cp:revision>
  <cp:lastPrinted>2018-02-07T13:32:48Z</cp:lastPrinted>
  <dcterms:created xsi:type="dcterms:W3CDTF">2017-03-09T10:10:34Z</dcterms:created>
  <dcterms:modified xsi:type="dcterms:W3CDTF">2018-03-28T09:07:06Z</dcterms:modified>
</cp:coreProperties>
</file>