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985678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288A-6A29-45E7-8956-4982243B7B6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FDC7-7211-459A-ACD9-CBFC198AF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30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288A-6A29-45E7-8956-4982243B7B6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FDC7-7211-459A-ACD9-CBFC198AF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05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288A-6A29-45E7-8956-4982243B7B6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FDC7-7211-459A-ACD9-CBFC198AF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061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288A-6A29-45E7-8956-4982243B7B6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FDC7-7211-459A-ACD9-CBFC198AF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86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288A-6A29-45E7-8956-4982243B7B6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FDC7-7211-459A-ACD9-CBFC198AF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94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288A-6A29-45E7-8956-4982243B7B6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FDC7-7211-459A-ACD9-CBFC198AF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5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288A-6A29-45E7-8956-4982243B7B6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FDC7-7211-459A-ACD9-CBFC198AF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49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288A-6A29-45E7-8956-4982243B7B6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FDC7-7211-459A-ACD9-CBFC198AF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24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288A-6A29-45E7-8956-4982243B7B6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FDC7-7211-459A-ACD9-CBFC198AF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76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288A-6A29-45E7-8956-4982243B7B6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FDC7-7211-459A-ACD9-CBFC198AF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65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288A-6A29-45E7-8956-4982243B7B6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FDC7-7211-459A-ACD9-CBFC198AF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84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4288A-6A29-45E7-8956-4982243B7B6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2FDC7-7211-459A-ACD9-CBFC198AF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48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57200" y="0"/>
            <a:ext cx="131064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Q: </a:t>
            </a:r>
            <a:r>
              <a:rPr lang="en-GB" sz="4500" b="1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How do</a:t>
            </a:r>
            <a:r>
              <a:rPr lang="en-GB" sz="4500" b="1" baseline="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the interpretations differ? (4 marks)</a:t>
            </a:r>
          </a:p>
          <a:p>
            <a:pPr algn="ctr"/>
            <a:endParaRPr lang="en-US" sz="4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403860" y="1002230"/>
            <a:ext cx="11384280" cy="5532120"/>
          </a:xfrm>
          <a:prstGeom prst="wedgeEllipseCallout">
            <a:avLst>
              <a:gd name="adj1" fmla="val 35392"/>
              <a:gd name="adj2" fmla="val -49288"/>
            </a:avLst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>
              <a:buFont typeface="+mj-lt"/>
              <a:buAutoNum type="arabicPeriod"/>
            </a:pPr>
            <a:r>
              <a:rPr lang="en-GB" sz="3600" dirty="0" smtClean="0"/>
              <a:t>Look at the CONTENT of the source.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3600" dirty="0" smtClean="0"/>
              <a:t>Find 2 differences</a:t>
            </a:r>
            <a:r>
              <a:rPr lang="en-GB" sz="3600" dirty="0" smtClean="0"/>
              <a:t>.</a:t>
            </a:r>
            <a:endParaRPr lang="en-GB" sz="3600" dirty="0" smtClean="0"/>
          </a:p>
          <a:p>
            <a:pPr marL="742950" indent="-742950" algn="ctr">
              <a:buFont typeface="+mj-lt"/>
              <a:buAutoNum type="arabicPeriod"/>
            </a:pPr>
            <a:r>
              <a:rPr lang="en-GB" sz="3600" dirty="0" smtClean="0"/>
              <a:t>Support the differences with QUOTES</a:t>
            </a:r>
            <a:r>
              <a:rPr lang="en-GB" sz="3600" dirty="0" smtClean="0"/>
              <a:t>.</a:t>
            </a:r>
            <a:endParaRPr lang="en-GB" sz="3600" dirty="0" smtClean="0"/>
          </a:p>
          <a:p>
            <a:pPr marL="742950" indent="-742950" algn="ctr">
              <a:buFont typeface="+mj-lt"/>
              <a:buAutoNum type="arabicPeriod"/>
            </a:pPr>
            <a:r>
              <a:rPr lang="en-GB" sz="3600" dirty="0" smtClean="0"/>
              <a:t>Explain how they are different</a:t>
            </a:r>
            <a:r>
              <a:rPr lang="en-GB" sz="3600" dirty="0" smtClean="0"/>
              <a:t>!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3600" u="sng" dirty="0" smtClean="0"/>
              <a:t>22 lines </a:t>
            </a:r>
            <a:r>
              <a:rPr lang="en-GB" sz="3600" dirty="0" smtClean="0"/>
              <a:t>of writing at most!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3600" dirty="0" smtClean="0"/>
              <a:t>5mins of writing</a:t>
            </a:r>
            <a:endParaRPr lang="en-GB" sz="3600" dirty="0" smtClean="0"/>
          </a:p>
        </p:txBody>
      </p:sp>
      <p:pic>
        <p:nvPicPr>
          <p:cNvPr id="6" name="Picture 2" descr="Image result for hitler cart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195" y="4283243"/>
            <a:ext cx="2191101" cy="257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213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6253" y="0"/>
            <a:ext cx="12368463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Q: </a:t>
            </a:r>
            <a:r>
              <a:rPr lang="en-GB" sz="4500" b="1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How far do you agree... (16 marks + 4SPGST</a:t>
            </a:r>
            <a:r>
              <a:rPr lang="en-GB" sz="4500" b="1" baseline="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)</a:t>
            </a:r>
          </a:p>
          <a:p>
            <a:pPr algn="ctr"/>
            <a:endParaRPr lang="en-US" sz="4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0" y="783772"/>
            <a:ext cx="11646568" cy="5894956"/>
          </a:xfrm>
          <a:prstGeom prst="wedgeEllipseCallout">
            <a:avLst>
              <a:gd name="adj1" fmla="val 35392"/>
              <a:gd name="adj2" fmla="val -49288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eriod"/>
            </a:pPr>
            <a:r>
              <a:rPr lang="en-GB" sz="2800" dirty="0" smtClean="0"/>
              <a:t>Do you agree with the statement? Why? How far do you agree? Address this first in a PEEL paragraph with a minimum of 2 pieces of evidence.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dirty="0" smtClean="0"/>
              <a:t>You must then do 2 more PEEL paragraphs addressing 2 more reasons s. Compare each of these to the statement.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dirty="0" smtClean="0"/>
              <a:t>Come to a conclusion where you do not sit on the fence</a:t>
            </a:r>
            <a:r>
              <a:rPr lang="en-GB" sz="2800" dirty="0" smtClean="0"/>
              <a:t>!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u="sng" dirty="0" smtClean="0"/>
              <a:t>80 </a:t>
            </a:r>
            <a:r>
              <a:rPr lang="en-GB" sz="2800" u="sng" dirty="0"/>
              <a:t>lines </a:t>
            </a:r>
            <a:r>
              <a:rPr lang="en-GB" sz="2800" dirty="0"/>
              <a:t>of writing at </a:t>
            </a:r>
            <a:r>
              <a:rPr lang="en-GB" sz="2800" dirty="0" smtClean="0"/>
              <a:t>most!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dirty="0" smtClean="0"/>
              <a:t>20mins </a:t>
            </a:r>
            <a:r>
              <a:rPr lang="en-GB" sz="2800" dirty="0"/>
              <a:t>of writing</a:t>
            </a:r>
          </a:p>
          <a:p>
            <a:pPr marL="742950" indent="-742950">
              <a:buFont typeface="+mj-lt"/>
              <a:buAutoNum type="arabicPeriod"/>
            </a:pPr>
            <a:endParaRPr lang="en-GB" sz="3200" dirty="0" smtClean="0"/>
          </a:p>
        </p:txBody>
      </p:sp>
      <p:pic>
        <p:nvPicPr>
          <p:cNvPr id="6" name="Picture 2" descr="Image result for chamberlain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100" y="3856721"/>
            <a:ext cx="1741289" cy="262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39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6253" y="0"/>
            <a:ext cx="12368463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Q: </a:t>
            </a:r>
            <a:r>
              <a:rPr lang="en-GB" sz="4500" b="1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How useful is this source to a historian studying... (8 marks</a:t>
            </a:r>
            <a:r>
              <a:rPr lang="en-GB" sz="4500" b="1" baseline="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)</a:t>
            </a:r>
          </a:p>
          <a:p>
            <a:pPr algn="ctr"/>
            <a:endParaRPr lang="en-US" sz="4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0" y="1395664"/>
            <a:ext cx="12192000" cy="5283064"/>
          </a:xfrm>
          <a:prstGeom prst="wedgeEllipseCallout">
            <a:avLst>
              <a:gd name="adj1" fmla="val 35392"/>
              <a:gd name="adj2" fmla="val -49288"/>
            </a:avLst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eriod"/>
            </a:pPr>
            <a:r>
              <a:rPr lang="en-GB" sz="2800" b="1" dirty="0" smtClean="0"/>
              <a:t>CONTENT</a:t>
            </a:r>
            <a:r>
              <a:rPr lang="en-GB" sz="2800" dirty="0" smtClean="0"/>
              <a:t>: what point is it making, what can you infer, does this make it useful.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b="1" dirty="0" smtClean="0"/>
              <a:t>PROVENANCE</a:t>
            </a:r>
            <a:r>
              <a:rPr lang="en-GB" sz="2800" dirty="0" smtClean="0"/>
              <a:t>: who made it? When? Why? Look at the description!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b="1" dirty="0" smtClean="0"/>
              <a:t>CONTEXT</a:t>
            </a:r>
            <a:r>
              <a:rPr lang="en-GB" sz="2800" dirty="0" smtClean="0"/>
              <a:t>: does it fit with your own understanding of the topic</a:t>
            </a:r>
            <a:r>
              <a:rPr lang="en-GB" sz="2800" dirty="0" smtClean="0"/>
              <a:t>?</a:t>
            </a:r>
            <a:endParaRPr lang="en-GB" sz="2800" dirty="0"/>
          </a:p>
          <a:p>
            <a:pPr marL="742950" indent="-742950">
              <a:buFont typeface="+mj-lt"/>
              <a:buAutoNum type="arabicPeriod"/>
            </a:pPr>
            <a:r>
              <a:rPr lang="en-GB" sz="2800" dirty="0" smtClean="0"/>
              <a:t>MAKE SURE YOU </a:t>
            </a:r>
            <a:r>
              <a:rPr lang="en-GB" sz="2800" b="1" dirty="0" smtClean="0"/>
              <a:t>FOCUS</a:t>
            </a:r>
            <a:r>
              <a:rPr lang="en-GB" sz="2800" dirty="0" smtClean="0"/>
              <a:t> ON THE Q ASKED</a:t>
            </a:r>
            <a:r>
              <a:rPr lang="en-GB" sz="2800" dirty="0" smtClean="0"/>
              <a:t>!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u="sng" dirty="0" smtClean="0"/>
              <a:t>40 </a:t>
            </a:r>
            <a:r>
              <a:rPr lang="en-GB" sz="2800" u="sng" dirty="0"/>
              <a:t>lines </a:t>
            </a:r>
            <a:r>
              <a:rPr lang="en-GB" sz="2800" dirty="0"/>
              <a:t>of writing at most!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dirty="0" smtClean="0"/>
              <a:t>10mins </a:t>
            </a:r>
            <a:r>
              <a:rPr lang="en-GB" sz="2800" dirty="0"/>
              <a:t>of writing</a:t>
            </a:r>
          </a:p>
          <a:p>
            <a:pPr marL="742950" indent="-742950">
              <a:buFont typeface="+mj-lt"/>
              <a:buAutoNum type="arabicPeriod"/>
            </a:pPr>
            <a:endParaRPr lang="en-GB" sz="2800" dirty="0" smtClean="0"/>
          </a:p>
        </p:txBody>
      </p:sp>
      <p:pic>
        <p:nvPicPr>
          <p:cNvPr id="6" name="Picture 6" descr="Image result for doctor clip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4" t="5216" r="22337"/>
          <a:stretch/>
        </p:blipFill>
        <p:spPr bwMode="auto">
          <a:xfrm>
            <a:off x="10539663" y="3778879"/>
            <a:ext cx="1652337" cy="307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95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6253" y="0"/>
            <a:ext cx="12368463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Q: </a:t>
            </a:r>
            <a:r>
              <a:rPr lang="en-GB" sz="4500" b="1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Explain the significance of... (8 marks</a:t>
            </a:r>
            <a:r>
              <a:rPr lang="en-GB" sz="4500" b="1" baseline="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)</a:t>
            </a:r>
          </a:p>
          <a:p>
            <a:pPr algn="ctr"/>
            <a:endParaRPr lang="en-US" sz="4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0" y="938464"/>
            <a:ext cx="12192000" cy="5740264"/>
          </a:xfrm>
          <a:prstGeom prst="wedgeEllipseCallout">
            <a:avLst>
              <a:gd name="adj1" fmla="val 35392"/>
              <a:gd name="adj2" fmla="val -49288"/>
            </a:avLst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>
              <a:buFont typeface="+mj-lt"/>
              <a:buAutoNum type="arabicPeriod"/>
            </a:pPr>
            <a:r>
              <a:rPr lang="en-GB" sz="3600" dirty="0" smtClean="0"/>
              <a:t>Significance means IMPACT made</a:t>
            </a:r>
            <a:r>
              <a:rPr lang="en-GB" sz="3600" dirty="0" smtClean="0"/>
              <a:t>.</a:t>
            </a:r>
            <a:endParaRPr lang="en-GB" sz="3600" dirty="0" smtClean="0"/>
          </a:p>
          <a:p>
            <a:pPr marL="742950" indent="-742950" algn="ctr">
              <a:buFont typeface="+mj-lt"/>
              <a:buAutoNum type="arabicPeriod"/>
            </a:pPr>
            <a:r>
              <a:rPr lang="en-GB" sz="3600" dirty="0" smtClean="0"/>
              <a:t>You must do 2 PEEL paragraphs looking at 2 aspects of significance.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3600" dirty="0" smtClean="0"/>
              <a:t>For </a:t>
            </a:r>
            <a:r>
              <a:rPr lang="en-GB" sz="3600" dirty="0" smtClean="0"/>
              <a:t>higher marks consider the impact at the time AND the impact in the longer term</a:t>
            </a:r>
            <a:r>
              <a:rPr lang="en-GB" sz="3600" dirty="0" smtClean="0"/>
              <a:t>.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3600" u="sng" dirty="0" smtClean="0"/>
              <a:t>40 </a:t>
            </a:r>
            <a:r>
              <a:rPr lang="en-GB" sz="3600" u="sng" dirty="0"/>
              <a:t>lines </a:t>
            </a:r>
            <a:r>
              <a:rPr lang="en-GB" sz="3600" dirty="0"/>
              <a:t>of writing at most!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3600" dirty="0" smtClean="0"/>
              <a:t>10mins </a:t>
            </a:r>
            <a:r>
              <a:rPr lang="en-GB" sz="3600" dirty="0"/>
              <a:t>of writing</a:t>
            </a:r>
          </a:p>
          <a:p>
            <a:pPr marL="742950" indent="-742950" algn="ctr">
              <a:buFont typeface="+mj-lt"/>
              <a:buAutoNum type="arabicPeriod"/>
            </a:pPr>
            <a:endParaRPr lang="en-GB" sz="3600" dirty="0" smtClean="0"/>
          </a:p>
        </p:txBody>
      </p:sp>
      <p:pic>
        <p:nvPicPr>
          <p:cNvPr id="6" name="Picture 6" descr="Image result for doctor clip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4" t="5216" r="22337"/>
          <a:stretch/>
        </p:blipFill>
        <p:spPr bwMode="auto">
          <a:xfrm>
            <a:off x="10539663" y="3778879"/>
            <a:ext cx="1652337" cy="307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992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6253" y="0"/>
            <a:ext cx="12368463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Q: </a:t>
            </a:r>
            <a:r>
              <a:rPr lang="en-GB" sz="4500" b="1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In what ways are X and Y similar/different... (8 marks</a:t>
            </a:r>
            <a:r>
              <a:rPr lang="en-GB" sz="4500" b="1" baseline="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)</a:t>
            </a:r>
          </a:p>
          <a:p>
            <a:pPr algn="ctr"/>
            <a:endParaRPr lang="en-US" sz="4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-8022" y="1575899"/>
            <a:ext cx="12192000" cy="5210875"/>
          </a:xfrm>
          <a:prstGeom prst="wedgeEllipseCallout">
            <a:avLst>
              <a:gd name="adj1" fmla="val 35392"/>
              <a:gd name="adj2" fmla="val -49288"/>
            </a:avLst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>
              <a:buFont typeface="+mj-lt"/>
              <a:buAutoNum type="arabicPeriod"/>
            </a:pPr>
            <a:r>
              <a:rPr lang="en-GB" sz="3200" dirty="0" smtClean="0"/>
              <a:t>NOT balanced – only do similar OR different based on what is asked</a:t>
            </a:r>
            <a:r>
              <a:rPr lang="en-GB" sz="3200" dirty="0" smtClean="0"/>
              <a:t>.</a:t>
            </a:r>
            <a:endParaRPr lang="en-GB" sz="3200" dirty="0" smtClean="0"/>
          </a:p>
          <a:p>
            <a:pPr marL="742950" indent="-742950" algn="ctr">
              <a:buFont typeface="+mj-lt"/>
              <a:buAutoNum type="arabicPeriod"/>
            </a:pPr>
            <a:r>
              <a:rPr lang="en-GB" sz="3200" dirty="0" smtClean="0"/>
              <a:t>You must do at least 2 each in a PEEL paragraph</a:t>
            </a:r>
            <a:r>
              <a:rPr lang="en-GB" sz="3200" dirty="0" smtClean="0"/>
              <a:t>.</a:t>
            </a:r>
            <a:endParaRPr lang="en-GB" sz="3200" dirty="0" smtClean="0"/>
          </a:p>
          <a:p>
            <a:pPr marL="742950" indent="-742950" algn="ctr">
              <a:buFont typeface="+mj-lt"/>
              <a:buAutoNum type="arabicPeriod"/>
            </a:pPr>
            <a:r>
              <a:rPr lang="en-GB" sz="3200" dirty="0" smtClean="0"/>
              <a:t>Think about CAUSES, DEVELOPMENTS, CONSEQUENCES</a:t>
            </a:r>
            <a:r>
              <a:rPr lang="en-GB" sz="3200" dirty="0" smtClean="0"/>
              <a:t>.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3200" u="sng" dirty="0" smtClean="0"/>
              <a:t>40 </a:t>
            </a:r>
            <a:r>
              <a:rPr lang="en-GB" sz="3200" u="sng" dirty="0"/>
              <a:t>lines </a:t>
            </a:r>
            <a:r>
              <a:rPr lang="en-GB" sz="3200" dirty="0"/>
              <a:t>of writing at most!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3200" dirty="0" smtClean="0"/>
              <a:t>10mins </a:t>
            </a:r>
            <a:r>
              <a:rPr lang="en-GB" sz="3200" dirty="0"/>
              <a:t>of writing</a:t>
            </a:r>
          </a:p>
          <a:p>
            <a:pPr marL="742950" indent="-742950" algn="ctr">
              <a:buFont typeface="+mj-lt"/>
              <a:buAutoNum type="arabicPeriod"/>
            </a:pPr>
            <a:endParaRPr lang="en-GB" sz="3600" dirty="0" smtClean="0"/>
          </a:p>
        </p:txBody>
      </p:sp>
      <p:pic>
        <p:nvPicPr>
          <p:cNvPr id="6" name="Picture 6" descr="Image result for doctor clip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4" t="5216" r="22337"/>
          <a:stretch/>
        </p:blipFill>
        <p:spPr bwMode="auto">
          <a:xfrm>
            <a:off x="10539663" y="3778879"/>
            <a:ext cx="1652337" cy="307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731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0" y="1117736"/>
            <a:ext cx="12192000" cy="5716201"/>
          </a:xfrm>
          <a:prstGeom prst="wedgeEllipseCallout">
            <a:avLst>
              <a:gd name="adj1" fmla="val 35392"/>
              <a:gd name="adj2" fmla="val -49288"/>
            </a:avLst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eriod"/>
            </a:pPr>
            <a:r>
              <a:rPr lang="en-GB" sz="2800" dirty="0" smtClean="0"/>
              <a:t>You MUST discuss the named factor in a PEEL paragraph.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dirty="0" smtClean="0"/>
              <a:t>You MUST do 2 more PEEL paragraphs looking at 2 different factors.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dirty="0" smtClean="0"/>
              <a:t>In each PEEL you must include 2 specific examples explained in full.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dirty="0" smtClean="0"/>
              <a:t>You must come to a conclusion where you link and rank</a:t>
            </a:r>
            <a:r>
              <a:rPr lang="en-GB" sz="2800" dirty="0" smtClean="0"/>
              <a:t>!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u="sng" dirty="0" smtClean="0"/>
              <a:t>80 </a:t>
            </a:r>
            <a:r>
              <a:rPr lang="en-GB" sz="2800" u="sng" dirty="0"/>
              <a:t>lines </a:t>
            </a:r>
            <a:r>
              <a:rPr lang="en-GB" sz="2800" dirty="0"/>
              <a:t>of writing at most!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dirty="0" smtClean="0"/>
              <a:t>20mins </a:t>
            </a:r>
            <a:r>
              <a:rPr lang="en-GB" sz="2800" dirty="0"/>
              <a:t>of writing</a:t>
            </a:r>
          </a:p>
          <a:p>
            <a:pPr marL="742950" indent="-742950">
              <a:buFont typeface="+mj-lt"/>
              <a:buAutoNum type="arabicPeriod"/>
            </a:pPr>
            <a:endParaRPr lang="en-GB" sz="3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-96253" y="0"/>
            <a:ext cx="12368463" cy="14619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Q: </a:t>
            </a:r>
            <a:r>
              <a:rPr lang="en-GB" sz="4400" b="1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Has X been the main factor in... (16 marks + 4 SPGST</a:t>
            </a:r>
            <a:r>
              <a:rPr lang="en-GB" sz="4400" b="1" baseline="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)</a:t>
            </a:r>
          </a:p>
          <a:p>
            <a:pPr algn="ctr"/>
            <a:endParaRPr lang="en-US" sz="4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6" descr="Image result for doctor clip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4" t="5216" r="22337"/>
          <a:stretch/>
        </p:blipFill>
        <p:spPr bwMode="auto">
          <a:xfrm>
            <a:off x="10539663" y="3778879"/>
            <a:ext cx="1652337" cy="307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013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6253" y="0"/>
            <a:ext cx="12368463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Q: </a:t>
            </a:r>
            <a:r>
              <a:rPr lang="en-GB" sz="4500" b="1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How convincing is this interpretation? (8 marks)</a:t>
            </a:r>
            <a:endParaRPr lang="en-GB" sz="4500" b="1" baseline="0" dirty="0" smtClean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algn="ctr"/>
            <a:endParaRPr lang="en-US" sz="4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0" y="1018904"/>
            <a:ext cx="12192000" cy="5659824"/>
          </a:xfrm>
          <a:prstGeom prst="wedgeEllipseCallout">
            <a:avLst>
              <a:gd name="adj1" fmla="val 35392"/>
              <a:gd name="adj2" fmla="val -49288"/>
            </a:avLst>
          </a:prstGeom>
          <a:ln w="762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>
              <a:buFont typeface="+mj-lt"/>
              <a:buAutoNum type="arabicPeriod"/>
            </a:pPr>
            <a:endParaRPr lang="en-GB" sz="3600" dirty="0" smtClean="0"/>
          </a:p>
        </p:txBody>
      </p:sp>
      <p:pic>
        <p:nvPicPr>
          <p:cNvPr id="7" name="Picture 8" descr="Image result for norman conquest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642" y="3931943"/>
            <a:ext cx="2422358" cy="29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19725" y="2027411"/>
            <a:ext cx="897556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2800" dirty="0"/>
              <a:t>Replace the word “convincing” with ACCURATE.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dirty="0"/>
              <a:t>Remember – you are not looking at the provenance.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dirty="0"/>
              <a:t>THINK: What historical facts can you use to support or challenge each author’s view?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dirty="0"/>
              <a:t> </a:t>
            </a:r>
            <a:r>
              <a:rPr lang="en-GB" sz="2800" dirty="0" smtClean="0"/>
              <a:t>2 PEEL </a:t>
            </a:r>
            <a:r>
              <a:rPr lang="en-GB" sz="2800" dirty="0"/>
              <a:t>paragraphs examining </a:t>
            </a:r>
            <a:r>
              <a:rPr lang="en-GB" sz="2800" dirty="0" smtClean="0"/>
              <a:t>2 arguments and </a:t>
            </a:r>
            <a:r>
              <a:rPr lang="en-GB" sz="2800" dirty="0"/>
              <a:t>a conclusion</a:t>
            </a:r>
            <a:r>
              <a:rPr lang="en-GB" sz="2800" dirty="0" smtClean="0"/>
              <a:t>!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u="sng" dirty="0" smtClean="0"/>
              <a:t>40 </a:t>
            </a:r>
            <a:r>
              <a:rPr lang="en-GB" sz="2800" u="sng" dirty="0"/>
              <a:t>lines </a:t>
            </a:r>
            <a:r>
              <a:rPr lang="en-GB" sz="2800" dirty="0"/>
              <a:t>of writing at most!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dirty="0" smtClean="0"/>
              <a:t>10mins </a:t>
            </a:r>
            <a:r>
              <a:rPr lang="en-GB" sz="2800" dirty="0"/>
              <a:t>of writing</a:t>
            </a:r>
          </a:p>
          <a:p>
            <a:pPr marL="742950" indent="-742950">
              <a:buFont typeface="+mj-lt"/>
              <a:buAutoNum type="arabicPeriod"/>
            </a:pP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3507808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Callout 5"/>
          <p:cNvSpPr/>
          <p:nvPr/>
        </p:nvSpPr>
        <p:spPr>
          <a:xfrm>
            <a:off x="0" y="697832"/>
            <a:ext cx="12192000" cy="5980896"/>
          </a:xfrm>
          <a:prstGeom prst="wedgeEllipseCallout">
            <a:avLst>
              <a:gd name="adj1" fmla="val 35392"/>
              <a:gd name="adj2" fmla="val -49288"/>
            </a:avLst>
          </a:prstGeom>
          <a:ln w="762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>
              <a:buFont typeface="+mj-lt"/>
              <a:buAutoNum type="arabicPeriod"/>
            </a:pPr>
            <a:r>
              <a:rPr lang="en-GB" sz="3200" dirty="0" smtClean="0"/>
              <a:t>IMPORTANCE means what impact did this/they make and what changes</a:t>
            </a:r>
            <a:r>
              <a:rPr lang="en-GB" sz="3200" dirty="0" smtClean="0"/>
              <a:t>.</a:t>
            </a:r>
            <a:endParaRPr lang="en-GB" sz="3200" dirty="0" smtClean="0"/>
          </a:p>
          <a:p>
            <a:pPr marL="742950" indent="-742950" algn="ctr">
              <a:buFont typeface="+mj-lt"/>
              <a:buAutoNum type="arabicPeriod"/>
            </a:pPr>
            <a:r>
              <a:rPr lang="en-GB" sz="3200" dirty="0" smtClean="0"/>
              <a:t>You must do 2 PEEL paragraphs looking at 2 reasons why they are/are not important</a:t>
            </a:r>
            <a:r>
              <a:rPr lang="en-GB" sz="3200" dirty="0" smtClean="0"/>
              <a:t>.</a:t>
            </a:r>
            <a:endParaRPr lang="en-GB" sz="3200" dirty="0" smtClean="0"/>
          </a:p>
          <a:p>
            <a:pPr marL="742950" indent="-742950" algn="ctr">
              <a:buFont typeface="+mj-lt"/>
              <a:buAutoNum type="arabicPeriod"/>
            </a:pPr>
            <a:r>
              <a:rPr lang="en-GB" sz="3200" dirty="0" smtClean="0"/>
              <a:t>For higher marks consider the impact at the time AND the impact in the longer term</a:t>
            </a:r>
            <a:r>
              <a:rPr lang="en-GB" sz="3200" dirty="0" smtClean="0"/>
              <a:t>.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3200" u="sng" dirty="0" smtClean="0"/>
              <a:t>40 </a:t>
            </a:r>
            <a:r>
              <a:rPr lang="en-GB" sz="3200" u="sng" dirty="0"/>
              <a:t>lines </a:t>
            </a:r>
            <a:r>
              <a:rPr lang="en-GB" sz="3200" dirty="0"/>
              <a:t>of writing at most!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3200" dirty="0" smtClean="0"/>
              <a:t>10mins </a:t>
            </a:r>
            <a:r>
              <a:rPr lang="en-GB" sz="3200" dirty="0"/>
              <a:t>of writing</a:t>
            </a:r>
          </a:p>
          <a:p>
            <a:pPr marL="742950" indent="-742950" algn="ctr">
              <a:buFont typeface="+mj-lt"/>
              <a:buAutoNum type="arabicPeriod"/>
            </a:pPr>
            <a:endParaRPr lang="en-GB" sz="3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-96253" y="0"/>
            <a:ext cx="12368463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Q: </a:t>
            </a:r>
            <a:r>
              <a:rPr lang="en-GB" sz="4500" b="1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Explain the importance of..... (8 marks)</a:t>
            </a:r>
            <a:endParaRPr lang="en-GB" sz="4500" b="1" baseline="0" dirty="0" smtClean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algn="ctr"/>
            <a:endParaRPr lang="en-US" sz="4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8" descr="Image result for norman conquest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642" y="3931943"/>
            <a:ext cx="2422358" cy="29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621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Callout 5"/>
          <p:cNvSpPr/>
          <p:nvPr/>
        </p:nvSpPr>
        <p:spPr>
          <a:xfrm>
            <a:off x="0" y="866274"/>
            <a:ext cx="12272210" cy="5812453"/>
          </a:xfrm>
          <a:prstGeom prst="wedgeEllipseCallout">
            <a:avLst>
              <a:gd name="adj1" fmla="val 35392"/>
              <a:gd name="adj2" fmla="val -49288"/>
            </a:avLst>
          </a:prstGeom>
          <a:ln w="762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eriod"/>
            </a:pPr>
            <a:r>
              <a:rPr lang="en-GB" sz="3200" dirty="0" smtClean="0"/>
              <a:t>You will be given an event or a key development.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200" dirty="0" smtClean="0"/>
              <a:t>Within this named event you must identify 2 causes/events</a:t>
            </a:r>
            <a:r>
              <a:rPr lang="en-GB" sz="3200" dirty="0"/>
              <a:t>, and their consequences. </a:t>
            </a:r>
            <a:endParaRPr lang="en-GB" sz="3200" dirty="0" smtClean="0"/>
          </a:p>
          <a:p>
            <a:pPr marL="742950" indent="-742950">
              <a:buFont typeface="+mj-lt"/>
              <a:buAutoNum type="arabicPeriod"/>
            </a:pPr>
            <a:r>
              <a:rPr lang="en-GB" sz="3200" dirty="0" smtClean="0"/>
              <a:t>You must explain each in a PEEL paragraph.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200" dirty="0" smtClean="0"/>
              <a:t>For top level – can you link these together</a:t>
            </a:r>
            <a:r>
              <a:rPr lang="en-GB" sz="3200" dirty="0" smtClean="0"/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200" u="sng" dirty="0" smtClean="0"/>
              <a:t>40 </a:t>
            </a:r>
            <a:r>
              <a:rPr lang="en-GB" sz="3200" u="sng" dirty="0"/>
              <a:t>lines </a:t>
            </a:r>
            <a:r>
              <a:rPr lang="en-GB" sz="3200" dirty="0"/>
              <a:t>of writing at most!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200" dirty="0" smtClean="0"/>
              <a:t>10mins </a:t>
            </a:r>
            <a:r>
              <a:rPr lang="en-GB" sz="3200" dirty="0"/>
              <a:t>of writing</a:t>
            </a:r>
          </a:p>
          <a:p>
            <a:pPr marL="742950" indent="-742950">
              <a:buFont typeface="+mj-lt"/>
              <a:buAutoNum type="arabicPeriod"/>
            </a:pPr>
            <a:endParaRPr lang="en-GB" sz="3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-96253" y="0"/>
            <a:ext cx="12368463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Q: </a:t>
            </a:r>
            <a:r>
              <a:rPr lang="en-GB" sz="4500" b="1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Write an account of..... (8 marks)</a:t>
            </a:r>
            <a:endParaRPr lang="en-GB" sz="4500" b="1" baseline="0" dirty="0" smtClean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algn="ctr"/>
            <a:endParaRPr lang="en-US" sz="4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8" descr="Image result for norman conquest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642" y="3931943"/>
            <a:ext cx="2422358" cy="29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07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57200" y="0"/>
            <a:ext cx="131064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Q: </a:t>
            </a:r>
            <a:r>
              <a:rPr lang="en-GB" sz="4500" b="1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WHY do</a:t>
            </a:r>
            <a:r>
              <a:rPr lang="en-GB" sz="4500" b="1" baseline="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the interpretations differ? (4 marks)</a:t>
            </a:r>
          </a:p>
          <a:p>
            <a:pPr algn="ctr"/>
            <a:endParaRPr lang="en-US" sz="4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0" y="738664"/>
            <a:ext cx="12192000" cy="5764329"/>
          </a:xfrm>
          <a:prstGeom prst="wedgeEllipseCallout">
            <a:avLst>
              <a:gd name="adj1" fmla="val 35392"/>
              <a:gd name="adj2" fmla="val -49288"/>
            </a:avLst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>
              <a:buFont typeface="+mj-lt"/>
              <a:buAutoNum type="arabicPeriod"/>
            </a:pPr>
            <a:r>
              <a:rPr lang="en-GB" sz="3600" dirty="0" smtClean="0"/>
              <a:t>Look at the CONTEXT of the source – who wrote it, when, why, who was the audience</a:t>
            </a:r>
            <a:r>
              <a:rPr lang="en-GB" sz="3600" dirty="0" smtClean="0"/>
              <a:t>?</a:t>
            </a:r>
            <a:endParaRPr lang="en-GB" sz="3600" dirty="0" smtClean="0"/>
          </a:p>
          <a:p>
            <a:pPr marL="742950" indent="-742950" algn="ctr">
              <a:buFont typeface="+mj-lt"/>
              <a:buAutoNum type="arabicPeriod"/>
            </a:pPr>
            <a:r>
              <a:rPr lang="en-GB" sz="3600" dirty="0" smtClean="0"/>
              <a:t>Find 2 differences</a:t>
            </a:r>
            <a:r>
              <a:rPr lang="en-GB" sz="3600" dirty="0" smtClean="0"/>
              <a:t>.</a:t>
            </a:r>
            <a:endParaRPr lang="en-GB" sz="3600" dirty="0" smtClean="0"/>
          </a:p>
          <a:p>
            <a:pPr marL="742950" indent="-742950" algn="ctr">
              <a:buFont typeface="+mj-lt"/>
              <a:buAutoNum type="arabicPeriod"/>
            </a:pPr>
            <a:r>
              <a:rPr lang="en-GB" sz="3600" dirty="0" smtClean="0"/>
              <a:t>Support the differences with QUOTES</a:t>
            </a:r>
            <a:r>
              <a:rPr lang="en-GB" sz="3600" dirty="0" smtClean="0"/>
              <a:t>.</a:t>
            </a:r>
            <a:endParaRPr lang="en-GB" sz="3600" dirty="0" smtClean="0"/>
          </a:p>
          <a:p>
            <a:pPr marL="742950" indent="-742950" algn="ctr">
              <a:buFont typeface="+mj-lt"/>
              <a:buAutoNum type="arabicPeriod"/>
            </a:pPr>
            <a:r>
              <a:rPr lang="en-GB" sz="3600" dirty="0" smtClean="0"/>
              <a:t>Explain how they are different</a:t>
            </a:r>
            <a:r>
              <a:rPr lang="en-GB" sz="3600" dirty="0" smtClean="0"/>
              <a:t>!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3600" u="sng" dirty="0" smtClean="0"/>
              <a:t>22 lines </a:t>
            </a:r>
            <a:r>
              <a:rPr lang="en-GB" sz="3600" dirty="0" smtClean="0"/>
              <a:t>of writing at most!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3600" dirty="0" smtClean="0"/>
              <a:t>5mins of writing</a:t>
            </a:r>
            <a:endParaRPr lang="en-GB" sz="3600" dirty="0" smtClean="0"/>
          </a:p>
        </p:txBody>
      </p:sp>
      <p:pic>
        <p:nvPicPr>
          <p:cNvPr id="6" name="Picture 2" descr="Image result for hitler cart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195" y="4283243"/>
            <a:ext cx="2191101" cy="257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51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0" y="1227909"/>
            <a:ext cx="12192000" cy="6740435"/>
          </a:xfrm>
          <a:prstGeom prst="wedgeEllipseCallout">
            <a:avLst>
              <a:gd name="adj1" fmla="val 35392"/>
              <a:gd name="adj2" fmla="val -49288"/>
            </a:avLst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eriod"/>
            </a:pPr>
            <a:r>
              <a:rPr lang="en-GB" sz="3200" dirty="0" smtClean="0"/>
              <a:t>Replace the word “convincing” with ACCURATE.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200" dirty="0" smtClean="0"/>
              <a:t>Remember – you are not looking at the provenance.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200" dirty="0"/>
              <a:t>THINK: What historical facts can you use to support or challenge each author’s view? </a:t>
            </a:r>
            <a:endParaRPr lang="en-GB" sz="3200" dirty="0" smtClean="0"/>
          </a:p>
          <a:p>
            <a:pPr marL="742950" indent="-742950">
              <a:buFont typeface="+mj-lt"/>
              <a:buAutoNum type="arabicPeriod"/>
            </a:pPr>
            <a:r>
              <a:rPr lang="en-GB" sz="3200" dirty="0"/>
              <a:t> PEEL paragraphs examining each </a:t>
            </a:r>
            <a:br>
              <a:rPr lang="en-GB" sz="3200" dirty="0"/>
            </a:br>
            <a:r>
              <a:rPr lang="en-GB" sz="3200" dirty="0"/>
              <a:t>interpretation in turn and a conclusion</a:t>
            </a:r>
            <a:r>
              <a:rPr lang="en-GB" sz="3200" dirty="0" smtClean="0"/>
              <a:t>!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200" u="sng" dirty="0" smtClean="0"/>
              <a:t>40 </a:t>
            </a:r>
            <a:r>
              <a:rPr lang="en-GB" sz="3200" u="sng" dirty="0"/>
              <a:t>lines </a:t>
            </a:r>
            <a:r>
              <a:rPr lang="en-GB" sz="3200" dirty="0"/>
              <a:t>of writing at most!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200" dirty="0" smtClean="0"/>
              <a:t>10 </a:t>
            </a:r>
            <a:r>
              <a:rPr lang="en-GB" sz="3200" dirty="0" err="1" smtClean="0"/>
              <a:t>mins</a:t>
            </a:r>
            <a:r>
              <a:rPr lang="en-GB" sz="3200" dirty="0" smtClean="0"/>
              <a:t> </a:t>
            </a:r>
            <a:r>
              <a:rPr lang="en-GB" sz="3200" dirty="0"/>
              <a:t>of writing</a:t>
            </a:r>
          </a:p>
          <a:p>
            <a:pPr marL="742950" indent="-742950">
              <a:buFont typeface="+mj-lt"/>
              <a:buAutoNum type="arabicPeriod"/>
            </a:pPr>
            <a:endParaRPr lang="en-GB" sz="3400" dirty="0"/>
          </a:p>
        </p:txBody>
      </p:sp>
      <p:pic>
        <p:nvPicPr>
          <p:cNvPr id="6" name="Picture 2" descr="Image result for hitler cart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15" y="4475747"/>
            <a:ext cx="2027281" cy="238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96253" y="0"/>
            <a:ext cx="12368463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Q: </a:t>
            </a:r>
            <a:r>
              <a:rPr lang="en-GB" sz="4500" b="1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How CONVINCING are these interpretations</a:t>
            </a:r>
            <a:r>
              <a:rPr lang="en-GB" sz="4500" b="1" baseline="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? (8 marks)</a:t>
            </a:r>
          </a:p>
          <a:p>
            <a:pPr algn="ctr"/>
            <a:endParaRPr lang="en-US" sz="4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625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6253" y="0"/>
            <a:ext cx="12368463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Q: </a:t>
            </a:r>
            <a:r>
              <a:rPr lang="en-GB" sz="4500" b="1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Describe.... (4 marks)</a:t>
            </a:r>
            <a:endParaRPr lang="en-GB" sz="4500" b="1" baseline="0" dirty="0" smtClean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algn="ctr"/>
            <a:endParaRPr lang="en-US" sz="4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0" y="1477328"/>
            <a:ext cx="11815011" cy="5066496"/>
          </a:xfrm>
          <a:prstGeom prst="wedgeEllipseCallout">
            <a:avLst>
              <a:gd name="adj1" fmla="val 35392"/>
              <a:gd name="adj2" fmla="val -49288"/>
            </a:avLst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>
              <a:buFont typeface="+mj-lt"/>
              <a:buAutoNum type="arabicPeriod"/>
            </a:pPr>
            <a:r>
              <a:rPr lang="en-GB" sz="3200" dirty="0" smtClean="0"/>
              <a:t>2 PEE paragraphs each describing an aspect of the event/person/policy.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3200" dirty="0" smtClean="0"/>
              <a:t>Can </a:t>
            </a:r>
            <a:r>
              <a:rPr lang="en-GB" sz="3200" dirty="0" smtClean="0"/>
              <a:t>also be 1 REALLY detailed paragraph discussing 2 </a:t>
            </a:r>
            <a:r>
              <a:rPr lang="en-GB" sz="3200" dirty="0" smtClean="0"/>
              <a:t>aspects</a:t>
            </a:r>
            <a:endParaRPr lang="en-GB" sz="3200" dirty="0"/>
          </a:p>
          <a:p>
            <a:pPr marL="742950" indent="-742950" algn="ctr">
              <a:buFont typeface="+mj-lt"/>
              <a:buAutoNum type="arabicPeriod"/>
            </a:pPr>
            <a:r>
              <a:rPr lang="en-GB" sz="3200" dirty="0" smtClean="0"/>
              <a:t>Make sure you include a specific example for each</a:t>
            </a:r>
            <a:r>
              <a:rPr lang="en-GB" sz="3200" dirty="0" smtClean="0"/>
              <a:t>!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3200" u="sng" dirty="0"/>
              <a:t>22 lines </a:t>
            </a:r>
            <a:r>
              <a:rPr lang="en-GB" sz="3200" dirty="0"/>
              <a:t>of writing at most!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3200" dirty="0"/>
              <a:t>5mins of writing</a:t>
            </a:r>
          </a:p>
          <a:p>
            <a:pPr algn="ctr"/>
            <a:endParaRPr lang="en-GB" sz="3600" dirty="0" smtClean="0"/>
          </a:p>
        </p:txBody>
      </p:sp>
      <p:pic>
        <p:nvPicPr>
          <p:cNvPr id="6" name="Picture 2" descr="Image result for hitler cart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195" y="4283243"/>
            <a:ext cx="2191101" cy="257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72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6253" y="0"/>
            <a:ext cx="12368463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Q: </a:t>
            </a:r>
            <a:r>
              <a:rPr lang="en-GB" sz="4500" b="1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In what ways.....</a:t>
            </a:r>
            <a:r>
              <a:rPr lang="en-GB" sz="4500" b="1" baseline="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? (8 marks)</a:t>
            </a:r>
          </a:p>
          <a:p>
            <a:pPr algn="ctr"/>
            <a:endParaRPr lang="en-US" sz="4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0" y="697832"/>
            <a:ext cx="12192000" cy="5980896"/>
          </a:xfrm>
          <a:prstGeom prst="wedgeEllipseCallout">
            <a:avLst>
              <a:gd name="adj1" fmla="val 35392"/>
              <a:gd name="adj2" fmla="val -49288"/>
            </a:avLst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GB" sz="2800" dirty="0"/>
              <a:t>You have to explain how a particular group of people</a:t>
            </a:r>
            <a:br>
              <a:rPr lang="en-GB" sz="2800" dirty="0"/>
            </a:br>
            <a:r>
              <a:rPr lang="en-GB" sz="2800" dirty="0"/>
              <a:t>experienced changes due to </a:t>
            </a:r>
            <a:r>
              <a:rPr lang="en-GB" sz="2800" dirty="0" smtClean="0"/>
              <a:t>events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So two PEEL paragraphs with detail and examples showing how the event changed the experience of the people/person named. </a:t>
            </a:r>
            <a:endParaRPr lang="en-GB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/>
              <a:t>For </a:t>
            </a:r>
            <a:r>
              <a:rPr lang="en-GB" sz="2800" dirty="0" smtClean="0"/>
              <a:t>top marks consider how things were different over time</a:t>
            </a:r>
            <a:r>
              <a:rPr lang="en-GB" sz="2800" dirty="0" smtClean="0"/>
              <a:t>.</a:t>
            </a:r>
            <a:r>
              <a:rPr lang="en-GB" sz="2400" u="sng" dirty="0"/>
              <a:t> </a:t>
            </a:r>
            <a:endParaRPr lang="en-GB" sz="2400" u="sng" dirty="0" smtClean="0"/>
          </a:p>
          <a:p>
            <a:pPr marL="742950" indent="-742950">
              <a:buFont typeface="+mj-lt"/>
              <a:buAutoNum type="arabicPeriod"/>
            </a:pPr>
            <a:r>
              <a:rPr lang="en-GB" sz="2800" u="sng" dirty="0" smtClean="0"/>
              <a:t>40 </a:t>
            </a:r>
            <a:r>
              <a:rPr lang="en-GB" sz="2800" u="sng" dirty="0"/>
              <a:t>lines </a:t>
            </a:r>
            <a:r>
              <a:rPr lang="en-GB" sz="2800" dirty="0"/>
              <a:t>of writing at most!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dirty="0" smtClean="0"/>
              <a:t>10mins </a:t>
            </a:r>
            <a:r>
              <a:rPr lang="en-GB" sz="2800" dirty="0"/>
              <a:t>of writing</a:t>
            </a:r>
          </a:p>
          <a:p>
            <a:pPr marL="342900" indent="-342900">
              <a:buFont typeface="+mj-lt"/>
              <a:buAutoNum type="arabicPeriod"/>
            </a:pPr>
            <a:endParaRPr lang="en-GB" sz="3400" dirty="0"/>
          </a:p>
        </p:txBody>
      </p:sp>
      <p:pic>
        <p:nvPicPr>
          <p:cNvPr id="6" name="Picture 2" descr="Image result for hitler cart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195" y="4283243"/>
            <a:ext cx="2191101" cy="257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77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6253" y="0"/>
            <a:ext cx="12368463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Q: </a:t>
            </a:r>
            <a:r>
              <a:rPr lang="en-GB" sz="4500" b="1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Essay questions.... </a:t>
            </a:r>
            <a:r>
              <a:rPr lang="en-GB" sz="4500" b="1" baseline="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(12 marks)</a:t>
            </a:r>
          </a:p>
          <a:p>
            <a:pPr algn="ctr"/>
            <a:endParaRPr lang="en-US" sz="4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-84704" y="890337"/>
            <a:ext cx="12192000" cy="5764328"/>
          </a:xfrm>
          <a:prstGeom prst="wedgeEllipseCallout">
            <a:avLst>
              <a:gd name="adj1" fmla="val 35392"/>
              <a:gd name="adj2" fmla="val -49288"/>
            </a:avLst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n-GB" sz="24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Which of the following was the more important reason why……</a:t>
            </a:r>
            <a:br>
              <a:rPr lang="en-GB" sz="24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Explain your answer with reference to both bullet points (12 marks)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endParaRPr lang="en-GB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3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 this question you have to compare the two things named in the question (the bullet points) and come to a judgement about which is more important. </a:t>
            </a:r>
          </a:p>
          <a:p>
            <a:pPr marL="57150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3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 a balanced argument with a conclusion that does NOT sit on the fence</a:t>
            </a:r>
            <a:r>
              <a:rPr lang="en-GB" sz="3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3200" u="sng" dirty="0" smtClean="0"/>
              <a:t>60 </a:t>
            </a:r>
            <a:r>
              <a:rPr lang="en-GB" sz="3200" u="sng" dirty="0"/>
              <a:t>lines </a:t>
            </a:r>
            <a:r>
              <a:rPr lang="en-GB" sz="3200" dirty="0"/>
              <a:t>of writing at most!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3200" dirty="0" smtClean="0"/>
              <a:t>15 </a:t>
            </a:r>
            <a:r>
              <a:rPr lang="en-GB" sz="3200" dirty="0" err="1" smtClean="0"/>
              <a:t>mins</a:t>
            </a:r>
            <a:r>
              <a:rPr lang="en-GB" sz="3200" dirty="0" smtClean="0"/>
              <a:t> </a:t>
            </a:r>
            <a:r>
              <a:rPr lang="en-GB" sz="3200" dirty="0"/>
              <a:t>of writing</a:t>
            </a:r>
          </a:p>
          <a:p>
            <a:pPr marL="57150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Image result for hitler cart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195" y="4283243"/>
            <a:ext cx="2191101" cy="257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334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6253" y="0"/>
            <a:ext cx="12368463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Q: </a:t>
            </a:r>
            <a:r>
              <a:rPr lang="en-GB" sz="4500" b="1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This source supports X, how do you know (4 marks</a:t>
            </a:r>
            <a:r>
              <a:rPr lang="en-GB" sz="4500" b="1" baseline="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)</a:t>
            </a:r>
          </a:p>
          <a:p>
            <a:pPr algn="ctr"/>
            <a:endParaRPr lang="en-US" sz="4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0" y="888274"/>
            <a:ext cx="11454063" cy="5751265"/>
          </a:xfrm>
          <a:prstGeom prst="wedgeEllipseCallout">
            <a:avLst>
              <a:gd name="adj1" fmla="val 35392"/>
              <a:gd name="adj2" fmla="val -49288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>
              <a:buFont typeface="+mj-lt"/>
              <a:buAutoNum type="arabicPeriod"/>
            </a:pPr>
            <a:r>
              <a:rPr lang="en-GB" sz="3200" dirty="0" smtClean="0"/>
              <a:t>Make sure you focus on what it supports</a:t>
            </a:r>
            <a:r>
              <a:rPr lang="en-GB" sz="3200" dirty="0" smtClean="0"/>
              <a:t>!</a:t>
            </a:r>
            <a:endParaRPr lang="en-GB" sz="3200" dirty="0" smtClean="0"/>
          </a:p>
          <a:p>
            <a:pPr marL="742950" indent="-742950" algn="ctr">
              <a:buFont typeface="+mj-lt"/>
              <a:buAutoNum type="arabicPeriod"/>
            </a:pPr>
            <a:r>
              <a:rPr lang="en-GB" sz="3200" dirty="0" smtClean="0"/>
              <a:t>Look at the content of the source and use that to explain how it supports X</a:t>
            </a:r>
            <a:r>
              <a:rPr lang="en-GB" sz="3200" dirty="0" smtClean="0"/>
              <a:t>.</a:t>
            </a:r>
            <a:endParaRPr lang="en-GB" sz="3200" dirty="0" smtClean="0"/>
          </a:p>
          <a:p>
            <a:pPr marL="742950" indent="-742950" algn="ctr">
              <a:buFont typeface="+mj-lt"/>
              <a:buAutoNum type="arabicPeriod"/>
            </a:pPr>
            <a:r>
              <a:rPr lang="en-GB" sz="3200" dirty="0" smtClean="0"/>
              <a:t>Look at the provenance of the source and how it supports X</a:t>
            </a:r>
            <a:r>
              <a:rPr lang="en-GB" sz="3200" dirty="0" smtClean="0"/>
              <a:t>.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3200" u="sng" dirty="0" smtClean="0"/>
              <a:t>22 </a:t>
            </a:r>
            <a:r>
              <a:rPr lang="en-GB" sz="3200" u="sng" dirty="0"/>
              <a:t>lines </a:t>
            </a:r>
            <a:r>
              <a:rPr lang="en-GB" sz="3200" dirty="0"/>
              <a:t>of writing at most!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3200" dirty="0" smtClean="0"/>
              <a:t>5mins </a:t>
            </a:r>
            <a:r>
              <a:rPr lang="en-GB" sz="3200" dirty="0"/>
              <a:t>of writing</a:t>
            </a:r>
          </a:p>
          <a:p>
            <a:pPr algn="ctr"/>
            <a:endParaRPr lang="en-GB" sz="3600" dirty="0" smtClean="0"/>
          </a:p>
          <a:p>
            <a:pPr marL="742950" indent="-742950" algn="ctr">
              <a:buFont typeface="+mj-lt"/>
              <a:buAutoNum type="arabicPeriod"/>
            </a:pPr>
            <a:endParaRPr lang="en-GB" sz="3600" dirty="0" smtClean="0"/>
          </a:p>
        </p:txBody>
      </p:sp>
      <p:pic>
        <p:nvPicPr>
          <p:cNvPr id="1026" name="Picture 2" descr="Image result for chamberlain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1847" y="3879562"/>
            <a:ext cx="1741289" cy="262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772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6253" y="0"/>
            <a:ext cx="12368463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Q: </a:t>
            </a:r>
            <a:r>
              <a:rPr lang="en-GB" sz="4500" b="1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How useful are these 2 sources to an historian studying...? (12 marks</a:t>
            </a:r>
            <a:r>
              <a:rPr lang="en-GB" sz="4500" b="1" baseline="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)</a:t>
            </a:r>
          </a:p>
          <a:p>
            <a:pPr algn="ctr"/>
            <a:endParaRPr lang="en-US" sz="4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0" y="1467852"/>
            <a:ext cx="12192000" cy="5210875"/>
          </a:xfrm>
          <a:prstGeom prst="wedgeEllipseCallout">
            <a:avLst>
              <a:gd name="adj1" fmla="val 35392"/>
              <a:gd name="adj2" fmla="val -49288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>
              <a:buFont typeface="+mj-lt"/>
              <a:buAutoNum type="arabicPeriod"/>
            </a:pPr>
            <a:r>
              <a:rPr lang="en-GB" sz="2800" dirty="0" smtClean="0"/>
              <a:t>Look at source A first, then source B.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2800" dirty="0" smtClean="0"/>
              <a:t>Assess what the message/point of each source is – does this make them useful?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2800" dirty="0" smtClean="0"/>
              <a:t>Then look at the provenance of each source (who/what/when/why) – does this make is useful?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2800" dirty="0" smtClean="0"/>
              <a:t>Make sure to include lots of own knowledge</a:t>
            </a:r>
            <a:r>
              <a:rPr lang="en-GB" sz="2800" dirty="0" smtClean="0"/>
              <a:t>!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2800" u="sng" dirty="0"/>
              <a:t>60 lines </a:t>
            </a:r>
            <a:r>
              <a:rPr lang="en-GB" sz="2800" dirty="0"/>
              <a:t>of writing at most!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2800" dirty="0"/>
              <a:t>15 </a:t>
            </a:r>
            <a:r>
              <a:rPr lang="en-GB" sz="2800" dirty="0" err="1"/>
              <a:t>mins</a:t>
            </a:r>
            <a:r>
              <a:rPr lang="en-GB" sz="2800" dirty="0"/>
              <a:t> of writing</a:t>
            </a:r>
          </a:p>
          <a:p>
            <a:pPr marL="742950" indent="-742950" algn="ctr">
              <a:buFont typeface="+mj-lt"/>
              <a:buAutoNum type="arabicPeriod"/>
            </a:pPr>
            <a:endParaRPr lang="en-GB" sz="3600" dirty="0" smtClean="0"/>
          </a:p>
        </p:txBody>
      </p:sp>
      <p:pic>
        <p:nvPicPr>
          <p:cNvPr id="6" name="Picture 2" descr="Image result for chamberlain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1847" y="3879562"/>
            <a:ext cx="1741289" cy="262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318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6253" y="0"/>
            <a:ext cx="12368463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Q: </a:t>
            </a:r>
            <a:r>
              <a:rPr lang="en-GB" sz="4500" b="1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Write an account of... (8 marks</a:t>
            </a:r>
            <a:r>
              <a:rPr lang="en-GB" sz="4500" b="1" baseline="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)</a:t>
            </a:r>
          </a:p>
          <a:p>
            <a:pPr algn="ctr"/>
            <a:endParaRPr lang="en-US" sz="4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0" y="866274"/>
            <a:ext cx="12272210" cy="5812453"/>
          </a:xfrm>
          <a:prstGeom prst="wedgeEllipseCallout">
            <a:avLst>
              <a:gd name="adj1" fmla="val 35392"/>
              <a:gd name="adj2" fmla="val -49288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eriod"/>
            </a:pPr>
            <a:r>
              <a:rPr lang="en-GB" sz="3200" dirty="0" smtClean="0"/>
              <a:t>You will be given an event or a key development.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200" dirty="0" smtClean="0"/>
              <a:t>Within this named event you must identify 2 causes/events</a:t>
            </a:r>
            <a:r>
              <a:rPr lang="en-GB" sz="3200" dirty="0"/>
              <a:t>, and their consequences. </a:t>
            </a:r>
            <a:endParaRPr lang="en-GB" sz="3200" dirty="0" smtClean="0"/>
          </a:p>
          <a:p>
            <a:pPr marL="742950" indent="-742950">
              <a:buFont typeface="+mj-lt"/>
              <a:buAutoNum type="arabicPeriod"/>
            </a:pPr>
            <a:r>
              <a:rPr lang="en-GB" sz="3200" dirty="0" smtClean="0"/>
              <a:t>You must explain each in a PEEL paragraph.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200" dirty="0" smtClean="0"/>
              <a:t>For top level – can you link these together</a:t>
            </a:r>
            <a:r>
              <a:rPr lang="en-GB" sz="3200" dirty="0" smtClean="0"/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200" u="sng" dirty="0" smtClean="0"/>
              <a:t>40 </a:t>
            </a:r>
            <a:r>
              <a:rPr lang="en-GB" sz="3200" u="sng" dirty="0"/>
              <a:t>lines </a:t>
            </a:r>
            <a:r>
              <a:rPr lang="en-GB" sz="3200" dirty="0"/>
              <a:t>of writing at most!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200" dirty="0" smtClean="0"/>
              <a:t>10mins </a:t>
            </a:r>
            <a:r>
              <a:rPr lang="en-GB" sz="3200" dirty="0"/>
              <a:t>of writing</a:t>
            </a:r>
          </a:p>
          <a:p>
            <a:pPr marL="742950" indent="-742950">
              <a:buFont typeface="+mj-lt"/>
              <a:buAutoNum type="arabicPeriod"/>
            </a:pPr>
            <a:endParaRPr lang="en-GB" sz="3600" dirty="0" smtClean="0"/>
          </a:p>
        </p:txBody>
      </p:sp>
      <p:pic>
        <p:nvPicPr>
          <p:cNvPr id="6" name="Picture 2" descr="Image result for chamberlain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3287" y="3772500"/>
            <a:ext cx="1741289" cy="262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930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7265</TotalTime>
  <Words>950</Words>
  <Application>Microsoft Office PowerPoint</Application>
  <PresentationFormat>Widescreen</PresentationFormat>
  <Paragraphs>112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Adobe Fan Heiti Std B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Faye Starkey</dc:creator>
  <cp:lastModifiedBy>Domonic Townsend</cp:lastModifiedBy>
  <cp:revision>14</cp:revision>
  <cp:lastPrinted>2018-06-11T11:06:01Z</cp:lastPrinted>
  <dcterms:created xsi:type="dcterms:W3CDTF">2018-01-17T10:05:14Z</dcterms:created>
  <dcterms:modified xsi:type="dcterms:W3CDTF">2018-06-11T11:07:28Z</dcterms:modified>
</cp:coreProperties>
</file>