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p:scale>
          <a:sx n="69" d="100"/>
          <a:sy n="69" d="100"/>
        </p:scale>
        <p:origin x="9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C4FD78-97D7-4FCD-9CAD-84512ACB1FAF}" type="datetimeFigureOut">
              <a:rPr lang="en-GB" smtClean="0"/>
              <a:t>02/12/2018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98614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4FD78-97D7-4FCD-9CAD-84512ACB1FAF}" type="datetimeFigureOut">
              <a:rPr lang="en-GB" smtClean="0"/>
              <a:t>02/12/2018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29936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4FD78-97D7-4FCD-9CAD-84512ACB1FAF}" type="datetimeFigureOut">
              <a:rPr lang="en-GB" smtClean="0"/>
              <a:t>02/12/2018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52572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4FD78-97D7-4FCD-9CAD-84512ACB1FAF}" type="datetimeFigureOut">
              <a:rPr lang="en-GB" smtClean="0"/>
              <a:t>02/12/2018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81346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C4FD78-97D7-4FCD-9CAD-84512ACB1FAF}" type="datetimeFigureOut">
              <a:rPr lang="en-GB" smtClean="0"/>
              <a:t>02/12/2018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852175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C4FD78-97D7-4FCD-9CAD-84512ACB1FAF}" type="datetimeFigureOut">
              <a:rPr lang="en-GB" smtClean="0"/>
              <a:t>02/12/2018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230968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C4FD78-97D7-4FCD-9CAD-84512ACB1FAF}" type="datetimeFigureOut">
              <a:rPr lang="en-GB" smtClean="0"/>
              <a:t>02/12/2018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03586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C4FD78-97D7-4FCD-9CAD-84512ACB1FAF}" type="datetimeFigureOut">
              <a:rPr lang="en-GB" smtClean="0"/>
              <a:t>02/12/2018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208814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4FD78-97D7-4FCD-9CAD-84512ACB1FAF}" type="datetimeFigureOut">
              <a:rPr lang="en-GB" smtClean="0"/>
              <a:t>02/12/2018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1803540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C4FD78-97D7-4FCD-9CAD-84512ACB1FAF}" type="datetimeFigureOut">
              <a:rPr lang="en-GB" smtClean="0"/>
              <a:t>02/12/2018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28409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C4FD78-97D7-4FCD-9CAD-84512ACB1FAF}" type="datetimeFigureOut">
              <a:rPr lang="en-GB" smtClean="0"/>
              <a:t>02/12/2018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5A5F8B-EA1A-4FF1-9182-FD61CB3EA4CE}" type="slidenum">
              <a:rPr lang="en-GB" smtClean="0"/>
              <a:t>‹#›</a:t>
            </a:fld>
            <a:endParaRPr lang="en-GB"/>
          </a:p>
        </p:txBody>
      </p:sp>
    </p:spTree>
    <p:extLst>
      <p:ext uri="{BB962C8B-B14F-4D97-AF65-F5344CB8AC3E}">
        <p14:creationId xmlns:p14="http://schemas.microsoft.com/office/powerpoint/2010/main" val="82495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4FD78-97D7-4FCD-9CAD-84512ACB1FAF}" type="datetimeFigureOut">
              <a:rPr lang="en-GB" smtClean="0"/>
              <a:t>02/12/2018</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A5F8B-EA1A-4FF1-9182-FD61CB3EA4CE}" type="slidenum">
              <a:rPr lang="en-GB" smtClean="0"/>
              <a:t>‹#›</a:t>
            </a:fld>
            <a:endParaRPr lang="en-GB"/>
          </a:p>
        </p:txBody>
      </p:sp>
    </p:spTree>
    <p:extLst>
      <p:ext uri="{BB962C8B-B14F-4D97-AF65-F5344CB8AC3E}">
        <p14:creationId xmlns:p14="http://schemas.microsoft.com/office/powerpoint/2010/main" val="2930842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E1988B2-180F-45DC-89D9-FE79E7608A29}"/>
              </a:ext>
            </a:extLst>
          </p:cNvPr>
          <p:cNvSpPr txBox="1"/>
          <p:nvPr/>
        </p:nvSpPr>
        <p:spPr>
          <a:xfrm>
            <a:off x="4162822" y="179586"/>
            <a:ext cx="4119696" cy="646331"/>
          </a:xfrm>
          <a:prstGeom prst="rect">
            <a:avLst/>
          </a:prstGeom>
          <a:noFill/>
        </p:spPr>
        <p:txBody>
          <a:bodyPr wrap="square" rtlCol="0">
            <a:spAutoFit/>
          </a:bodyPr>
          <a:lstStyle/>
          <a:p>
            <a:pPr algn="r"/>
            <a:r>
              <a:rPr lang="en-GB" dirty="0" smtClean="0">
                <a:latin typeface="Century Gothic" panose="020B0502020202020204" pitchFamily="34" charset="0"/>
              </a:rPr>
              <a:t>GCSE </a:t>
            </a:r>
            <a:r>
              <a:rPr lang="en-GB" dirty="0">
                <a:latin typeface="Century Gothic" panose="020B0502020202020204" pitchFamily="34" charset="0"/>
              </a:rPr>
              <a:t>Knowledge Organiser</a:t>
            </a:r>
            <a:br>
              <a:rPr lang="en-GB" dirty="0">
                <a:latin typeface="Century Gothic" panose="020B0502020202020204" pitchFamily="34" charset="0"/>
              </a:rPr>
            </a:br>
            <a:r>
              <a:rPr lang="en-GB" dirty="0" smtClean="0">
                <a:latin typeface="Century Gothic" panose="020B0502020202020204" pitchFamily="34" charset="0"/>
              </a:rPr>
              <a:t>Unit </a:t>
            </a:r>
            <a:r>
              <a:rPr lang="en-GB" dirty="0" smtClean="0">
                <a:latin typeface="Century Gothic" panose="020B0502020202020204" pitchFamily="34" charset="0"/>
              </a:rPr>
              <a:t>2.2 </a:t>
            </a:r>
            <a:r>
              <a:rPr lang="en-GB" dirty="0">
                <a:latin typeface="Century Gothic" panose="020B0502020202020204" pitchFamily="34" charset="0"/>
              </a:rPr>
              <a:t>– </a:t>
            </a:r>
            <a:r>
              <a:rPr lang="en-GB" dirty="0" smtClean="0">
                <a:latin typeface="Century Gothic" panose="020B0502020202020204" pitchFamily="34" charset="0"/>
              </a:rPr>
              <a:t>Plants and Photosynthesis </a:t>
            </a:r>
            <a:endParaRPr lang="en-GB" dirty="0">
              <a:latin typeface="Century Gothic" panose="020B0502020202020204" pitchFamily="34" charset="0"/>
            </a:endParaRPr>
          </a:p>
        </p:txBody>
      </p:sp>
      <p:sp>
        <p:nvSpPr>
          <p:cNvPr id="10" name="Rectangle 9">
            <a:extLst>
              <a:ext uri="{FF2B5EF4-FFF2-40B4-BE49-F238E27FC236}">
                <a16:creationId xmlns:a16="http://schemas.microsoft.com/office/drawing/2014/main" id="{D32E9E60-DCC6-4ED3-A96B-120458E47BEF}"/>
              </a:ext>
            </a:extLst>
          </p:cNvPr>
          <p:cNvSpPr/>
          <p:nvPr/>
        </p:nvSpPr>
        <p:spPr>
          <a:xfrm>
            <a:off x="180127" y="1094020"/>
            <a:ext cx="4623886" cy="223400"/>
          </a:xfrm>
          <a:prstGeom prst="rect">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TextBox 10">
            <a:extLst>
              <a:ext uri="{FF2B5EF4-FFF2-40B4-BE49-F238E27FC236}">
                <a16:creationId xmlns:a16="http://schemas.microsoft.com/office/drawing/2014/main" id="{F09879C1-A460-4183-8F98-77AA4D379C20}"/>
              </a:ext>
            </a:extLst>
          </p:cNvPr>
          <p:cNvSpPr txBox="1"/>
          <p:nvPr/>
        </p:nvSpPr>
        <p:spPr>
          <a:xfrm>
            <a:off x="180127" y="1317420"/>
            <a:ext cx="4623885" cy="2354689"/>
          </a:xfrm>
          <a:prstGeom prst="rect">
            <a:avLst/>
          </a:prstGeom>
          <a:noFill/>
          <a:ln w="12700">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3" name="TextBox 12">
            <a:extLst>
              <a:ext uri="{FF2B5EF4-FFF2-40B4-BE49-F238E27FC236}">
                <a16:creationId xmlns:a16="http://schemas.microsoft.com/office/drawing/2014/main" id="{0FF8774E-25E0-4C2F-BE0C-F8575BC17689}"/>
              </a:ext>
            </a:extLst>
          </p:cNvPr>
          <p:cNvSpPr txBox="1"/>
          <p:nvPr/>
        </p:nvSpPr>
        <p:spPr>
          <a:xfrm>
            <a:off x="91226" y="1033167"/>
            <a:ext cx="4849263" cy="369332"/>
          </a:xfrm>
          <a:prstGeom prst="rect">
            <a:avLst/>
          </a:prstGeom>
          <a:noFill/>
        </p:spPr>
        <p:txBody>
          <a:bodyPr wrap="square" rtlCol="0">
            <a:spAutoFit/>
          </a:bodyPr>
          <a:lstStyle/>
          <a:p>
            <a:r>
              <a:rPr lang="en-GB" b="1" dirty="0" smtClean="0"/>
              <a:t>ONE – SPECIALLISED PLANT CELLS </a:t>
            </a:r>
            <a:endParaRPr lang="en-GB" b="1" dirty="0"/>
          </a:p>
        </p:txBody>
      </p:sp>
      <p:sp>
        <p:nvSpPr>
          <p:cNvPr id="16" name="Rectangle 15">
            <a:extLst>
              <a:ext uri="{FF2B5EF4-FFF2-40B4-BE49-F238E27FC236}">
                <a16:creationId xmlns:a16="http://schemas.microsoft.com/office/drawing/2014/main" id="{B14DAAB9-51C0-49E5-A168-CD04B713464B}"/>
              </a:ext>
            </a:extLst>
          </p:cNvPr>
          <p:cNvSpPr/>
          <p:nvPr/>
        </p:nvSpPr>
        <p:spPr>
          <a:xfrm>
            <a:off x="4939711" y="3929906"/>
            <a:ext cx="4727452" cy="179296"/>
          </a:xfrm>
          <a:prstGeom prst="rect">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TextBox 16">
            <a:extLst>
              <a:ext uri="{FF2B5EF4-FFF2-40B4-BE49-F238E27FC236}">
                <a16:creationId xmlns:a16="http://schemas.microsoft.com/office/drawing/2014/main" id="{4C56340F-7065-4FE4-9814-6A104F2B1C38}"/>
              </a:ext>
            </a:extLst>
          </p:cNvPr>
          <p:cNvSpPr txBox="1"/>
          <p:nvPr/>
        </p:nvSpPr>
        <p:spPr>
          <a:xfrm>
            <a:off x="4936265" y="4109176"/>
            <a:ext cx="4730898" cy="2308324"/>
          </a:xfrm>
          <a:prstGeom prst="rect">
            <a:avLst/>
          </a:prstGeom>
          <a:noFill/>
          <a:ln w="12700">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8" name="TextBox 17">
            <a:extLst>
              <a:ext uri="{FF2B5EF4-FFF2-40B4-BE49-F238E27FC236}">
                <a16:creationId xmlns:a16="http://schemas.microsoft.com/office/drawing/2014/main" id="{F3AE4486-F716-429E-A819-E68921462386}"/>
              </a:ext>
            </a:extLst>
          </p:cNvPr>
          <p:cNvSpPr txBox="1"/>
          <p:nvPr/>
        </p:nvSpPr>
        <p:spPr>
          <a:xfrm>
            <a:off x="4929765" y="3835432"/>
            <a:ext cx="3926792" cy="369332"/>
          </a:xfrm>
          <a:prstGeom prst="rect">
            <a:avLst/>
          </a:prstGeom>
          <a:noFill/>
        </p:spPr>
        <p:txBody>
          <a:bodyPr wrap="square" rtlCol="0">
            <a:spAutoFit/>
          </a:bodyPr>
          <a:lstStyle/>
          <a:p>
            <a:r>
              <a:rPr lang="en-GB" b="1" dirty="0" smtClean="0"/>
              <a:t>FOUR - PHOTOSYNTHESIS</a:t>
            </a:r>
            <a:endParaRPr lang="en-GB" b="1" dirty="0"/>
          </a:p>
        </p:txBody>
      </p:sp>
      <p:sp>
        <p:nvSpPr>
          <p:cNvPr id="19" name="Rectangle 18">
            <a:extLst>
              <a:ext uri="{FF2B5EF4-FFF2-40B4-BE49-F238E27FC236}">
                <a16:creationId xmlns:a16="http://schemas.microsoft.com/office/drawing/2014/main" id="{5713478C-7DE3-4129-86DC-EF71F637AF18}"/>
              </a:ext>
            </a:extLst>
          </p:cNvPr>
          <p:cNvSpPr/>
          <p:nvPr/>
        </p:nvSpPr>
        <p:spPr>
          <a:xfrm>
            <a:off x="4940488" y="1110171"/>
            <a:ext cx="4726675" cy="219679"/>
          </a:xfrm>
          <a:prstGeom prst="rect">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TextBox 19">
            <a:extLst>
              <a:ext uri="{FF2B5EF4-FFF2-40B4-BE49-F238E27FC236}">
                <a16:creationId xmlns:a16="http://schemas.microsoft.com/office/drawing/2014/main" id="{DFE0605F-76C4-4946-A172-3C86187886E1}"/>
              </a:ext>
            </a:extLst>
          </p:cNvPr>
          <p:cNvSpPr txBox="1"/>
          <p:nvPr/>
        </p:nvSpPr>
        <p:spPr>
          <a:xfrm>
            <a:off x="4940490" y="1324762"/>
            <a:ext cx="4726674" cy="2508379"/>
          </a:xfrm>
          <a:prstGeom prst="rect">
            <a:avLst/>
          </a:prstGeom>
          <a:noFill/>
          <a:ln w="12700">
            <a:solidFill>
              <a:schemeClr val="tx1"/>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sz="1600" dirty="0" smtClean="0"/>
          </a:p>
          <a:p>
            <a:endParaRPr lang="en-GB" sz="500" dirty="0" smtClean="0"/>
          </a:p>
          <a:p>
            <a:endParaRPr lang="en-GB" sz="500" dirty="0"/>
          </a:p>
          <a:p>
            <a:endParaRPr lang="en-GB" sz="500" dirty="0"/>
          </a:p>
        </p:txBody>
      </p:sp>
      <p:sp>
        <p:nvSpPr>
          <p:cNvPr id="21" name="TextBox 20">
            <a:extLst>
              <a:ext uri="{FF2B5EF4-FFF2-40B4-BE49-F238E27FC236}">
                <a16:creationId xmlns:a16="http://schemas.microsoft.com/office/drawing/2014/main" id="{2965CF67-0BA1-4EAB-ADFA-2C48CA4FC5A3}"/>
              </a:ext>
            </a:extLst>
          </p:cNvPr>
          <p:cNvSpPr txBox="1"/>
          <p:nvPr/>
        </p:nvSpPr>
        <p:spPr>
          <a:xfrm>
            <a:off x="4940489" y="1040508"/>
            <a:ext cx="4592394" cy="369332"/>
          </a:xfrm>
          <a:prstGeom prst="rect">
            <a:avLst/>
          </a:prstGeom>
          <a:noFill/>
        </p:spPr>
        <p:txBody>
          <a:bodyPr wrap="square" rtlCol="0">
            <a:spAutoFit/>
          </a:bodyPr>
          <a:lstStyle/>
          <a:p>
            <a:r>
              <a:rPr lang="en-GB" b="1" dirty="0" smtClean="0"/>
              <a:t>TWO – PLANT TISSUES AND ORGANS</a:t>
            </a:r>
            <a:endParaRPr lang="en-GB" b="1" dirty="0"/>
          </a:p>
        </p:txBody>
      </p:sp>
      <p:sp>
        <p:nvSpPr>
          <p:cNvPr id="25" name="Rectangle 24">
            <a:extLst>
              <a:ext uri="{FF2B5EF4-FFF2-40B4-BE49-F238E27FC236}">
                <a16:creationId xmlns:a16="http://schemas.microsoft.com/office/drawing/2014/main" id="{A1C4CB00-386B-406E-95B8-753044AC4D5C}"/>
              </a:ext>
            </a:extLst>
          </p:cNvPr>
          <p:cNvSpPr/>
          <p:nvPr/>
        </p:nvSpPr>
        <p:spPr>
          <a:xfrm>
            <a:off x="153414" y="3793274"/>
            <a:ext cx="4650598" cy="179270"/>
          </a:xfrm>
          <a:prstGeom prst="rect">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TextBox 25">
            <a:extLst>
              <a:ext uri="{FF2B5EF4-FFF2-40B4-BE49-F238E27FC236}">
                <a16:creationId xmlns:a16="http://schemas.microsoft.com/office/drawing/2014/main" id="{95922391-63BB-441C-979D-7FCA1674E256}"/>
              </a:ext>
            </a:extLst>
          </p:cNvPr>
          <p:cNvSpPr txBox="1"/>
          <p:nvPr/>
        </p:nvSpPr>
        <p:spPr>
          <a:xfrm>
            <a:off x="153414" y="3972544"/>
            <a:ext cx="4650598" cy="2477601"/>
          </a:xfrm>
          <a:prstGeom prst="rect">
            <a:avLst/>
          </a:prstGeom>
          <a:noFill/>
          <a:ln w="12700">
            <a:solidFill>
              <a:schemeClr val="tx1"/>
            </a:solidFill>
          </a:ln>
        </p:spPr>
        <p:txBody>
          <a:bodyPr wrap="square" rtlCol="0">
            <a:spAutoFit/>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sz="1100" dirty="0"/>
          </a:p>
        </p:txBody>
      </p:sp>
      <p:sp>
        <p:nvSpPr>
          <p:cNvPr id="27" name="TextBox 26">
            <a:extLst>
              <a:ext uri="{FF2B5EF4-FFF2-40B4-BE49-F238E27FC236}">
                <a16:creationId xmlns:a16="http://schemas.microsoft.com/office/drawing/2014/main" id="{BB05ABB7-C864-43C2-8040-169B639BC3C4}"/>
              </a:ext>
            </a:extLst>
          </p:cNvPr>
          <p:cNvSpPr txBox="1"/>
          <p:nvPr/>
        </p:nvSpPr>
        <p:spPr>
          <a:xfrm>
            <a:off x="64514" y="3698800"/>
            <a:ext cx="3120121" cy="369332"/>
          </a:xfrm>
          <a:prstGeom prst="rect">
            <a:avLst/>
          </a:prstGeom>
          <a:noFill/>
        </p:spPr>
        <p:txBody>
          <a:bodyPr wrap="square" rtlCol="0">
            <a:spAutoFit/>
          </a:bodyPr>
          <a:lstStyle/>
          <a:p>
            <a:r>
              <a:rPr lang="en-GB" b="1" dirty="0" smtClean="0"/>
              <a:t>THREE – TRANSPIRATION </a:t>
            </a:r>
            <a:endParaRPr lang="en-GB" b="1" dirty="0"/>
          </a:p>
        </p:txBody>
      </p:sp>
      <p:sp>
        <p:nvSpPr>
          <p:cNvPr id="22" name="TextBox 2">
            <a:extLst>
              <a:ext uri="{FF2B5EF4-FFF2-40B4-BE49-F238E27FC236}">
                <a16:creationId xmlns:a16="http://schemas.microsoft.com/office/drawing/2014/main" id="{00000000-0008-0000-0000-000003000000}"/>
              </a:ext>
            </a:extLst>
          </p:cNvPr>
          <p:cNvSpPr txBox="1"/>
          <p:nvPr/>
        </p:nvSpPr>
        <p:spPr>
          <a:xfrm>
            <a:off x="8275109" y="213928"/>
            <a:ext cx="955977" cy="46683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baseline="0" dirty="0" smtClean="0">
                <a:latin typeface="Century Gothic" panose="020B0502020202020204" pitchFamily="34" charset="0"/>
              </a:rPr>
              <a:t>NUSA</a:t>
            </a:r>
            <a:endParaRPr lang="en-GB" baseline="0" dirty="0">
              <a:latin typeface="Century Gothic" panose="020B0502020202020204" pitchFamily="34" charset="0"/>
            </a:endParaRPr>
          </a:p>
          <a:p>
            <a:pPr algn="ctr"/>
            <a:r>
              <a:rPr lang="en-GB" sz="1200" b="1" baseline="0" dirty="0">
                <a:latin typeface="Century Gothic" panose="020B0502020202020204" pitchFamily="34" charset="0"/>
              </a:rPr>
              <a:t>SCIENCE</a:t>
            </a:r>
          </a:p>
        </p:txBody>
      </p:sp>
      <p:graphicFrame>
        <p:nvGraphicFramePr>
          <p:cNvPr id="28" name="Table 27">
            <a:extLst>
              <a:ext uri="{FF2B5EF4-FFF2-40B4-BE49-F238E27FC236}">
                <a16:creationId xmlns:a16="http://schemas.microsoft.com/office/drawing/2014/main" id="{9C1997E9-C7BB-4221-BBF2-17DA81842ED0}"/>
              </a:ext>
            </a:extLst>
          </p:cNvPr>
          <p:cNvGraphicFramePr>
            <a:graphicFrameLocks noGrp="1"/>
          </p:cNvGraphicFramePr>
          <p:nvPr>
            <p:extLst>
              <p:ext uri="{D42A27DB-BD31-4B8C-83A1-F6EECF244321}">
                <p14:modId xmlns:p14="http://schemas.microsoft.com/office/powerpoint/2010/main" val="1278106916"/>
              </p:ext>
            </p:extLst>
          </p:nvPr>
        </p:nvGraphicFramePr>
        <p:xfrm>
          <a:off x="269027" y="1402499"/>
          <a:ext cx="4425803" cy="2146300"/>
        </p:xfrm>
        <a:graphic>
          <a:graphicData uri="http://schemas.openxmlformats.org/drawingml/2006/table">
            <a:tbl>
              <a:tblPr firstRow="1" bandRow="1">
                <a:tableStyleId>{5940675A-B579-460E-94D1-54222C63F5DA}</a:tableStyleId>
              </a:tblPr>
              <a:tblGrid>
                <a:gridCol w="1047596">
                  <a:extLst>
                    <a:ext uri="{9D8B030D-6E8A-4147-A177-3AD203B41FA5}">
                      <a16:colId xmlns:a16="http://schemas.microsoft.com/office/drawing/2014/main" val="20000"/>
                    </a:ext>
                  </a:extLst>
                </a:gridCol>
                <a:gridCol w="3378207">
                  <a:extLst>
                    <a:ext uri="{9D8B030D-6E8A-4147-A177-3AD203B41FA5}">
                      <a16:colId xmlns:a16="http://schemas.microsoft.com/office/drawing/2014/main" val="20001"/>
                    </a:ext>
                  </a:extLst>
                </a:gridCol>
              </a:tblGrid>
              <a:tr h="110131">
                <a:tc gridSpan="2">
                  <a:txBody>
                    <a:bodyPr/>
                    <a:lstStyle/>
                    <a:p>
                      <a:pPr algn="l" fontAlgn="ctr"/>
                      <a:r>
                        <a:rPr lang="en-GB" sz="900" b="1" u="none" strike="noStrike" dirty="0">
                          <a:effectLst/>
                          <a:latin typeface="Century Gothic" panose="020B0502020202020204" pitchFamily="34" charset="0"/>
                        </a:rPr>
                        <a:t>SPECIALISED </a:t>
                      </a:r>
                      <a:r>
                        <a:rPr lang="en-GB" sz="900" b="1" u="none" strike="noStrike" dirty="0" smtClean="0">
                          <a:effectLst/>
                          <a:latin typeface="Century Gothic" panose="020B0502020202020204" pitchFamily="34" charset="0"/>
                        </a:rPr>
                        <a:t>CELLS</a:t>
                      </a:r>
                      <a:endParaRPr lang="en-GB" sz="900" b="1" i="0" u="none" strike="noStrike" dirty="0">
                        <a:solidFill>
                          <a:schemeClr val="bg1"/>
                        </a:solidFill>
                        <a:effectLst/>
                        <a:latin typeface="Century Gothic" panose="020B0502020202020204" pitchFamily="34" charset="0"/>
                        <a:cs typeface="Tahoma"/>
                      </a:endParaRPr>
                    </a:p>
                  </a:txBody>
                  <a:tcPr marL="12700" marR="12700" marT="12700" marB="0" anchor="ctr"/>
                </a:tc>
                <a:tc hMerge="1">
                  <a:txBody>
                    <a:bodyPr/>
                    <a:lstStyle/>
                    <a:p>
                      <a:pPr algn="l" fontAlgn="b"/>
                      <a:endParaRPr lang="en-GB" sz="1000" b="0" i="0" u="none" strike="noStrike" dirty="0">
                        <a:solidFill>
                          <a:schemeClr val="bg1"/>
                        </a:solidFill>
                        <a:effectLst/>
                        <a:latin typeface="Tahoma"/>
                        <a:cs typeface="Tahoma"/>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110131">
                <a:tc>
                  <a:txBody>
                    <a:bodyPr/>
                    <a:lstStyle/>
                    <a:p>
                      <a:pPr algn="l" fontAlgn="ctr"/>
                      <a:r>
                        <a:rPr lang="en-GB" sz="900" b="1" u="none" strike="noStrike" dirty="0">
                          <a:effectLst/>
                          <a:latin typeface="Century Gothic" panose="020B0502020202020204" pitchFamily="34" charset="0"/>
                        </a:rPr>
                        <a:t>Specialised Cell</a:t>
                      </a:r>
                      <a:endParaRPr lang="en-GB" sz="900" b="1" i="0" u="none" strike="noStrike" dirty="0">
                        <a:solidFill>
                          <a:schemeClr val="bg1"/>
                        </a:solidFill>
                        <a:effectLst/>
                        <a:latin typeface="Century Gothic" panose="020B0502020202020204" pitchFamily="34" charset="0"/>
                        <a:cs typeface="Tahoma"/>
                      </a:endParaRPr>
                    </a:p>
                  </a:txBody>
                  <a:tcPr marL="12700" marR="12700" marT="12700" marB="0" anchor="ctr"/>
                </a:tc>
                <a:tc>
                  <a:txBody>
                    <a:bodyPr/>
                    <a:lstStyle/>
                    <a:p>
                      <a:pPr algn="l" fontAlgn="b"/>
                      <a:r>
                        <a:rPr lang="en-GB" sz="900" b="1" u="none" strike="noStrike" dirty="0">
                          <a:effectLst/>
                          <a:latin typeface="Century Gothic" panose="020B0502020202020204" pitchFamily="34" charset="0"/>
                        </a:rPr>
                        <a:t>How structure relates to function</a:t>
                      </a:r>
                      <a:endParaRPr lang="en-GB" sz="900" b="1" i="0" u="none" strike="noStrike" dirty="0">
                        <a:solidFill>
                          <a:schemeClr val="bg1"/>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10001"/>
                  </a:ext>
                </a:extLst>
              </a:tr>
              <a:tr h="201995">
                <a:tc>
                  <a:txBody>
                    <a:bodyPr/>
                    <a:lstStyle/>
                    <a:p>
                      <a:pPr algn="l" fontAlgn="ctr"/>
                      <a:r>
                        <a:rPr lang="en-GB" sz="900" u="none" strike="noStrike" dirty="0">
                          <a:effectLst/>
                          <a:latin typeface="Century Gothic" panose="020B0502020202020204" pitchFamily="34" charset="0"/>
                        </a:rPr>
                        <a:t>Root hair cell</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u="none" strike="noStrike" dirty="0">
                          <a:effectLst/>
                          <a:latin typeface="Century Gothic" panose="020B0502020202020204" pitchFamily="34" charset="0"/>
                        </a:rPr>
                        <a:t>Long extension to increase surface area for water and mineral uptake; thin cell wall.</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10004"/>
                  </a:ext>
                </a:extLst>
              </a:tr>
              <a:tr h="136691">
                <a:tc>
                  <a:txBody>
                    <a:bodyPr/>
                    <a:lstStyle/>
                    <a:p>
                      <a:pPr algn="l" fontAlgn="ctr"/>
                      <a:r>
                        <a:rPr lang="en-GB" sz="900" u="none" strike="noStrike" dirty="0">
                          <a:effectLst/>
                          <a:latin typeface="Century Gothic" panose="020B0502020202020204" pitchFamily="34" charset="0"/>
                        </a:rPr>
                        <a:t>Xylem cell</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u="none" strike="noStrike" dirty="0">
                          <a:effectLst/>
                          <a:latin typeface="Century Gothic" panose="020B0502020202020204" pitchFamily="34" charset="0"/>
                        </a:rPr>
                        <a:t>Waterproofed cell wall; cells are hollow to allow water to move through.</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10005"/>
                  </a:ext>
                </a:extLst>
              </a:tr>
              <a:tr h="208547">
                <a:tc>
                  <a:txBody>
                    <a:bodyPr/>
                    <a:lstStyle/>
                    <a:p>
                      <a:pPr algn="l" fontAlgn="ctr"/>
                      <a:r>
                        <a:rPr lang="en-GB" sz="900" u="none" strike="noStrike" dirty="0">
                          <a:effectLst/>
                          <a:latin typeface="Century Gothic" panose="020B0502020202020204" pitchFamily="34" charset="0"/>
                        </a:rPr>
                        <a:t>Phloem cell</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u="none" strike="noStrike" dirty="0">
                          <a:effectLst/>
                          <a:latin typeface="Century Gothic" panose="020B0502020202020204" pitchFamily="34" charset="0"/>
                        </a:rPr>
                        <a:t>Some cells have lots of mitochondria for active transport; some cells have very little cytoplasm for sugars to move through easily.</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64651167"/>
                  </a:ext>
                </a:extLst>
              </a:tr>
              <a:tr h="208547">
                <a:tc>
                  <a:txBody>
                    <a:bodyPr/>
                    <a:lstStyle/>
                    <a:p>
                      <a:pPr algn="l" fontAlgn="ctr"/>
                      <a:r>
                        <a:rPr lang="en-GB" sz="900" b="0" i="0" u="none" strike="noStrike" dirty="0" smtClean="0">
                          <a:solidFill>
                            <a:srgbClr val="000000"/>
                          </a:solidFill>
                          <a:effectLst/>
                          <a:latin typeface="Century Gothic" panose="020B0502020202020204" pitchFamily="34" charset="0"/>
                          <a:cs typeface="Tahoma"/>
                        </a:rPr>
                        <a:t>Palisade cell</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b="0" i="0" u="none" strike="noStrike" dirty="0" smtClean="0">
                          <a:solidFill>
                            <a:srgbClr val="000000"/>
                          </a:solidFill>
                          <a:effectLst/>
                          <a:latin typeface="Century Gothic" panose="020B0502020202020204" pitchFamily="34" charset="0"/>
                          <a:cs typeface="Tahoma"/>
                        </a:rPr>
                        <a:t>Lots of chloroplasts to absorb</a:t>
                      </a:r>
                      <a:r>
                        <a:rPr lang="en-GB" sz="900" b="0" i="0" u="none" strike="noStrike" baseline="0" dirty="0" smtClean="0">
                          <a:solidFill>
                            <a:srgbClr val="000000"/>
                          </a:solidFill>
                          <a:effectLst/>
                          <a:latin typeface="Century Gothic" panose="020B0502020202020204" pitchFamily="34" charset="0"/>
                          <a:cs typeface="Tahoma"/>
                        </a:rPr>
                        <a:t> lots of light and increase rate of photosynthesis.</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3241344719"/>
                  </a:ext>
                </a:extLst>
              </a:tr>
              <a:tr h="208547">
                <a:tc>
                  <a:txBody>
                    <a:bodyPr/>
                    <a:lstStyle/>
                    <a:p>
                      <a:pPr algn="l" fontAlgn="ctr"/>
                      <a:r>
                        <a:rPr lang="en-GB" sz="900" b="0" i="0" u="none" strike="noStrike" dirty="0" smtClean="0">
                          <a:solidFill>
                            <a:srgbClr val="000000"/>
                          </a:solidFill>
                          <a:effectLst/>
                          <a:latin typeface="Century Gothic" panose="020B0502020202020204" pitchFamily="34" charset="0"/>
                          <a:cs typeface="Tahoma"/>
                        </a:rPr>
                        <a:t>Guard cell</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b="0" i="0" u="none" strike="noStrike" dirty="0" smtClean="0">
                          <a:solidFill>
                            <a:srgbClr val="000000"/>
                          </a:solidFill>
                          <a:effectLst/>
                          <a:latin typeface="Century Gothic" panose="020B0502020202020204" pitchFamily="34" charset="0"/>
                          <a:cs typeface="Tahoma"/>
                        </a:rPr>
                        <a:t>Flat, thin, kidney bean shape enables two cells to form a pore </a:t>
                      </a:r>
                      <a:r>
                        <a:rPr lang="en-GB" sz="900" b="0" i="0" u="none" strike="noStrike" baseline="0" dirty="0" smtClean="0">
                          <a:solidFill>
                            <a:srgbClr val="000000"/>
                          </a:solidFill>
                          <a:effectLst/>
                          <a:latin typeface="Century Gothic" panose="020B0502020202020204" pitchFamily="34" charset="0"/>
                          <a:cs typeface="Tahoma"/>
                        </a:rPr>
                        <a:t>to allow carbon dioxide in. Large vacuole to regulate osmotic pressure and control the opening and closing of the stoma.</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2707079620"/>
                  </a:ext>
                </a:extLst>
              </a:tr>
            </a:tbl>
          </a:graphicData>
        </a:graphic>
      </p:graphicFrame>
      <p:pic>
        <p:nvPicPr>
          <p:cNvPr id="2" name="Picture 1"/>
          <p:cNvPicPr>
            <a:picLocks noChangeAspect="1"/>
          </p:cNvPicPr>
          <p:nvPr/>
        </p:nvPicPr>
        <p:blipFill>
          <a:blip r:embed="rId2"/>
          <a:stretch>
            <a:fillRect/>
          </a:stretch>
        </p:blipFill>
        <p:spPr>
          <a:xfrm>
            <a:off x="9148506" y="86281"/>
            <a:ext cx="685800" cy="657225"/>
          </a:xfrm>
          <a:prstGeom prst="rect">
            <a:avLst/>
          </a:prstGeom>
        </p:spPr>
      </p:pic>
      <p:grpSp>
        <p:nvGrpSpPr>
          <p:cNvPr id="4" name="Group 3"/>
          <p:cNvGrpSpPr/>
          <p:nvPr/>
        </p:nvGrpSpPr>
        <p:grpSpPr>
          <a:xfrm>
            <a:off x="5213131" y="1354167"/>
            <a:ext cx="4278275" cy="900308"/>
            <a:chOff x="5213131" y="1354167"/>
            <a:chExt cx="4278275" cy="900308"/>
          </a:xfrm>
        </p:grpSpPr>
        <p:pic>
          <p:nvPicPr>
            <p:cNvPr id="1026" name="Picture 2" descr="Image result for cell tissue organ plant"/>
            <p:cNvPicPr>
              <a:picLocks noChangeAspect="1" noChangeArrowheads="1"/>
            </p:cNvPicPr>
            <p:nvPr/>
          </p:nvPicPr>
          <p:blipFill rotWithShape="1">
            <a:blip r:embed="rId3">
              <a:extLst>
                <a:ext uri="{28A0092B-C50C-407E-A947-70E740481C1C}">
                  <a14:useLocalDpi xmlns:a14="http://schemas.microsoft.com/office/drawing/2010/main" val="0"/>
                </a:ext>
              </a:extLst>
            </a:blip>
            <a:srcRect b="31737"/>
            <a:stretch/>
          </p:blipFill>
          <p:spPr bwMode="auto">
            <a:xfrm>
              <a:off x="5213131" y="1354167"/>
              <a:ext cx="4278275" cy="83082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924152" y="2121934"/>
              <a:ext cx="150827" cy="1272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6738698" y="2095655"/>
              <a:ext cx="150827" cy="1272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7579527" y="2127193"/>
              <a:ext cx="150827" cy="1272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8404588" y="2121943"/>
              <a:ext cx="150827" cy="1272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9261179" y="2106177"/>
              <a:ext cx="150827" cy="1272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38" name="Straight Arrow Connector 37"/>
          <p:cNvCxnSpPr/>
          <p:nvPr/>
        </p:nvCxnSpPr>
        <p:spPr>
          <a:xfrm>
            <a:off x="6752891" y="1769580"/>
            <a:ext cx="2985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4936265" y="2163014"/>
            <a:ext cx="998011" cy="507831"/>
          </a:xfrm>
          <a:prstGeom prst="rect">
            <a:avLst/>
          </a:prstGeom>
          <a:noFill/>
        </p:spPr>
        <p:txBody>
          <a:bodyPr wrap="square" rtlCol="0">
            <a:spAutoFit/>
          </a:bodyPr>
          <a:lstStyle/>
          <a:p>
            <a:pPr algn="ctr"/>
            <a:r>
              <a:rPr lang="en-GB" sz="900" b="1" dirty="0" smtClean="0">
                <a:latin typeface="Century Gothic" panose="020B0502020202020204" pitchFamily="34" charset="0"/>
              </a:rPr>
              <a:t>Cell</a:t>
            </a:r>
            <a:r>
              <a:rPr lang="en-GB" sz="900" dirty="0" smtClean="0">
                <a:latin typeface="Century Gothic" panose="020B0502020202020204" pitchFamily="34" charset="0"/>
              </a:rPr>
              <a:t> – the smallest unit of an organism</a:t>
            </a:r>
            <a:endParaRPr lang="en-GB" sz="900" dirty="0">
              <a:latin typeface="Century Gothic" panose="020B0502020202020204" pitchFamily="34" charset="0"/>
            </a:endParaRPr>
          </a:p>
        </p:txBody>
      </p:sp>
      <p:sp>
        <p:nvSpPr>
          <p:cNvPr id="41" name="TextBox 40"/>
          <p:cNvSpPr txBox="1"/>
          <p:nvPr/>
        </p:nvSpPr>
        <p:spPr>
          <a:xfrm>
            <a:off x="5804984" y="2145669"/>
            <a:ext cx="1122172" cy="507831"/>
          </a:xfrm>
          <a:prstGeom prst="rect">
            <a:avLst/>
          </a:prstGeom>
          <a:noFill/>
        </p:spPr>
        <p:txBody>
          <a:bodyPr wrap="square" rtlCol="0">
            <a:spAutoFit/>
          </a:bodyPr>
          <a:lstStyle/>
          <a:p>
            <a:pPr algn="ctr"/>
            <a:r>
              <a:rPr lang="en-GB" sz="900" b="1" dirty="0" smtClean="0">
                <a:latin typeface="Century Gothic" panose="020B0502020202020204" pitchFamily="34" charset="0"/>
              </a:rPr>
              <a:t>Tissue</a:t>
            </a:r>
            <a:r>
              <a:rPr lang="en-GB" sz="900" dirty="0" smtClean="0">
                <a:latin typeface="Century Gothic" panose="020B0502020202020204" pitchFamily="34" charset="0"/>
              </a:rPr>
              <a:t> – consists of groups of similar cells</a:t>
            </a:r>
            <a:endParaRPr lang="en-GB" sz="900" dirty="0">
              <a:latin typeface="Century Gothic" panose="020B0502020202020204" pitchFamily="34" charset="0"/>
            </a:endParaRPr>
          </a:p>
        </p:txBody>
      </p:sp>
      <p:sp>
        <p:nvSpPr>
          <p:cNvPr id="42" name="TextBox 41"/>
          <p:cNvSpPr txBox="1"/>
          <p:nvPr/>
        </p:nvSpPr>
        <p:spPr>
          <a:xfrm>
            <a:off x="6717617" y="2130486"/>
            <a:ext cx="1281766" cy="646331"/>
          </a:xfrm>
          <a:prstGeom prst="rect">
            <a:avLst/>
          </a:prstGeom>
          <a:noFill/>
        </p:spPr>
        <p:txBody>
          <a:bodyPr wrap="square" rtlCol="0">
            <a:spAutoFit/>
          </a:bodyPr>
          <a:lstStyle/>
          <a:p>
            <a:pPr algn="ctr"/>
            <a:r>
              <a:rPr lang="en-GB" sz="900" b="1" dirty="0" smtClean="0">
                <a:latin typeface="Century Gothic" panose="020B0502020202020204" pitchFamily="34" charset="0"/>
              </a:rPr>
              <a:t>Organ</a:t>
            </a:r>
            <a:r>
              <a:rPr lang="en-GB" sz="900" dirty="0" smtClean="0">
                <a:latin typeface="Century Gothic" panose="020B0502020202020204" pitchFamily="34" charset="0"/>
              </a:rPr>
              <a:t> – contain different tissue working together to carry out a function</a:t>
            </a:r>
            <a:endParaRPr lang="en-GB" sz="900" dirty="0">
              <a:latin typeface="Century Gothic" panose="020B0502020202020204" pitchFamily="34" charset="0"/>
            </a:endParaRPr>
          </a:p>
        </p:txBody>
      </p:sp>
      <p:pic>
        <p:nvPicPr>
          <p:cNvPr id="43" name="Picture 2" descr="Image result for cell tissue organ plant"/>
          <p:cNvPicPr>
            <a:picLocks noChangeAspect="1" noChangeArrowheads="1"/>
          </p:cNvPicPr>
          <p:nvPr/>
        </p:nvPicPr>
        <p:blipFill rotWithShape="1">
          <a:blip r:embed="rId3">
            <a:extLst>
              <a:ext uri="{28A0092B-C50C-407E-A947-70E740481C1C}">
                <a14:useLocalDpi xmlns:a14="http://schemas.microsoft.com/office/drawing/2010/main" val="0"/>
              </a:ext>
            </a:extLst>
          </a:blip>
          <a:srcRect r="82435" b="31737"/>
          <a:stretch/>
        </p:blipFill>
        <p:spPr bwMode="auto">
          <a:xfrm>
            <a:off x="5029389" y="1370930"/>
            <a:ext cx="751490" cy="83082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738281" y="1646427"/>
            <a:ext cx="179074" cy="5239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p:nvPr/>
        </p:nvCxnSpPr>
        <p:spPr>
          <a:xfrm>
            <a:off x="5755988" y="1769580"/>
            <a:ext cx="2985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46" name="Picture 2" descr="Image result for cell tissue organ plant"/>
          <p:cNvPicPr>
            <a:picLocks noChangeAspect="1" noChangeArrowheads="1"/>
          </p:cNvPicPr>
          <p:nvPr/>
        </p:nvPicPr>
        <p:blipFill rotWithShape="1">
          <a:blip r:embed="rId3">
            <a:extLst>
              <a:ext uri="{28A0092B-C50C-407E-A947-70E740481C1C}">
                <a14:useLocalDpi xmlns:a14="http://schemas.microsoft.com/office/drawing/2010/main" val="0"/>
              </a:ext>
            </a:extLst>
          </a:blip>
          <a:srcRect l="59083" r="26177" b="31737"/>
          <a:stretch/>
        </p:blipFill>
        <p:spPr bwMode="auto">
          <a:xfrm>
            <a:off x="8030712" y="1382004"/>
            <a:ext cx="630621" cy="83082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Image result for cell tissue organ plant"/>
          <p:cNvPicPr>
            <a:picLocks noChangeAspect="1" noChangeArrowheads="1"/>
          </p:cNvPicPr>
          <p:nvPr/>
        </p:nvPicPr>
        <p:blipFill rotWithShape="1">
          <a:blip r:embed="rId3">
            <a:extLst>
              <a:ext uri="{28A0092B-C50C-407E-A947-70E740481C1C}">
                <a14:useLocalDpi xmlns:a14="http://schemas.microsoft.com/office/drawing/2010/main" val="0"/>
              </a:ext>
            </a:extLst>
          </a:blip>
          <a:srcRect l="77754" r="7506" b="31737"/>
          <a:stretch/>
        </p:blipFill>
        <p:spPr bwMode="auto">
          <a:xfrm>
            <a:off x="8898597" y="1357379"/>
            <a:ext cx="630621" cy="83082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8607487" y="1382004"/>
            <a:ext cx="398584" cy="9244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Arrow Connector 39"/>
          <p:cNvCxnSpPr/>
          <p:nvPr/>
        </p:nvCxnSpPr>
        <p:spPr>
          <a:xfrm>
            <a:off x="8730407" y="1765340"/>
            <a:ext cx="2985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7898261" y="2159296"/>
            <a:ext cx="1082529" cy="507831"/>
          </a:xfrm>
          <a:prstGeom prst="rect">
            <a:avLst/>
          </a:prstGeom>
          <a:noFill/>
        </p:spPr>
        <p:txBody>
          <a:bodyPr wrap="square" rtlCol="0">
            <a:spAutoFit/>
          </a:bodyPr>
          <a:lstStyle/>
          <a:p>
            <a:pPr algn="ctr"/>
            <a:r>
              <a:rPr lang="en-GB" sz="900" b="1" dirty="0" smtClean="0">
                <a:latin typeface="Century Gothic" panose="020B0502020202020204" pitchFamily="34" charset="0"/>
              </a:rPr>
              <a:t>Organ</a:t>
            </a:r>
            <a:r>
              <a:rPr lang="en-GB" sz="900" dirty="0" smtClean="0">
                <a:latin typeface="Century Gothic" panose="020B0502020202020204" pitchFamily="34" charset="0"/>
              </a:rPr>
              <a:t> system – contains different organs</a:t>
            </a:r>
            <a:endParaRPr lang="en-GB" sz="900" dirty="0">
              <a:latin typeface="Century Gothic" panose="020B0502020202020204" pitchFamily="34" charset="0"/>
            </a:endParaRPr>
          </a:p>
        </p:txBody>
      </p:sp>
      <p:sp>
        <p:nvSpPr>
          <p:cNvPr id="48" name="Rectangle 47"/>
          <p:cNvSpPr/>
          <p:nvPr/>
        </p:nvSpPr>
        <p:spPr>
          <a:xfrm>
            <a:off x="7697491" y="1453591"/>
            <a:ext cx="357253" cy="604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Arrow Connector 38"/>
          <p:cNvCxnSpPr/>
          <p:nvPr/>
        </p:nvCxnSpPr>
        <p:spPr>
          <a:xfrm>
            <a:off x="7654932" y="1778677"/>
            <a:ext cx="2985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8728172" y="2187910"/>
            <a:ext cx="1082529" cy="230832"/>
          </a:xfrm>
          <a:prstGeom prst="rect">
            <a:avLst/>
          </a:prstGeom>
          <a:noFill/>
        </p:spPr>
        <p:txBody>
          <a:bodyPr wrap="square" rtlCol="0">
            <a:spAutoFit/>
          </a:bodyPr>
          <a:lstStyle/>
          <a:p>
            <a:pPr algn="ctr"/>
            <a:r>
              <a:rPr lang="en-GB" sz="900" b="1" dirty="0" smtClean="0">
                <a:latin typeface="Century Gothic" panose="020B0502020202020204" pitchFamily="34" charset="0"/>
              </a:rPr>
              <a:t>Organism</a:t>
            </a:r>
            <a:endParaRPr lang="en-GB" sz="900" b="1" dirty="0">
              <a:latin typeface="Century Gothic" panose="020B0502020202020204"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109409440"/>
              </p:ext>
            </p:extLst>
          </p:nvPr>
        </p:nvGraphicFramePr>
        <p:xfrm>
          <a:off x="5037901" y="2750264"/>
          <a:ext cx="4531848" cy="1026160"/>
        </p:xfrm>
        <a:graphic>
          <a:graphicData uri="http://schemas.openxmlformats.org/drawingml/2006/table">
            <a:tbl>
              <a:tblPr firstRow="1" bandRow="1">
                <a:tableStyleId>{5940675A-B579-460E-94D1-54222C63F5DA}</a:tableStyleId>
              </a:tblPr>
              <a:tblGrid>
                <a:gridCol w="1085090">
                  <a:extLst>
                    <a:ext uri="{9D8B030D-6E8A-4147-A177-3AD203B41FA5}">
                      <a16:colId xmlns:a16="http://schemas.microsoft.com/office/drawing/2014/main" val="1926036699"/>
                    </a:ext>
                  </a:extLst>
                </a:gridCol>
                <a:gridCol w="1759768">
                  <a:extLst>
                    <a:ext uri="{9D8B030D-6E8A-4147-A177-3AD203B41FA5}">
                      <a16:colId xmlns:a16="http://schemas.microsoft.com/office/drawing/2014/main" val="2495019144"/>
                    </a:ext>
                  </a:extLst>
                </a:gridCol>
                <a:gridCol w="1686990">
                  <a:extLst>
                    <a:ext uri="{9D8B030D-6E8A-4147-A177-3AD203B41FA5}">
                      <a16:colId xmlns:a16="http://schemas.microsoft.com/office/drawing/2014/main" val="1271644973"/>
                    </a:ext>
                  </a:extLst>
                </a:gridCol>
              </a:tblGrid>
              <a:tr h="121303">
                <a:tc>
                  <a:txBody>
                    <a:bodyPr/>
                    <a:lstStyle/>
                    <a:p>
                      <a:pPr algn="l" fontAlgn="ctr"/>
                      <a:r>
                        <a:rPr lang="en-GB" sz="800" b="1" i="0" u="none" strike="noStrike" dirty="0" smtClean="0">
                          <a:solidFill>
                            <a:srgbClr val="000000"/>
                          </a:solidFill>
                          <a:effectLst/>
                          <a:latin typeface="Century Gothic" panose="020B0502020202020204" pitchFamily="34" charset="0"/>
                          <a:cs typeface="Tahoma"/>
                        </a:rPr>
                        <a:t>Type of tissue</a:t>
                      </a:r>
                      <a:endParaRPr lang="en-GB" sz="800" b="1"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800" b="1" i="0" u="none" strike="noStrike" dirty="0" smtClean="0">
                          <a:solidFill>
                            <a:srgbClr val="000000"/>
                          </a:solidFill>
                          <a:effectLst/>
                          <a:latin typeface="Century Gothic" panose="020B0502020202020204" pitchFamily="34" charset="0"/>
                          <a:cs typeface="Tahoma"/>
                        </a:rPr>
                        <a:t>Properties</a:t>
                      </a:r>
                      <a:endParaRPr lang="en-GB" sz="800" b="1"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800" b="1" i="0" u="none" strike="noStrike" dirty="0" smtClean="0">
                          <a:solidFill>
                            <a:srgbClr val="000000"/>
                          </a:solidFill>
                          <a:effectLst/>
                          <a:latin typeface="Century Gothic" panose="020B0502020202020204" pitchFamily="34" charset="0"/>
                          <a:cs typeface="Tahoma"/>
                        </a:rPr>
                        <a:t>Function</a:t>
                      </a:r>
                      <a:endParaRPr lang="en-GB" sz="800" b="1"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1499885095"/>
                  </a:ext>
                </a:extLst>
              </a:tr>
              <a:tr h="254748">
                <a:tc>
                  <a:txBody>
                    <a:bodyPr/>
                    <a:lstStyle/>
                    <a:p>
                      <a:pPr algn="l" fontAlgn="ctr"/>
                      <a:r>
                        <a:rPr lang="en-GB" sz="800" u="none" strike="noStrike" dirty="0" smtClean="0">
                          <a:effectLst/>
                          <a:latin typeface="Century Gothic" panose="020B0502020202020204" pitchFamily="34" charset="0"/>
                        </a:rPr>
                        <a:t>Meristem tissue</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800" u="none" strike="noStrike" dirty="0" smtClean="0">
                          <a:effectLst/>
                          <a:latin typeface="Century Gothic" panose="020B0502020202020204" pitchFamily="34" charset="0"/>
                        </a:rPr>
                        <a:t>Found</a:t>
                      </a:r>
                      <a:r>
                        <a:rPr lang="en-GB" sz="800" u="none" strike="noStrike" baseline="0" dirty="0" smtClean="0">
                          <a:effectLst/>
                          <a:latin typeface="Century Gothic" panose="020B0502020202020204" pitchFamily="34" charset="0"/>
                        </a:rPr>
                        <a:t> in the growing tips of roots and shoots. </a:t>
                      </a:r>
                      <a:r>
                        <a:rPr lang="en-GB" sz="800" u="none" strike="noStrike" dirty="0" smtClean="0">
                          <a:effectLst/>
                          <a:latin typeface="Century Gothic" panose="020B0502020202020204" pitchFamily="34" charset="0"/>
                        </a:rPr>
                        <a:t>Can </a:t>
                      </a:r>
                      <a:r>
                        <a:rPr lang="en-GB" sz="800" u="none" strike="noStrike" dirty="0">
                          <a:effectLst/>
                          <a:latin typeface="Century Gothic" panose="020B0502020202020204" pitchFamily="34" charset="0"/>
                        </a:rPr>
                        <a:t>differentiate (divide) into any type of plant cell.</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800" u="none" strike="noStrike" dirty="0" smtClean="0">
                          <a:effectLst/>
                          <a:latin typeface="Century Gothic" panose="020B0502020202020204" pitchFamily="34" charset="0"/>
                        </a:rPr>
                        <a:t>Can be used to clone </a:t>
                      </a:r>
                      <a:r>
                        <a:rPr lang="en-GB" sz="800" u="none" strike="noStrike" dirty="0">
                          <a:effectLst/>
                          <a:latin typeface="Century Gothic" panose="020B0502020202020204" pitchFamily="34" charset="0"/>
                        </a:rPr>
                        <a:t>rare species to prevent extinction.  </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3083151334"/>
                  </a:ext>
                </a:extLst>
              </a:tr>
              <a:tr h="254748">
                <a:tc>
                  <a:txBody>
                    <a:bodyPr/>
                    <a:lstStyle/>
                    <a:p>
                      <a:pPr algn="l" fontAlgn="ctr"/>
                      <a:r>
                        <a:rPr lang="en-GB" sz="800" b="0" i="0" u="none" strike="noStrike" dirty="0" smtClean="0">
                          <a:solidFill>
                            <a:srgbClr val="000000"/>
                          </a:solidFill>
                          <a:effectLst/>
                          <a:latin typeface="Century Gothic" panose="020B0502020202020204" pitchFamily="34" charset="0"/>
                          <a:cs typeface="Tahoma"/>
                        </a:rPr>
                        <a:t>Xylem</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800" b="0" i="0" u="none" strike="noStrike" dirty="0" smtClean="0">
                          <a:solidFill>
                            <a:srgbClr val="000000"/>
                          </a:solidFill>
                          <a:effectLst/>
                          <a:latin typeface="Century Gothic" panose="020B0502020202020204" pitchFamily="34" charset="0"/>
                          <a:cs typeface="Tahoma"/>
                        </a:rPr>
                        <a:t>Long hollow tube strengthened by lignin</a:t>
                      </a:r>
                      <a:r>
                        <a:rPr lang="en-GB" sz="800" b="0" i="0" u="none" strike="noStrike" baseline="0" dirty="0" smtClean="0">
                          <a:solidFill>
                            <a:srgbClr val="000000"/>
                          </a:solidFill>
                          <a:effectLst/>
                          <a:latin typeface="Century Gothic" panose="020B0502020202020204" pitchFamily="34" charset="0"/>
                          <a:cs typeface="Tahoma"/>
                        </a:rPr>
                        <a:t> found</a:t>
                      </a:r>
                      <a:r>
                        <a:rPr lang="en-GB" sz="800" b="0" i="0" u="none" strike="noStrike" dirty="0" smtClean="0">
                          <a:solidFill>
                            <a:srgbClr val="000000"/>
                          </a:solidFill>
                          <a:effectLst/>
                          <a:latin typeface="Century Gothic" panose="020B0502020202020204" pitchFamily="34" charset="0"/>
                          <a:cs typeface="Tahoma"/>
                        </a:rPr>
                        <a:t> throughout the plant.</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800" b="0" i="0" u="none" strike="noStrike" dirty="0" smtClean="0">
                          <a:solidFill>
                            <a:srgbClr val="000000"/>
                          </a:solidFill>
                          <a:effectLst/>
                          <a:latin typeface="Century Gothic" panose="020B0502020202020204" pitchFamily="34" charset="0"/>
                          <a:cs typeface="Tahoma"/>
                        </a:rPr>
                        <a:t>Transport water from the</a:t>
                      </a:r>
                      <a:r>
                        <a:rPr lang="en-GB" sz="800" b="0" i="0" u="none" strike="noStrike" baseline="0" dirty="0" smtClean="0">
                          <a:solidFill>
                            <a:srgbClr val="000000"/>
                          </a:solidFill>
                          <a:effectLst/>
                          <a:latin typeface="Century Gothic" panose="020B0502020202020204" pitchFamily="34" charset="0"/>
                          <a:cs typeface="Tahoma"/>
                        </a:rPr>
                        <a:t> roots to shoots and leaves.</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4245875737"/>
                  </a:ext>
                </a:extLst>
              </a:tr>
              <a:tr h="254748">
                <a:tc>
                  <a:txBody>
                    <a:bodyPr/>
                    <a:lstStyle/>
                    <a:p>
                      <a:pPr algn="l" fontAlgn="ctr"/>
                      <a:r>
                        <a:rPr lang="en-GB" sz="800" b="0" i="0" u="none" strike="noStrike" dirty="0" smtClean="0">
                          <a:solidFill>
                            <a:srgbClr val="000000"/>
                          </a:solidFill>
                          <a:effectLst/>
                          <a:latin typeface="Century Gothic" panose="020B0502020202020204" pitchFamily="34" charset="0"/>
                          <a:cs typeface="Tahoma"/>
                        </a:rPr>
                        <a:t>Phloem</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800" b="0" i="0" u="none" strike="noStrike" dirty="0" smtClean="0">
                          <a:solidFill>
                            <a:srgbClr val="000000"/>
                          </a:solidFill>
                          <a:effectLst/>
                          <a:latin typeface="Century Gothic" panose="020B0502020202020204" pitchFamily="34" charset="0"/>
                          <a:cs typeface="Tahoma"/>
                        </a:rPr>
                        <a:t>Composed</a:t>
                      </a:r>
                      <a:r>
                        <a:rPr lang="en-GB" sz="800" b="0" i="0" u="none" strike="noStrike" baseline="0" dirty="0" smtClean="0">
                          <a:solidFill>
                            <a:srgbClr val="000000"/>
                          </a:solidFill>
                          <a:effectLst/>
                          <a:latin typeface="Century Gothic" panose="020B0502020202020204" pitchFamily="34" charset="0"/>
                          <a:cs typeface="Tahoma"/>
                        </a:rPr>
                        <a:t> of sieve cells and companion cells.</a:t>
                      </a:r>
                      <a:r>
                        <a:rPr lang="en-GB" sz="800" b="0" i="0" u="none" strike="noStrike" dirty="0" smtClean="0">
                          <a:solidFill>
                            <a:srgbClr val="000000"/>
                          </a:solidFill>
                          <a:effectLst/>
                          <a:latin typeface="Century Gothic" panose="020B0502020202020204" pitchFamily="34" charset="0"/>
                          <a:cs typeface="Tahoma"/>
                        </a:rPr>
                        <a:t> </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800" b="0" i="0" u="none" strike="noStrike" dirty="0" smtClean="0">
                          <a:solidFill>
                            <a:srgbClr val="000000"/>
                          </a:solidFill>
                          <a:effectLst/>
                          <a:latin typeface="Century Gothic" panose="020B0502020202020204" pitchFamily="34" charset="0"/>
                          <a:cs typeface="Tahoma"/>
                        </a:rPr>
                        <a:t>Transports sugars from the leaves to elsewhere in the plant.</a:t>
                      </a:r>
                      <a:endParaRPr lang="en-GB" sz="8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3612203963"/>
                  </a:ext>
                </a:extLst>
              </a:tr>
            </a:tbl>
          </a:graphicData>
        </a:graphic>
      </p:graphicFrame>
      <p:pic>
        <p:nvPicPr>
          <p:cNvPr id="1028" name="Picture 4" descr="Image result for transpiration"/>
          <p:cNvPicPr>
            <a:picLocks noChangeAspect="1" noChangeArrowheads="1"/>
          </p:cNvPicPr>
          <p:nvPr/>
        </p:nvPicPr>
        <p:blipFill rotWithShape="1">
          <a:blip r:embed="rId4">
            <a:extLst>
              <a:ext uri="{28A0092B-C50C-407E-A947-70E740481C1C}">
                <a14:useLocalDpi xmlns:a14="http://schemas.microsoft.com/office/drawing/2010/main" val="0"/>
              </a:ext>
            </a:extLst>
          </a:blip>
          <a:srcRect b="4077"/>
          <a:stretch/>
        </p:blipFill>
        <p:spPr bwMode="auto">
          <a:xfrm>
            <a:off x="3085903" y="4114194"/>
            <a:ext cx="1700308" cy="22352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9" name="Table 28">
            <a:extLst>
              <a:ext uri="{FF2B5EF4-FFF2-40B4-BE49-F238E27FC236}">
                <a16:creationId xmlns:a16="http://schemas.microsoft.com/office/drawing/2014/main" id="{DEAC3239-34BC-48F8-A760-EFD3FF5C3D4B}"/>
              </a:ext>
            </a:extLst>
          </p:cNvPr>
          <p:cNvGraphicFramePr>
            <a:graphicFrameLocks noGrp="1"/>
          </p:cNvGraphicFramePr>
          <p:nvPr>
            <p:extLst>
              <p:ext uri="{D42A27DB-BD31-4B8C-83A1-F6EECF244321}">
                <p14:modId xmlns:p14="http://schemas.microsoft.com/office/powerpoint/2010/main" val="1562674475"/>
              </p:ext>
            </p:extLst>
          </p:nvPr>
        </p:nvGraphicFramePr>
        <p:xfrm>
          <a:off x="223835" y="4059362"/>
          <a:ext cx="2939780" cy="898054"/>
        </p:xfrm>
        <a:graphic>
          <a:graphicData uri="http://schemas.openxmlformats.org/drawingml/2006/table">
            <a:tbl>
              <a:tblPr firstRow="1" bandRow="1">
                <a:tableStyleId>{5940675A-B579-460E-94D1-54222C63F5DA}</a:tableStyleId>
              </a:tblPr>
              <a:tblGrid>
                <a:gridCol w="835449">
                  <a:extLst>
                    <a:ext uri="{9D8B030D-6E8A-4147-A177-3AD203B41FA5}">
                      <a16:colId xmlns:a16="http://schemas.microsoft.com/office/drawing/2014/main" val="20000"/>
                    </a:ext>
                  </a:extLst>
                </a:gridCol>
                <a:gridCol w="2104331">
                  <a:extLst>
                    <a:ext uri="{9D8B030D-6E8A-4147-A177-3AD203B41FA5}">
                      <a16:colId xmlns:a16="http://schemas.microsoft.com/office/drawing/2014/main" val="20001"/>
                    </a:ext>
                  </a:extLst>
                </a:gridCol>
              </a:tblGrid>
              <a:tr h="113320">
                <a:tc gridSpan="2">
                  <a:txBody>
                    <a:bodyPr/>
                    <a:lstStyle/>
                    <a:p>
                      <a:pPr algn="l" fontAlgn="ctr"/>
                      <a:r>
                        <a:rPr lang="en-GB" sz="800" b="1" u="none" strike="noStrike" dirty="0" smtClean="0">
                          <a:effectLst/>
                          <a:latin typeface="Century Gothic" panose="020B0502020202020204" pitchFamily="34" charset="0"/>
                        </a:rPr>
                        <a:t>DEFINITIONS</a:t>
                      </a:r>
                      <a:endParaRPr lang="en-GB" sz="800" b="1" i="0" u="none" strike="noStrike" dirty="0">
                        <a:solidFill>
                          <a:schemeClr val="bg1"/>
                        </a:solidFill>
                        <a:effectLst/>
                        <a:latin typeface="Century Gothic" panose="020B0502020202020204" pitchFamily="34" charset="0"/>
                        <a:cs typeface="Tahoma"/>
                      </a:endParaRPr>
                    </a:p>
                  </a:txBody>
                  <a:tcPr marL="12700" marR="12700" marT="12700" marB="0" anchor="ctr"/>
                </a:tc>
                <a:tc hMerge="1">
                  <a:txBody>
                    <a:bodyPr/>
                    <a:lstStyle/>
                    <a:p>
                      <a:pPr algn="l" fontAlgn="b"/>
                      <a:endParaRPr lang="en-GB" sz="1000" b="0" i="0" u="none" strike="noStrike" dirty="0">
                        <a:solidFill>
                          <a:schemeClr val="bg1"/>
                        </a:solidFill>
                        <a:effectLst/>
                        <a:latin typeface="Tahoma"/>
                        <a:cs typeface="Tahoma"/>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000"/>
                  </a:ext>
                </a:extLst>
              </a:tr>
              <a:tr h="339254">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effectLst/>
                          <a:latin typeface="Century Gothic" panose="020B0502020202020204" pitchFamily="34" charset="0"/>
                          <a:cs typeface="Tahoma"/>
                        </a:rPr>
                        <a:t>Transpiration</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u="none" strike="noStrike" dirty="0">
                          <a:effectLst/>
                          <a:latin typeface="Century Gothic" panose="020B0502020202020204" pitchFamily="34" charset="0"/>
                        </a:rPr>
                        <a:t>The </a:t>
                      </a:r>
                      <a:r>
                        <a:rPr lang="en-GB" sz="900" u="none" strike="noStrike" dirty="0" smtClean="0">
                          <a:effectLst/>
                          <a:latin typeface="Century Gothic" panose="020B0502020202020204" pitchFamily="34" charset="0"/>
                        </a:rPr>
                        <a:t>loss of water vapour from a leaf,</a:t>
                      </a:r>
                      <a:r>
                        <a:rPr lang="en-GB" sz="900" u="none" strike="noStrike" baseline="0" dirty="0" smtClean="0">
                          <a:effectLst/>
                          <a:latin typeface="Century Gothic" panose="020B0502020202020204" pitchFamily="34" charset="0"/>
                        </a:rPr>
                        <a:t> mainly through the stomata.</a:t>
                      </a:r>
                      <a:endParaRPr lang="en-GB" sz="900" b="1"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2604880605"/>
                  </a:ext>
                </a:extLst>
              </a:tr>
              <a:tr h="175681">
                <a:tc>
                  <a:txBody>
                    <a:bodyPr/>
                    <a:lstStyle/>
                    <a:p>
                      <a:pPr algn="l" fontAlgn="ctr"/>
                      <a:r>
                        <a:rPr lang="en-GB" sz="900" b="0" i="0" u="none" strike="noStrike" dirty="0" smtClean="0">
                          <a:solidFill>
                            <a:schemeClr val="tx1"/>
                          </a:solidFill>
                          <a:effectLst/>
                          <a:latin typeface="Century Gothic" panose="020B0502020202020204" pitchFamily="34" charset="0"/>
                          <a:cs typeface="+mn-cs"/>
                        </a:rPr>
                        <a:t>Transpiration</a:t>
                      </a:r>
                      <a:r>
                        <a:rPr lang="en-GB" sz="900" b="0" i="0" u="none" strike="noStrike" baseline="0" dirty="0" smtClean="0">
                          <a:solidFill>
                            <a:schemeClr val="tx1"/>
                          </a:solidFill>
                          <a:effectLst/>
                          <a:latin typeface="Century Gothic" panose="020B0502020202020204" pitchFamily="34" charset="0"/>
                          <a:cs typeface="+mn-cs"/>
                        </a:rPr>
                        <a:t> stream</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u="none" strike="noStrike" dirty="0">
                          <a:effectLst/>
                          <a:latin typeface="Century Gothic" panose="020B0502020202020204" pitchFamily="34" charset="0"/>
                        </a:rPr>
                        <a:t>The </a:t>
                      </a:r>
                      <a:r>
                        <a:rPr lang="en-GB" sz="900" u="none" strike="noStrike" dirty="0" smtClean="0">
                          <a:effectLst/>
                          <a:latin typeface="Century Gothic" panose="020B0502020202020204" pitchFamily="34" charset="0"/>
                        </a:rPr>
                        <a:t>movement of water through a plant from the roots,</a:t>
                      </a:r>
                      <a:r>
                        <a:rPr lang="en-GB" sz="900" u="none" strike="noStrike" baseline="0" dirty="0" smtClean="0">
                          <a:effectLst/>
                          <a:latin typeface="Century Gothic" panose="020B0502020202020204" pitchFamily="34" charset="0"/>
                        </a:rPr>
                        <a:t> up the stem and then out through the leaves.</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10002"/>
                  </a:ext>
                </a:extLst>
              </a:tr>
            </a:tbl>
          </a:graphicData>
        </a:graphic>
      </p:graphicFrame>
      <p:sp>
        <p:nvSpPr>
          <p:cNvPr id="15" name="Rectangle 14"/>
          <p:cNvSpPr/>
          <p:nvPr/>
        </p:nvSpPr>
        <p:spPr>
          <a:xfrm>
            <a:off x="211657" y="5060954"/>
            <a:ext cx="2972978" cy="1338828"/>
          </a:xfrm>
          <a:prstGeom prst="rect">
            <a:avLst/>
          </a:prstGeom>
        </p:spPr>
        <p:txBody>
          <a:bodyPr wrap="square">
            <a:spAutoFit/>
          </a:bodyPr>
          <a:lstStyle/>
          <a:p>
            <a:r>
              <a:rPr lang="en-GB" sz="900" b="1" dirty="0">
                <a:latin typeface="Century Gothic" panose="020B0502020202020204" pitchFamily="34" charset="0"/>
              </a:rPr>
              <a:t>The rate of transpiration varies with: </a:t>
            </a:r>
            <a:endParaRPr lang="en-GB" sz="900" b="1" dirty="0" smtClean="0">
              <a:latin typeface="Century Gothic" panose="020B0502020202020204" pitchFamily="34" charset="0"/>
            </a:endParaRPr>
          </a:p>
          <a:p>
            <a:endParaRPr lang="en-GB" sz="900" b="1" dirty="0" smtClean="0">
              <a:latin typeface="Century Gothic" panose="020B0502020202020204" pitchFamily="34" charset="0"/>
            </a:endParaRPr>
          </a:p>
          <a:p>
            <a:pPr marL="171450" indent="-171450">
              <a:buFont typeface="Arial" panose="020B0604020202020204" pitchFamily="34" charset="0"/>
              <a:buChar char="•"/>
            </a:pPr>
            <a:r>
              <a:rPr lang="en-GB" sz="900" b="1" dirty="0" smtClean="0">
                <a:latin typeface="Century Gothic" panose="020B0502020202020204" pitchFamily="34" charset="0"/>
              </a:rPr>
              <a:t>light intensity</a:t>
            </a:r>
            <a:r>
              <a:rPr lang="en-GB" sz="900" dirty="0" smtClean="0">
                <a:latin typeface="Century Gothic" panose="020B0502020202020204" pitchFamily="34" charset="0"/>
              </a:rPr>
              <a:t> – </a:t>
            </a:r>
            <a:r>
              <a:rPr lang="en-GB" sz="900" dirty="0">
                <a:latin typeface="Century Gothic" panose="020B0502020202020204" pitchFamily="34" charset="0"/>
              </a:rPr>
              <a:t>which affects the opening of stomata </a:t>
            </a:r>
            <a:endParaRPr lang="en-GB" sz="900" dirty="0" smtClean="0">
              <a:latin typeface="Century Gothic" panose="020B0502020202020204" pitchFamily="34" charset="0"/>
            </a:endParaRPr>
          </a:p>
          <a:p>
            <a:pPr marL="171450" indent="-171450">
              <a:buFont typeface="Arial" panose="020B0604020202020204" pitchFamily="34" charset="0"/>
              <a:buChar char="•"/>
            </a:pPr>
            <a:r>
              <a:rPr lang="en-GB" sz="900" b="1" dirty="0" smtClean="0">
                <a:latin typeface="Century Gothic" panose="020B0502020202020204" pitchFamily="34" charset="0"/>
              </a:rPr>
              <a:t>air movements –</a:t>
            </a:r>
            <a:r>
              <a:rPr lang="en-GB" sz="900" dirty="0" smtClean="0">
                <a:latin typeface="Century Gothic" panose="020B0502020202020204" pitchFamily="34" charset="0"/>
              </a:rPr>
              <a:t> </a:t>
            </a:r>
            <a:r>
              <a:rPr lang="en-GB" sz="900" dirty="0">
                <a:latin typeface="Century Gothic" panose="020B0502020202020204" pitchFamily="34" charset="0"/>
              </a:rPr>
              <a:t>which affect the concentration of water vapour in the air around leaves </a:t>
            </a:r>
            <a:endParaRPr lang="en-GB" sz="900" dirty="0" smtClean="0">
              <a:latin typeface="Century Gothic" panose="020B0502020202020204" pitchFamily="34" charset="0"/>
            </a:endParaRPr>
          </a:p>
          <a:p>
            <a:pPr marL="171450" indent="-171450">
              <a:buFont typeface="Arial" panose="020B0604020202020204" pitchFamily="34" charset="0"/>
              <a:buChar char="•"/>
            </a:pPr>
            <a:r>
              <a:rPr lang="en-GB" sz="900" b="1" dirty="0" smtClean="0">
                <a:latin typeface="Century Gothic" panose="020B0502020202020204" pitchFamily="34" charset="0"/>
              </a:rPr>
              <a:t>Temperature –</a:t>
            </a:r>
            <a:r>
              <a:rPr lang="en-GB" sz="900" dirty="0" smtClean="0">
                <a:latin typeface="Century Gothic" panose="020B0502020202020204" pitchFamily="34" charset="0"/>
              </a:rPr>
              <a:t> </a:t>
            </a:r>
            <a:r>
              <a:rPr lang="en-GB" sz="900" dirty="0">
                <a:latin typeface="Century Gothic" panose="020B0502020202020204" pitchFamily="34" charset="0"/>
              </a:rPr>
              <a:t>which affects the rate at which water evaporates.</a:t>
            </a:r>
          </a:p>
        </p:txBody>
      </p:sp>
      <p:sp>
        <p:nvSpPr>
          <p:cNvPr id="23" name="Rectangle 22"/>
          <p:cNvSpPr/>
          <p:nvPr/>
        </p:nvSpPr>
        <p:spPr>
          <a:xfrm>
            <a:off x="4892912" y="4083042"/>
            <a:ext cx="4953000" cy="369332"/>
          </a:xfrm>
          <a:prstGeom prst="rect">
            <a:avLst/>
          </a:prstGeom>
        </p:spPr>
        <p:txBody>
          <a:bodyPr>
            <a:spAutoFit/>
          </a:bodyPr>
          <a:lstStyle/>
          <a:p>
            <a:r>
              <a:rPr lang="en-GB" sz="900" dirty="0">
                <a:latin typeface="Century Gothic" panose="020B0502020202020204" pitchFamily="34" charset="0"/>
              </a:rPr>
              <a:t>Photosynthesis takes place in the chloroplasts in the cells of the leaves of plants. The chloroplasts contain the chlorophyll, which absorbs sunlight.</a:t>
            </a:r>
          </a:p>
        </p:txBody>
      </p:sp>
      <p:sp>
        <p:nvSpPr>
          <p:cNvPr id="51" name="Rectangle 50"/>
          <p:cNvSpPr/>
          <p:nvPr/>
        </p:nvSpPr>
        <p:spPr>
          <a:xfrm>
            <a:off x="4963106" y="4484890"/>
            <a:ext cx="3199915" cy="400110"/>
          </a:xfrm>
          <a:prstGeom prst="rect">
            <a:avLst/>
          </a:prstGeom>
        </p:spPr>
        <p:txBody>
          <a:bodyPr wrap="none">
            <a:spAutoFit/>
          </a:bodyPr>
          <a:lstStyle/>
          <a:p>
            <a:r>
              <a:rPr lang="en-GB" sz="1000" dirty="0">
                <a:latin typeface="Century Gothic" panose="020B0502020202020204" pitchFamily="34" charset="0"/>
              </a:rPr>
              <a:t>carbon dioxide + water  </a:t>
            </a:r>
            <a:r>
              <a:rPr lang="en-GB" sz="1000" dirty="0" smtClean="0">
                <a:latin typeface="Century Gothic" panose="020B0502020202020204" pitchFamily="34" charset="0"/>
              </a:rPr>
              <a:t>           </a:t>
            </a:r>
            <a:r>
              <a:rPr lang="en-GB" sz="1000" dirty="0">
                <a:latin typeface="Century Gothic" panose="020B0502020202020204" pitchFamily="34" charset="0"/>
              </a:rPr>
              <a:t>glucose + </a:t>
            </a:r>
            <a:r>
              <a:rPr lang="en-GB" sz="1000" dirty="0" smtClean="0">
                <a:latin typeface="Century Gothic" panose="020B0502020202020204" pitchFamily="34" charset="0"/>
              </a:rPr>
              <a:t>oxygen</a:t>
            </a:r>
          </a:p>
          <a:p>
            <a:r>
              <a:rPr lang="en-GB" sz="1000" dirty="0">
                <a:latin typeface="Century Gothic" panose="020B0502020202020204" pitchFamily="34" charset="0"/>
              </a:rPr>
              <a:t> </a:t>
            </a:r>
            <a:r>
              <a:rPr lang="en-GB" sz="1000" dirty="0" smtClean="0">
                <a:latin typeface="Century Gothic" panose="020B0502020202020204" pitchFamily="34" charset="0"/>
              </a:rPr>
              <a:t>        6CO</a:t>
            </a:r>
            <a:r>
              <a:rPr lang="en-GB" sz="1000" baseline="-25000" dirty="0" smtClean="0">
                <a:latin typeface="Century Gothic" panose="020B0502020202020204" pitchFamily="34" charset="0"/>
              </a:rPr>
              <a:t>2</a:t>
            </a:r>
            <a:r>
              <a:rPr lang="en-GB" sz="1000" dirty="0" smtClean="0">
                <a:latin typeface="Century Gothic" panose="020B0502020202020204" pitchFamily="34" charset="0"/>
              </a:rPr>
              <a:t>         +  6H</a:t>
            </a:r>
            <a:r>
              <a:rPr lang="en-GB" sz="1000" baseline="-25000" dirty="0" smtClean="0">
                <a:latin typeface="Century Gothic" panose="020B0502020202020204" pitchFamily="34" charset="0"/>
              </a:rPr>
              <a:t>2</a:t>
            </a:r>
            <a:r>
              <a:rPr lang="en-GB" sz="1000" dirty="0" smtClean="0">
                <a:latin typeface="Century Gothic" panose="020B0502020202020204" pitchFamily="34" charset="0"/>
              </a:rPr>
              <a:t>O             C</a:t>
            </a:r>
            <a:r>
              <a:rPr lang="en-GB" sz="1000" baseline="-25000" dirty="0" smtClean="0">
                <a:latin typeface="Century Gothic" panose="020B0502020202020204" pitchFamily="34" charset="0"/>
              </a:rPr>
              <a:t>6</a:t>
            </a:r>
            <a:r>
              <a:rPr lang="en-GB" sz="1000" dirty="0" smtClean="0">
                <a:latin typeface="Century Gothic" panose="020B0502020202020204" pitchFamily="34" charset="0"/>
              </a:rPr>
              <a:t>H</a:t>
            </a:r>
            <a:r>
              <a:rPr lang="en-GB" sz="1000" baseline="-25000" dirty="0" smtClean="0">
                <a:latin typeface="Century Gothic" panose="020B0502020202020204" pitchFamily="34" charset="0"/>
              </a:rPr>
              <a:t>12</a:t>
            </a:r>
            <a:r>
              <a:rPr lang="en-GB" sz="1000" dirty="0" smtClean="0">
                <a:latin typeface="Century Gothic" panose="020B0502020202020204" pitchFamily="34" charset="0"/>
              </a:rPr>
              <a:t>O</a:t>
            </a:r>
            <a:r>
              <a:rPr lang="en-GB" sz="1000" baseline="-25000" dirty="0" smtClean="0">
                <a:latin typeface="Century Gothic" panose="020B0502020202020204" pitchFamily="34" charset="0"/>
              </a:rPr>
              <a:t>6 </a:t>
            </a:r>
            <a:r>
              <a:rPr lang="en-GB" sz="1000" dirty="0" smtClean="0">
                <a:latin typeface="Century Gothic" panose="020B0502020202020204" pitchFamily="34" charset="0"/>
              </a:rPr>
              <a:t> +    6O</a:t>
            </a:r>
            <a:r>
              <a:rPr lang="en-GB" sz="1000" baseline="-25000" dirty="0" smtClean="0">
                <a:latin typeface="Century Gothic" panose="020B0502020202020204" pitchFamily="34" charset="0"/>
              </a:rPr>
              <a:t>2</a:t>
            </a:r>
            <a:endParaRPr lang="en-GB" sz="1000" baseline="-25000" dirty="0">
              <a:latin typeface="Century Gothic" panose="020B0502020202020204" pitchFamily="34" charset="0"/>
            </a:endParaRPr>
          </a:p>
        </p:txBody>
      </p:sp>
      <p:cxnSp>
        <p:nvCxnSpPr>
          <p:cNvPr id="54" name="Straight Arrow Connector 53"/>
          <p:cNvCxnSpPr/>
          <p:nvPr/>
        </p:nvCxnSpPr>
        <p:spPr>
          <a:xfrm>
            <a:off x="6569837" y="4606587"/>
            <a:ext cx="2985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Rectangle 54"/>
          <p:cNvSpPr/>
          <p:nvPr/>
        </p:nvSpPr>
        <p:spPr>
          <a:xfrm>
            <a:off x="6496920" y="4366194"/>
            <a:ext cx="444352" cy="246221"/>
          </a:xfrm>
          <a:prstGeom prst="rect">
            <a:avLst/>
          </a:prstGeom>
        </p:spPr>
        <p:txBody>
          <a:bodyPr wrap="none">
            <a:spAutoFit/>
          </a:bodyPr>
          <a:lstStyle/>
          <a:p>
            <a:r>
              <a:rPr lang="en-GB" sz="1000" dirty="0" smtClean="0">
                <a:latin typeface="Century Gothic" panose="020B0502020202020204" pitchFamily="34" charset="0"/>
              </a:rPr>
              <a:t>light</a:t>
            </a:r>
            <a:endParaRPr lang="en-GB" sz="1000" dirty="0">
              <a:latin typeface="Century Gothic" panose="020B0502020202020204" pitchFamily="34" charset="0"/>
            </a:endParaRPr>
          </a:p>
        </p:txBody>
      </p:sp>
      <p:cxnSp>
        <p:nvCxnSpPr>
          <p:cNvPr id="56" name="Straight Arrow Connector 55"/>
          <p:cNvCxnSpPr/>
          <p:nvPr/>
        </p:nvCxnSpPr>
        <p:spPr>
          <a:xfrm>
            <a:off x="6554074" y="4758987"/>
            <a:ext cx="2985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2" name="TextBox 51"/>
          <p:cNvSpPr txBox="1"/>
          <p:nvPr/>
        </p:nvSpPr>
        <p:spPr>
          <a:xfrm>
            <a:off x="8156837" y="4558036"/>
            <a:ext cx="1401346" cy="2308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GB" sz="900" dirty="0" smtClean="0">
                <a:latin typeface="Century Gothic" panose="020B0502020202020204" pitchFamily="34" charset="0"/>
              </a:rPr>
              <a:t>Endothermic reaction</a:t>
            </a:r>
            <a:endParaRPr lang="en-GB" sz="900" dirty="0">
              <a:latin typeface="Century Gothic" panose="020B0502020202020204" pitchFamily="34" charset="0"/>
            </a:endParaRPr>
          </a:p>
        </p:txBody>
      </p:sp>
      <p:sp>
        <p:nvSpPr>
          <p:cNvPr id="53" name="Rectangle 52"/>
          <p:cNvSpPr/>
          <p:nvPr/>
        </p:nvSpPr>
        <p:spPr>
          <a:xfrm>
            <a:off x="4892912" y="4884179"/>
            <a:ext cx="4953000" cy="923330"/>
          </a:xfrm>
          <a:prstGeom prst="rect">
            <a:avLst/>
          </a:prstGeom>
        </p:spPr>
        <p:txBody>
          <a:bodyPr>
            <a:spAutoFit/>
          </a:bodyPr>
          <a:lstStyle/>
          <a:p>
            <a:r>
              <a:rPr lang="en-GB" sz="900" b="1" dirty="0">
                <a:latin typeface="Century Gothic" panose="020B0502020202020204" pitchFamily="34" charset="0"/>
              </a:rPr>
              <a:t>The glucose produced in photosynthesis may be: </a:t>
            </a:r>
            <a:endParaRPr lang="en-GB" sz="900" b="1" dirty="0" smtClean="0">
              <a:latin typeface="Century Gothic" panose="020B0502020202020204" pitchFamily="34" charset="0"/>
            </a:endParaRPr>
          </a:p>
          <a:p>
            <a:pPr marL="357188" indent="-228600">
              <a:buFont typeface="+mj-lt"/>
              <a:buAutoNum type="arabicPeriod"/>
            </a:pPr>
            <a:r>
              <a:rPr lang="en-GB" sz="900" dirty="0" smtClean="0">
                <a:latin typeface="Century Gothic" panose="020B0502020202020204" pitchFamily="34" charset="0"/>
              </a:rPr>
              <a:t>used </a:t>
            </a:r>
            <a:r>
              <a:rPr lang="en-GB" sz="900" dirty="0">
                <a:latin typeface="Century Gothic" panose="020B0502020202020204" pitchFamily="34" charset="0"/>
              </a:rPr>
              <a:t>for </a:t>
            </a:r>
            <a:r>
              <a:rPr lang="en-GB" sz="900" dirty="0" smtClean="0">
                <a:latin typeface="Century Gothic" panose="020B0502020202020204" pitchFamily="34" charset="0"/>
              </a:rPr>
              <a:t>respiration</a:t>
            </a:r>
          </a:p>
          <a:p>
            <a:pPr marL="357188" indent="-228600">
              <a:buFont typeface="+mj-lt"/>
              <a:buAutoNum type="arabicPeriod"/>
            </a:pPr>
            <a:r>
              <a:rPr lang="en-GB" sz="900" dirty="0" smtClean="0">
                <a:latin typeface="Century Gothic" panose="020B0502020202020204" pitchFamily="34" charset="0"/>
              </a:rPr>
              <a:t>converted </a:t>
            </a:r>
            <a:r>
              <a:rPr lang="en-GB" sz="900" dirty="0">
                <a:latin typeface="Century Gothic" panose="020B0502020202020204" pitchFamily="34" charset="0"/>
              </a:rPr>
              <a:t>into insoluble starch for </a:t>
            </a:r>
            <a:r>
              <a:rPr lang="en-GB" sz="900" dirty="0" smtClean="0">
                <a:latin typeface="Century Gothic" panose="020B0502020202020204" pitchFamily="34" charset="0"/>
              </a:rPr>
              <a:t>storage</a:t>
            </a:r>
          </a:p>
          <a:p>
            <a:pPr marL="357188" indent="-228600">
              <a:buFont typeface="+mj-lt"/>
              <a:buAutoNum type="arabicPeriod"/>
            </a:pPr>
            <a:r>
              <a:rPr lang="en-GB" sz="900" dirty="0" smtClean="0">
                <a:latin typeface="Century Gothic" panose="020B0502020202020204" pitchFamily="34" charset="0"/>
              </a:rPr>
              <a:t>used </a:t>
            </a:r>
            <a:r>
              <a:rPr lang="en-GB" sz="900" dirty="0">
                <a:latin typeface="Century Gothic" panose="020B0502020202020204" pitchFamily="34" charset="0"/>
              </a:rPr>
              <a:t>to produce fat or oil for storage </a:t>
            </a:r>
            <a:endParaRPr lang="en-GB" sz="900" dirty="0" smtClean="0">
              <a:latin typeface="Century Gothic" panose="020B0502020202020204" pitchFamily="34" charset="0"/>
            </a:endParaRPr>
          </a:p>
          <a:p>
            <a:pPr marL="357188" indent="-228600">
              <a:buFont typeface="+mj-lt"/>
              <a:buAutoNum type="arabicPeriod"/>
            </a:pPr>
            <a:r>
              <a:rPr lang="en-GB" sz="900" dirty="0" smtClean="0">
                <a:latin typeface="Century Gothic" panose="020B0502020202020204" pitchFamily="34" charset="0"/>
              </a:rPr>
              <a:t>used </a:t>
            </a:r>
            <a:r>
              <a:rPr lang="en-GB" sz="900" dirty="0">
                <a:latin typeface="Century Gothic" panose="020B0502020202020204" pitchFamily="34" charset="0"/>
              </a:rPr>
              <a:t>to produce cellulose, which strengthens the cell wall </a:t>
            </a:r>
            <a:endParaRPr lang="en-GB" sz="900" dirty="0" smtClean="0">
              <a:latin typeface="Century Gothic" panose="020B0502020202020204" pitchFamily="34" charset="0"/>
            </a:endParaRPr>
          </a:p>
          <a:p>
            <a:pPr marL="357188" indent="-228600">
              <a:buFont typeface="+mj-lt"/>
              <a:buAutoNum type="arabicPeriod"/>
            </a:pPr>
            <a:r>
              <a:rPr lang="en-GB" sz="900" dirty="0" smtClean="0">
                <a:latin typeface="Century Gothic" panose="020B0502020202020204" pitchFamily="34" charset="0"/>
              </a:rPr>
              <a:t>used </a:t>
            </a:r>
            <a:r>
              <a:rPr lang="en-GB" sz="900" dirty="0">
                <a:latin typeface="Century Gothic" panose="020B0502020202020204" pitchFamily="34" charset="0"/>
              </a:rPr>
              <a:t>to produce amino acids for protein </a:t>
            </a:r>
            <a:r>
              <a:rPr lang="en-GB" sz="900" dirty="0" smtClean="0">
                <a:latin typeface="Century Gothic" panose="020B0502020202020204" pitchFamily="34" charset="0"/>
              </a:rPr>
              <a:t>synthesis</a:t>
            </a:r>
            <a:endParaRPr lang="en-GB" sz="900" dirty="0">
              <a:latin typeface="Century Gothic" panose="020B0502020202020204" pitchFamily="34" charset="0"/>
            </a:endParaRPr>
          </a:p>
        </p:txBody>
      </p:sp>
      <p:sp>
        <p:nvSpPr>
          <p:cNvPr id="57" name="Rectangle 56"/>
          <p:cNvSpPr/>
          <p:nvPr/>
        </p:nvSpPr>
        <p:spPr>
          <a:xfrm>
            <a:off x="4948058" y="5786955"/>
            <a:ext cx="4953000" cy="646331"/>
          </a:xfrm>
          <a:prstGeom prst="rect">
            <a:avLst/>
          </a:prstGeom>
        </p:spPr>
        <p:txBody>
          <a:bodyPr>
            <a:spAutoFit/>
          </a:bodyPr>
          <a:lstStyle/>
          <a:p>
            <a:r>
              <a:rPr lang="en-GB" sz="900" b="1" dirty="0">
                <a:latin typeface="Century Gothic" panose="020B0502020202020204" pitchFamily="34" charset="0"/>
              </a:rPr>
              <a:t>The rate of photosynthesis depends on: </a:t>
            </a:r>
            <a:endParaRPr lang="en-GB" sz="900" b="1" dirty="0" smtClean="0">
              <a:latin typeface="Century Gothic" panose="020B0502020202020204" pitchFamily="34" charset="0"/>
            </a:endParaRPr>
          </a:p>
          <a:p>
            <a:pPr marL="171450" indent="-171450">
              <a:buFont typeface="Arial" panose="020B0604020202020204" pitchFamily="34" charset="0"/>
              <a:buChar char="•"/>
            </a:pPr>
            <a:r>
              <a:rPr lang="en-GB" sz="900" dirty="0" smtClean="0">
                <a:latin typeface="Century Gothic" panose="020B0502020202020204" pitchFamily="34" charset="0"/>
              </a:rPr>
              <a:t>the </a:t>
            </a:r>
            <a:r>
              <a:rPr lang="en-GB" sz="900" dirty="0">
                <a:latin typeface="Century Gothic" panose="020B0502020202020204" pitchFamily="34" charset="0"/>
              </a:rPr>
              <a:t>energy available from light </a:t>
            </a:r>
            <a:endParaRPr lang="en-GB" sz="900" dirty="0" smtClean="0">
              <a:latin typeface="Century Gothic" panose="020B0502020202020204" pitchFamily="34" charset="0"/>
            </a:endParaRPr>
          </a:p>
          <a:p>
            <a:pPr marL="171450" indent="-171450">
              <a:buFont typeface="Arial" panose="020B0604020202020204" pitchFamily="34" charset="0"/>
              <a:buChar char="•"/>
            </a:pPr>
            <a:r>
              <a:rPr lang="en-GB" sz="900" dirty="0" smtClean="0">
                <a:latin typeface="Century Gothic" panose="020B0502020202020204" pitchFamily="34" charset="0"/>
              </a:rPr>
              <a:t>the </a:t>
            </a:r>
            <a:r>
              <a:rPr lang="en-GB" sz="900" dirty="0">
                <a:latin typeface="Century Gothic" panose="020B0502020202020204" pitchFamily="34" charset="0"/>
              </a:rPr>
              <a:t>concentration of carbon dioxide in the air </a:t>
            </a:r>
            <a:endParaRPr lang="en-GB" sz="900" dirty="0" smtClean="0">
              <a:latin typeface="Century Gothic" panose="020B0502020202020204" pitchFamily="34" charset="0"/>
            </a:endParaRPr>
          </a:p>
          <a:p>
            <a:pPr marL="171450" indent="-171450">
              <a:buFont typeface="Arial" panose="020B0604020202020204" pitchFamily="34" charset="0"/>
              <a:buChar char="•"/>
            </a:pPr>
            <a:r>
              <a:rPr lang="en-GB" sz="900" dirty="0" smtClean="0">
                <a:latin typeface="Century Gothic" panose="020B0502020202020204" pitchFamily="34" charset="0"/>
              </a:rPr>
              <a:t>the temperature</a:t>
            </a:r>
            <a:endParaRPr lang="en-GB" sz="900" dirty="0">
              <a:latin typeface="Century Gothic" panose="020B0502020202020204" pitchFamily="34" charset="0"/>
            </a:endParaRPr>
          </a:p>
        </p:txBody>
      </p:sp>
    </p:spTree>
    <p:extLst>
      <p:ext uri="{BB962C8B-B14F-4D97-AF65-F5344CB8AC3E}">
        <p14:creationId xmlns:p14="http://schemas.microsoft.com/office/powerpoint/2010/main" val="416318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32E9E60-DCC6-4ED3-A96B-120458E47BEF}"/>
              </a:ext>
            </a:extLst>
          </p:cNvPr>
          <p:cNvSpPr/>
          <p:nvPr/>
        </p:nvSpPr>
        <p:spPr>
          <a:xfrm>
            <a:off x="310755" y="923985"/>
            <a:ext cx="9163570" cy="199177"/>
          </a:xfrm>
          <a:prstGeom prst="rect">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F09879C1-A460-4183-8F98-77AA4D379C20}"/>
              </a:ext>
            </a:extLst>
          </p:cNvPr>
          <p:cNvSpPr txBox="1"/>
          <p:nvPr/>
        </p:nvSpPr>
        <p:spPr>
          <a:xfrm>
            <a:off x="310755" y="1123162"/>
            <a:ext cx="9163570" cy="2862322"/>
          </a:xfrm>
          <a:prstGeom prst="rect">
            <a:avLst/>
          </a:prstGeom>
          <a:noFill/>
          <a:ln w="12700">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smtClean="0"/>
          </a:p>
          <a:p>
            <a:endParaRPr lang="en-GB" dirty="0"/>
          </a:p>
          <a:p>
            <a:endParaRPr lang="en-GB" dirty="0" smtClean="0"/>
          </a:p>
        </p:txBody>
      </p:sp>
      <p:sp>
        <p:nvSpPr>
          <p:cNvPr id="13" name="TextBox 12">
            <a:extLst>
              <a:ext uri="{FF2B5EF4-FFF2-40B4-BE49-F238E27FC236}">
                <a16:creationId xmlns:a16="http://schemas.microsoft.com/office/drawing/2014/main" id="{0FF8774E-25E0-4C2F-BE0C-F8575BC17689}"/>
              </a:ext>
            </a:extLst>
          </p:cNvPr>
          <p:cNvSpPr txBox="1"/>
          <p:nvPr/>
        </p:nvSpPr>
        <p:spPr>
          <a:xfrm>
            <a:off x="221855" y="838908"/>
            <a:ext cx="3482290" cy="369332"/>
          </a:xfrm>
          <a:prstGeom prst="rect">
            <a:avLst/>
          </a:prstGeom>
          <a:noFill/>
        </p:spPr>
        <p:txBody>
          <a:bodyPr wrap="square" rtlCol="0">
            <a:spAutoFit/>
          </a:bodyPr>
          <a:lstStyle/>
          <a:p>
            <a:r>
              <a:rPr lang="en-GB" b="1" dirty="0" smtClean="0"/>
              <a:t>FIVE – CHROMATOGRAPHY </a:t>
            </a:r>
            <a:endParaRPr lang="en-GB" b="1" dirty="0"/>
          </a:p>
        </p:txBody>
      </p:sp>
      <p:sp>
        <p:nvSpPr>
          <p:cNvPr id="22" name="Rectangle 21">
            <a:extLst>
              <a:ext uri="{FF2B5EF4-FFF2-40B4-BE49-F238E27FC236}">
                <a16:creationId xmlns:a16="http://schemas.microsoft.com/office/drawing/2014/main" id="{8A9A31D0-0E0B-485F-95D0-B907B1324AAB}"/>
              </a:ext>
            </a:extLst>
          </p:cNvPr>
          <p:cNvSpPr/>
          <p:nvPr/>
        </p:nvSpPr>
        <p:spPr>
          <a:xfrm>
            <a:off x="325269" y="4167545"/>
            <a:ext cx="9163570" cy="195961"/>
          </a:xfrm>
          <a:prstGeom prst="rect">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32F348B-4909-4A78-93A8-536CC5CFB2CF}"/>
              </a:ext>
            </a:extLst>
          </p:cNvPr>
          <p:cNvSpPr txBox="1"/>
          <p:nvPr/>
        </p:nvSpPr>
        <p:spPr>
          <a:xfrm>
            <a:off x="325268" y="4366722"/>
            <a:ext cx="9163571" cy="2123658"/>
          </a:xfrm>
          <a:prstGeom prst="rect">
            <a:avLst/>
          </a:prstGeom>
          <a:noFill/>
          <a:ln w="12700">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smtClean="0"/>
          </a:p>
          <a:p>
            <a:endParaRPr lang="en-GB" dirty="0" smtClean="0"/>
          </a:p>
          <a:p>
            <a:endParaRPr lang="en-GB" dirty="0"/>
          </a:p>
          <a:p>
            <a:endParaRPr lang="en-GB" sz="600" dirty="0"/>
          </a:p>
        </p:txBody>
      </p:sp>
      <p:sp>
        <p:nvSpPr>
          <p:cNvPr id="24" name="TextBox 23">
            <a:extLst>
              <a:ext uri="{FF2B5EF4-FFF2-40B4-BE49-F238E27FC236}">
                <a16:creationId xmlns:a16="http://schemas.microsoft.com/office/drawing/2014/main" id="{CF4AAEF9-F1C6-40CE-9C54-5E734FF2BCF1}"/>
              </a:ext>
            </a:extLst>
          </p:cNvPr>
          <p:cNvSpPr txBox="1"/>
          <p:nvPr/>
        </p:nvSpPr>
        <p:spPr>
          <a:xfrm>
            <a:off x="236369" y="4096982"/>
            <a:ext cx="3486590" cy="369332"/>
          </a:xfrm>
          <a:prstGeom prst="rect">
            <a:avLst/>
          </a:prstGeom>
          <a:noFill/>
        </p:spPr>
        <p:txBody>
          <a:bodyPr wrap="square" rtlCol="0">
            <a:spAutoFit/>
          </a:bodyPr>
          <a:lstStyle/>
          <a:p>
            <a:r>
              <a:rPr lang="en-GB" b="1" dirty="0" smtClean="0"/>
              <a:t>SIX – PLANT DISEASES </a:t>
            </a:r>
            <a:endParaRPr lang="en-GB" b="1" dirty="0"/>
          </a:p>
        </p:txBody>
      </p:sp>
      <p:sp>
        <p:nvSpPr>
          <p:cNvPr id="14" name="TextBox 2">
            <a:extLst>
              <a:ext uri="{FF2B5EF4-FFF2-40B4-BE49-F238E27FC236}">
                <a16:creationId xmlns:a16="http://schemas.microsoft.com/office/drawing/2014/main" id="{CEC434A9-3F4F-4B72-A057-82F5CD5ED8AB}"/>
              </a:ext>
            </a:extLst>
          </p:cNvPr>
          <p:cNvSpPr txBox="1"/>
          <p:nvPr/>
        </p:nvSpPr>
        <p:spPr>
          <a:xfrm>
            <a:off x="8275109" y="277787"/>
            <a:ext cx="955977" cy="44992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dirty="0" smtClean="0">
                <a:latin typeface="Century Gothic" panose="020B0502020202020204" pitchFamily="34" charset="0"/>
              </a:rPr>
              <a:t>NUSA</a:t>
            </a:r>
            <a:endParaRPr lang="en-GB" baseline="0" dirty="0">
              <a:latin typeface="Century Gothic" panose="020B0502020202020204" pitchFamily="34" charset="0"/>
            </a:endParaRPr>
          </a:p>
          <a:p>
            <a:pPr algn="ctr"/>
            <a:r>
              <a:rPr lang="en-GB" sz="1200" b="1" baseline="0" dirty="0">
                <a:latin typeface="Century Gothic" panose="020B0502020202020204" pitchFamily="34" charset="0"/>
              </a:rPr>
              <a:t>SCIENCE</a:t>
            </a:r>
          </a:p>
        </p:txBody>
      </p:sp>
      <p:sp>
        <p:nvSpPr>
          <p:cNvPr id="25" name="TextBox 24">
            <a:extLst>
              <a:ext uri="{FF2B5EF4-FFF2-40B4-BE49-F238E27FC236}">
                <a16:creationId xmlns:a16="http://schemas.microsoft.com/office/drawing/2014/main" id="{2CC20C16-F00C-447A-9DC6-C866A1198251}"/>
              </a:ext>
            </a:extLst>
          </p:cNvPr>
          <p:cNvSpPr txBox="1"/>
          <p:nvPr/>
        </p:nvSpPr>
        <p:spPr>
          <a:xfrm>
            <a:off x="4162822" y="179586"/>
            <a:ext cx="4119696" cy="646331"/>
          </a:xfrm>
          <a:prstGeom prst="rect">
            <a:avLst/>
          </a:prstGeom>
          <a:noFill/>
        </p:spPr>
        <p:txBody>
          <a:bodyPr wrap="square" rtlCol="0">
            <a:spAutoFit/>
          </a:bodyPr>
          <a:lstStyle/>
          <a:p>
            <a:pPr algn="r"/>
            <a:r>
              <a:rPr lang="en-GB" dirty="0" smtClean="0">
                <a:latin typeface="Century Gothic" panose="020B0502020202020204" pitchFamily="34" charset="0"/>
              </a:rPr>
              <a:t>GCSE </a:t>
            </a:r>
            <a:r>
              <a:rPr lang="en-GB" dirty="0">
                <a:latin typeface="Century Gothic" panose="020B0502020202020204" pitchFamily="34" charset="0"/>
              </a:rPr>
              <a:t>Knowledge Organiser</a:t>
            </a:r>
            <a:br>
              <a:rPr lang="en-GB" dirty="0">
                <a:latin typeface="Century Gothic" panose="020B0502020202020204" pitchFamily="34" charset="0"/>
              </a:rPr>
            </a:br>
            <a:r>
              <a:rPr lang="en-GB" dirty="0" smtClean="0">
                <a:latin typeface="Century Gothic" panose="020B0502020202020204" pitchFamily="34" charset="0"/>
              </a:rPr>
              <a:t>Unit </a:t>
            </a:r>
            <a:r>
              <a:rPr lang="en-GB" dirty="0" smtClean="0">
                <a:latin typeface="Century Gothic" panose="020B0502020202020204" pitchFamily="34" charset="0"/>
              </a:rPr>
              <a:t>2.2</a:t>
            </a:r>
            <a:r>
              <a:rPr lang="en-GB" dirty="0" smtClean="0">
                <a:latin typeface="Century Gothic" panose="020B0502020202020204" pitchFamily="34" charset="0"/>
              </a:rPr>
              <a:t> – Plants and Photosynthesis</a:t>
            </a:r>
            <a:endParaRPr lang="en-GB" dirty="0">
              <a:latin typeface="Century Gothic" panose="020B0502020202020204" pitchFamily="34" charset="0"/>
            </a:endParaRPr>
          </a:p>
        </p:txBody>
      </p:sp>
      <p:pic>
        <p:nvPicPr>
          <p:cNvPr id="32" name="Picture 31"/>
          <p:cNvPicPr>
            <a:picLocks noChangeAspect="1"/>
          </p:cNvPicPr>
          <p:nvPr/>
        </p:nvPicPr>
        <p:blipFill>
          <a:blip r:embed="rId2"/>
          <a:stretch>
            <a:fillRect/>
          </a:stretch>
        </p:blipFill>
        <p:spPr>
          <a:xfrm>
            <a:off x="9109330" y="89868"/>
            <a:ext cx="685800" cy="657225"/>
          </a:xfrm>
          <a:prstGeom prst="rect">
            <a:avLst/>
          </a:prstGeom>
        </p:spPr>
      </p:pic>
      <p:sp>
        <p:nvSpPr>
          <p:cNvPr id="2" name="Rectangle 1"/>
          <p:cNvSpPr/>
          <p:nvPr/>
        </p:nvSpPr>
        <p:spPr>
          <a:xfrm>
            <a:off x="310754" y="1144360"/>
            <a:ext cx="8929203" cy="230832"/>
          </a:xfrm>
          <a:prstGeom prst="rect">
            <a:avLst/>
          </a:prstGeom>
        </p:spPr>
        <p:txBody>
          <a:bodyPr wrap="square">
            <a:spAutoFit/>
          </a:bodyPr>
          <a:lstStyle/>
          <a:p>
            <a:r>
              <a:rPr lang="en-GB" sz="900" dirty="0">
                <a:latin typeface="Century Gothic" panose="020B0502020202020204" pitchFamily="34" charset="0"/>
              </a:rPr>
              <a:t>The chlorophyll and other pigments in plant leaves can be separated and identified by chromatography.</a:t>
            </a:r>
          </a:p>
        </p:txBody>
      </p:sp>
      <p:graphicFrame>
        <p:nvGraphicFramePr>
          <p:cNvPr id="33" name="Table 32">
            <a:extLst>
              <a:ext uri="{FF2B5EF4-FFF2-40B4-BE49-F238E27FC236}">
                <a16:creationId xmlns:a16="http://schemas.microsoft.com/office/drawing/2014/main" id="{DEAC3239-34BC-48F8-A760-EFD3FF5C3D4B}"/>
              </a:ext>
            </a:extLst>
          </p:cNvPr>
          <p:cNvGraphicFramePr>
            <a:graphicFrameLocks noGrp="1"/>
          </p:cNvGraphicFramePr>
          <p:nvPr>
            <p:extLst>
              <p:ext uri="{D42A27DB-BD31-4B8C-83A1-F6EECF244321}">
                <p14:modId xmlns:p14="http://schemas.microsoft.com/office/powerpoint/2010/main" val="3538177840"/>
              </p:ext>
            </p:extLst>
          </p:nvPr>
        </p:nvGraphicFramePr>
        <p:xfrm>
          <a:off x="428835" y="3314904"/>
          <a:ext cx="8811122" cy="607460"/>
        </p:xfrm>
        <a:graphic>
          <a:graphicData uri="http://schemas.openxmlformats.org/drawingml/2006/table">
            <a:tbl>
              <a:tblPr firstRow="1" bandRow="1">
                <a:tableStyleId>{5940675A-B579-460E-94D1-54222C63F5DA}</a:tableStyleId>
              </a:tblPr>
              <a:tblGrid>
                <a:gridCol w="2208474">
                  <a:extLst>
                    <a:ext uri="{9D8B030D-6E8A-4147-A177-3AD203B41FA5}">
                      <a16:colId xmlns:a16="http://schemas.microsoft.com/office/drawing/2014/main" val="20000"/>
                    </a:ext>
                  </a:extLst>
                </a:gridCol>
                <a:gridCol w="6602648">
                  <a:extLst>
                    <a:ext uri="{9D8B030D-6E8A-4147-A177-3AD203B41FA5}">
                      <a16:colId xmlns:a16="http://schemas.microsoft.com/office/drawing/2014/main" val="20001"/>
                    </a:ext>
                  </a:extLst>
                </a:gridCol>
              </a:tblGrid>
              <a:tr h="22287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900" b="0" u="none" strike="noStrike" dirty="0" smtClean="0">
                          <a:effectLst/>
                          <a:latin typeface="Century Gothic" panose="020B0502020202020204" pitchFamily="34" charset="0"/>
                        </a:rPr>
                        <a:t>Chromatography Phases</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900" b="0" u="none" strike="noStrike" dirty="0" smtClean="0">
                          <a:effectLst/>
                          <a:latin typeface="Century Gothic" panose="020B0502020202020204" pitchFamily="34" charset="0"/>
                        </a:rPr>
                        <a:t>The different dissolved substances in a mixture are attracted to the two phases in different proportions. This causes them to move at different rates through the paper.</a:t>
                      </a:r>
                      <a:endParaRPr lang="en-GB" sz="900" b="0" i="0" u="none" strike="noStrike" dirty="0" smtClean="0">
                        <a:solidFill>
                          <a:schemeClr val="bg1"/>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3751570983"/>
                  </a:ext>
                </a:extLst>
              </a:tr>
              <a:tr h="1705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900" b="0" i="0" u="none" strike="noStrike" dirty="0" smtClean="0">
                          <a:solidFill>
                            <a:srgbClr val="000000"/>
                          </a:solidFill>
                          <a:effectLst/>
                          <a:latin typeface="Century Gothic" panose="020B0502020202020204" pitchFamily="34" charset="0"/>
                          <a:cs typeface="Tahoma"/>
                        </a:rPr>
                        <a:t>Mobile phase</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b="0" i="0" kern="1200" dirty="0" smtClean="0">
                          <a:solidFill>
                            <a:schemeClr val="tx1"/>
                          </a:solidFill>
                          <a:effectLst/>
                          <a:latin typeface="Century Gothic" panose="020B0502020202020204" pitchFamily="34" charset="0"/>
                          <a:ea typeface="+mn-ea"/>
                          <a:cs typeface="+mn-cs"/>
                        </a:rPr>
                        <a:t>the solvent that moves through the paper, carrying different substances with it</a:t>
                      </a:r>
                      <a:endParaRPr lang="en-GB" sz="900" b="1"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2604880605"/>
                  </a:ext>
                </a:extLst>
              </a:tr>
              <a:tr h="116370">
                <a:tc>
                  <a:txBody>
                    <a:bodyPr/>
                    <a:lstStyle/>
                    <a:p>
                      <a:pPr algn="l" fontAlgn="ctr"/>
                      <a:r>
                        <a:rPr lang="en-GB" sz="900" b="0" i="0" u="none" strike="noStrike" dirty="0" smtClean="0">
                          <a:solidFill>
                            <a:schemeClr val="tx1"/>
                          </a:solidFill>
                          <a:effectLst/>
                          <a:latin typeface="Century Gothic" panose="020B0502020202020204" pitchFamily="34" charset="0"/>
                          <a:cs typeface="+mn-cs"/>
                        </a:rPr>
                        <a:t>Stationary phase</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b="0" i="0" kern="1200" dirty="0" smtClean="0">
                          <a:solidFill>
                            <a:schemeClr val="tx1"/>
                          </a:solidFill>
                          <a:effectLst/>
                          <a:latin typeface="Century Gothic" panose="020B0502020202020204" pitchFamily="34" charset="0"/>
                          <a:ea typeface="+mn-ea"/>
                          <a:cs typeface="+mn-cs"/>
                        </a:rPr>
                        <a:t>which in paper chromatography is the very uniform, absorbent paper</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10002"/>
                  </a:ext>
                </a:extLst>
              </a:tr>
            </a:tbl>
          </a:graphicData>
        </a:graphic>
      </p:graphicFrame>
      <p:pic>
        <p:nvPicPr>
          <p:cNvPr id="3" name="Picture 2"/>
          <p:cNvPicPr>
            <a:picLocks noChangeAspect="1"/>
          </p:cNvPicPr>
          <p:nvPr/>
        </p:nvPicPr>
        <p:blipFill rotWithShape="1">
          <a:blip r:embed="rId3"/>
          <a:srcRect r="31300"/>
          <a:stretch/>
        </p:blipFill>
        <p:spPr>
          <a:xfrm>
            <a:off x="809943" y="1391110"/>
            <a:ext cx="2659411" cy="1836260"/>
          </a:xfrm>
          <a:prstGeom prst="rect">
            <a:avLst/>
          </a:prstGeom>
        </p:spPr>
      </p:pic>
      <p:sp>
        <p:nvSpPr>
          <p:cNvPr id="4" name="Rectangle 1"/>
          <p:cNvSpPr>
            <a:spLocks noChangeArrowheads="1"/>
          </p:cNvSpPr>
          <p:nvPr/>
        </p:nvSpPr>
        <p:spPr bwMode="auto">
          <a:xfrm>
            <a:off x="3581966" y="1585636"/>
            <a:ext cx="577974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smtClean="0">
                <a:ln>
                  <a:noFill/>
                </a:ln>
                <a:solidFill>
                  <a:srgbClr val="231F20"/>
                </a:solidFill>
                <a:effectLst/>
                <a:latin typeface="Century Gothic" panose="020B0502020202020204" pitchFamily="34" charset="0"/>
              </a:rPr>
              <a:t>R</a:t>
            </a:r>
            <a:r>
              <a:rPr kumimoji="0" lang="en-US" altLang="en-US" sz="900" b="0" i="0" u="none" strike="noStrike" cap="none" normalizeH="0" baseline="-30000" dirty="0" err="1" smtClean="0">
                <a:ln>
                  <a:noFill/>
                </a:ln>
                <a:solidFill>
                  <a:srgbClr val="231F20"/>
                </a:solidFill>
                <a:effectLst/>
                <a:latin typeface="Century Gothic" panose="020B0502020202020204" pitchFamily="34" charset="0"/>
              </a:rPr>
              <a:t>f</a:t>
            </a:r>
            <a:r>
              <a:rPr kumimoji="0" lang="en-US" altLang="en-US" sz="900" b="0" i="0" u="none" strike="noStrike" cap="none" normalizeH="0" baseline="0" dirty="0" smtClean="0">
                <a:ln>
                  <a:noFill/>
                </a:ln>
                <a:solidFill>
                  <a:srgbClr val="231F20"/>
                </a:solidFill>
                <a:effectLst/>
                <a:latin typeface="Century Gothic" panose="020B0502020202020204" pitchFamily="34" charset="0"/>
              </a:rPr>
              <a:t> values can be used to identify unknown chemicals if they can be compared to a range of reference substances. The </a:t>
            </a:r>
            <a:r>
              <a:rPr kumimoji="0" lang="en-US" altLang="en-US" sz="900" b="0" i="0" u="none" strike="noStrike" cap="none" normalizeH="0" baseline="0" dirty="0" err="1" smtClean="0">
                <a:ln>
                  <a:noFill/>
                </a:ln>
                <a:solidFill>
                  <a:srgbClr val="231F20"/>
                </a:solidFill>
                <a:effectLst/>
                <a:latin typeface="Century Gothic" panose="020B0502020202020204" pitchFamily="34" charset="0"/>
              </a:rPr>
              <a:t>R</a:t>
            </a:r>
            <a:r>
              <a:rPr kumimoji="0" lang="en-US" altLang="en-US" sz="900" b="0" i="0" u="none" strike="noStrike" cap="none" normalizeH="0" baseline="-30000" dirty="0" err="1" smtClean="0">
                <a:ln>
                  <a:noFill/>
                </a:ln>
                <a:solidFill>
                  <a:srgbClr val="231F20"/>
                </a:solidFill>
                <a:effectLst/>
                <a:latin typeface="Century Gothic" panose="020B0502020202020204" pitchFamily="34" charset="0"/>
              </a:rPr>
              <a:t>f</a:t>
            </a:r>
            <a:r>
              <a:rPr kumimoji="0" lang="en-US" altLang="en-US" sz="900" b="0" i="0" u="none" strike="noStrike" cap="none" normalizeH="0" baseline="0" dirty="0" smtClean="0">
                <a:ln>
                  <a:noFill/>
                </a:ln>
                <a:solidFill>
                  <a:srgbClr val="231F20"/>
                </a:solidFill>
                <a:effectLst/>
                <a:latin typeface="Century Gothic" panose="020B0502020202020204" pitchFamily="34" charset="0"/>
              </a:rPr>
              <a:t> value is always the same for a particular substance.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231F20"/>
                </a:solidFill>
                <a:effectLst/>
                <a:latin typeface="Century Gothic" panose="020B0502020202020204" pitchFamily="34" charset="0"/>
              </a:rPr>
              <a:t>The </a:t>
            </a:r>
            <a:r>
              <a:rPr kumimoji="0" lang="en-US" altLang="en-US" sz="900" b="0" i="0" u="none" strike="noStrike" cap="none" normalizeH="0" baseline="0" dirty="0" err="1" smtClean="0">
                <a:ln>
                  <a:noFill/>
                </a:ln>
                <a:solidFill>
                  <a:srgbClr val="231F20"/>
                </a:solidFill>
                <a:effectLst/>
                <a:latin typeface="Century Gothic" panose="020B0502020202020204" pitchFamily="34" charset="0"/>
              </a:rPr>
              <a:t>R</a:t>
            </a:r>
            <a:r>
              <a:rPr kumimoji="0" lang="en-US" altLang="en-US" sz="900" b="0" i="0" u="none" strike="noStrike" cap="none" normalizeH="0" baseline="-30000" dirty="0" err="1" smtClean="0">
                <a:ln>
                  <a:noFill/>
                </a:ln>
                <a:solidFill>
                  <a:srgbClr val="231F20"/>
                </a:solidFill>
                <a:effectLst/>
                <a:latin typeface="Century Gothic" panose="020B0502020202020204" pitchFamily="34" charset="0"/>
              </a:rPr>
              <a:t>f</a:t>
            </a:r>
            <a:r>
              <a:rPr kumimoji="0" lang="en-US" altLang="en-US" sz="900" b="0" i="0" u="none" strike="noStrike" cap="none" normalizeH="0" baseline="0" dirty="0" smtClean="0">
                <a:ln>
                  <a:noFill/>
                </a:ln>
                <a:solidFill>
                  <a:srgbClr val="231F20"/>
                </a:solidFill>
                <a:effectLst/>
                <a:latin typeface="Century Gothic" panose="020B0502020202020204" pitchFamily="34" charset="0"/>
              </a:rPr>
              <a:t> value of a spot is calculated using: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smtClean="0">
                <a:ln>
                  <a:noFill/>
                </a:ln>
                <a:solidFill>
                  <a:srgbClr val="231F20"/>
                </a:solidFill>
                <a:effectLst/>
                <a:latin typeface="Century Gothic" panose="020B0502020202020204" pitchFamily="34" charset="0"/>
              </a:rPr>
              <a:t>R</a:t>
            </a:r>
            <a:r>
              <a:rPr kumimoji="0" lang="en-US" altLang="en-US" sz="900" b="0" i="0" u="none" strike="noStrike" cap="none" normalizeH="0" baseline="-30000" dirty="0" err="1" smtClean="0">
                <a:ln>
                  <a:noFill/>
                </a:ln>
                <a:solidFill>
                  <a:srgbClr val="231F20"/>
                </a:solidFill>
                <a:effectLst/>
                <a:latin typeface="Century Gothic" panose="020B0502020202020204" pitchFamily="34" charset="0"/>
              </a:rPr>
              <a:t>f</a:t>
            </a:r>
            <a:r>
              <a:rPr kumimoji="0" lang="en-US" altLang="en-US" sz="900" b="0" i="0" u="none" strike="noStrike" cap="none" normalizeH="0" baseline="0" dirty="0" smtClean="0">
                <a:ln>
                  <a:noFill/>
                </a:ln>
                <a:solidFill>
                  <a:srgbClr val="231F20"/>
                </a:solidFill>
                <a:effectLst/>
                <a:latin typeface="Century Gothic" panose="020B0502020202020204" pitchFamily="34" charset="0"/>
              </a:rPr>
              <a:t>   =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900" dirty="0">
              <a:solidFill>
                <a:srgbClr val="231F20"/>
              </a:solidFill>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err="1" smtClean="0">
                <a:ln>
                  <a:noFill/>
                </a:ln>
                <a:solidFill>
                  <a:srgbClr val="231F20"/>
                </a:solidFill>
                <a:effectLst/>
                <a:latin typeface="Century Gothic" panose="020B0502020202020204" pitchFamily="34" charset="0"/>
              </a:rPr>
              <a:t>R</a:t>
            </a:r>
            <a:r>
              <a:rPr kumimoji="0" lang="en-US" altLang="en-US" sz="900" b="0" i="0" u="none" strike="noStrike" cap="none" normalizeH="0" baseline="-30000" dirty="0" err="1" smtClean="0">
                <a:ln>
                  <a:noFill/>
                </a:ln>
                <a:solidFill>
                  <a:srgbClr val="231F20"/>
                </a:solidFill>
                <a:effectLst/>
                <a:latin typeface="Century Gothic" panose="020B0502020202020204" pitchFamily="34" charset="0"/>
              </a:rPr>
              <a:t>f</a:t>
            </a:r>
            <a:r>
              <a:rPr kumimoji="0" lang="en-US" altLang="en-US" sz="900" b="0" i="0" u="none" strike="noStrike" cap="none" normalizeH="0" baseline="0" dirty="0" smtClean="0">
                <a:ln>
                  <a:noFill/>
                </a:ln>
                <a:solidFill>
                  <a:srgbClr val="231F20"/>
                </a:solidFill>
                <a:effectLst/>
                <a:latin typeface="Century Gothic" panose="020B0502020202020204" pitchFamily="34" charset="0"/>
              </a:rPr>
              <a:t> values vary from 0 (the substance is not attracted at all to the mobile phase) to 1 (the substance is not attracted at all to the stationary phase).</a:t>
            </a:r>
          </a:p>
        </p:txBody>
      </p:sp>
      <p:pic>
        <p:nvPicPr>
          <p:cNvPr id="2050" name="Picture 2" descr="\frac{\textup{distance~travelled~by~substance}}{\textup{distance~travelled~by~solv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8053" y="2314717"/>
            <a:ext cx="1626535" cy="27752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4" name="Table 33">
            <a:extLst>
              <a:ext uri="{FF2B5EF4-FFF2-40B4-BE49-F238E27FC236}">
                <a16:creationId xmlns:a16="http://schemas.microsoft.com/office/drawing/2014/main" id="{DEAC3239-34BC-48F8-A760-EFD3FF5C3D4B}"/>
              </a:ext>
            </a:extLst>
          </p:cNvPr>
          <p:cNvGraphicFramePr>
            <a:graphicFrameLocks noGrp="1"/>
          </p:cNvGraphicFramePr>
          <p:nvPr>
            <p:extLst>
              <p:ext uri="{D42A27DB-BD31-4B8C-83A1-F6EECF244321}">
                <p14:modId xmlns:p14="http://schemas.microsoft.com/office/powerpoint/2010/main" val="2046764383"/>
              </p:ext>
            </p:extLst>
          </p:nvPr>
        </p:nvGraphicFramePr>
        <p:xfrm>
          <a:off x="519118" y="4509262"/>
          <a:ext cx="8811121" cy="1837572"/>
        </p:xfrm>
        <a:graphic>
          <a:graphicData uri="http://schemas.openxmlformats.org/drawingml/2006/table">
            <a:tbl>
              <a:tblPr firstRow="1" bandRow="1">
                <a:tableStyleId>{5940675A-B579-460E-94D1-54222C63F5DA}</a:tableStyleId>
              </a:tblPr>
              <a:tblGrid>
                <a:gridCol w="1408836">
                  <a:extLst>
                    <a:ext uri="{9D8B030D-6E8A-4147-A177-3AD203B41FA5}">
                      <a16:colId xmlns:a16="http://schemas.microsoft.com/office/drawing/2014/main" val="20000"/>
                    </a:ext>
                  </a:extLst>
                </a:gridCol>
                <a:gridCol w="3624549">
                  <a:extLst>
                    <a:ext uri="{9D8B030D-6E8A-4147-A177-3AD203B41FA5}">
                      <a16:colId xmlns:a16="http://schemas.microsoft.com/office/drawing/2014/main" val="20001"/>
                    </a:ext>
                  </a:extLst>
                </a:gridCol>
                <a:gridCol w="3777736">
                  <a:extLst>
                    <a:ext uri="{9D8B030D-6E8A-4147-A177-3AD203B41FA5}">
                      <a16:colId xmlns:a16="http://schemas.microsoft.com/office/drawing/2014/main" val="109864528"/>
                    </a:ext>
                  </a:extLst>
                </a:gridCol>
              </a:tblGrid>
              <a:tr h="166252">
                <a:tc>
                  <a:txBody>
                    <a:bodyPr/>
                    <a:lstStyle/>
                    <a:p>
                      <a:r>
                        <a:rPr lang="en-GB" sz="900" b="1" dirty="0" smtClean="0">
                          <a:latin typeface="Century Gothic" panose="020B0502020202020204" pitchFamily="34" charset="0"/>
                        </a:rPr>
                        <a:t>Communicable</a:t>
                      </a:r>
                      <a:r>
                        <a:rPr lang="en-GB" sz="900" b="1" baseline="0" dirty="0" smtClean="0">
                          <a:latin typeface="Century Gothic" panose="020B0502020202020204" pitchFamily="34" charset="0"/>
                        </a:rPr>
                        <a:t> disease</a:t>
                      </a:r>
                      <a:endParaRPr lang="en-GB" sz="900" b="1" dirty="0">
                        <a:latin typeface="Century Gothic" panose="020B0502020202020204" pitchFamily="34" charset="0"/>
                      </a:endParaRPr>
                    </a:p>
                  </a:txBody>
                  <a:tcPr marL="12700" marR="12700" marT="12700" marB="0" anchor="ctr"/>
                </a:tc>
                <a:tc>
                  <a:txBody>
                    <a:bodyPr/>
                    <a:lstStyle/>
                    <a:p>
                      <a:r>
                        <a:rPr lang="en-GB" sz="900" b="1" dirty="0" smtClean="0">
                          <a:solidFill>
                            <a:schemeClr val="tx1"/>
                          </a:solidFill>
                          <a:latin typeface="Century Gothic" panose="020B0502020202020204" pitchFamily="34" charset="0"/>
                        </a:rPr>
                        <a:t>Effects</a:t>
                      </a:r>
                      <a:endParaRPr lang="en-GB" sz="900" b="1" dirty="0">
                        <a:solidFill>
                          <a:schemeClr val="tx1"/>
                        </a:solidFill>
                        <a:latin typeface="Century Gothic" panose="020B0502020202020204" pitchFamily="34" charset="0"/>
                      </a:endParaRPr>
                    </a:p>
                  </a:txBody>
                  <a:tcPr marL="12700" marR="12700" marT="1270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900" b="1" i="0" u="none" strike="noStrike" dirty="0" smtClean="0">
                          <a:solidFill>
                            <a:schemeClr val="tx1"/>
                          </a:solidFill>
                          <a:effectLst/>
                          <a:latin typeface="Century Gothic" panose="020B0502020202020204" pitchFamily="34" charset="0"/>
                          <a:cs typeface="Tahoma"/>
                        </a:rPr>
                        <a:t>Control methods</a:t>
                      </a:r>
                    </a:p>
                  </a:txBody>
                  <a:tcPr marL="12700" marR="12700" marT="12700" marB="0" anchor="ctr"/>
                </a:tc>
                <a:extLst>
                  <a:ext uri="{0D108BD9-81ED-4DB2-BD59-A6C34878D82A}">
                    <a16:rowId xmlns:a16="http://schemas.microsoft.com/office/drawing/2014/main" val="3751570983"/>
                  </a:ext>
                </a:extLst>
              </a:tr>
              <a:tr h="12724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900" dirty="0" smtClean="0">
                          <a:latin typeface="Century Gothic" panose="020B0502020202020204" pitchFamily="34" charset="0"/>
                        </a:rPr>
                        <a:t>Tobacco mosaic virus</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b="0" i="0" u="none" strike="noStrike" dirty="0" smtClean="0">
                          <a:solidFill>
                            <a:srgbClr val="000000"/>
                          </a:solidFill>
                          <a:effectLst/>
                          <a:latin typeface="Century Gothic" panose="020B0502020202020204" pitchFamily="34" charset="0"/>
                          <a:cs typeface="Tahoma"/>
                        </a:rPr>
                        <a:t>This virus </a:t>
                      </a:r>
                      <a:r>
                        <a:rPr lang="en-GB" sz="900" b="0" dirty="0" smtClean="0">
                          <a:latin typeface="Century Gothic" panose="020B0502020202020204" pitchFamily="34" charset="0"/>
                        </a:rPr>
                        <a:t>gives </a:t>
                      </a:r>
                      <a:r>
                        <a:rPr lang="en-GB" sz="900" dirty="0" smtClean="0">
                          <a:latin typeface="Century Gothic" panose="020B0502020202020204" pitchFamily="34" charset="0"/>
                        </a:rPr>
                        <a:t>a distinctive ‘mosaic’ pattern of discolouration on the leaves, which affects the growth of the plant due to lack of photosynthesis.</a:t>
                      </a:r>
                      <a:endParaRPr lang="en-GB" sz="900" b="1"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marL="171450" indent="-171450" algn="l" fontAlgn="ctr">
                        <a:buFont typeface="Arial" panose="020B0604020202020204" pitchFamily="34" charset="0"/>
                        <a:buChar char="•"/>
                      </a:pPr>
                      <a:r>
                        <a:rPr lang="en-GB" sz="900" dirty="0" smtClean="0">
                          <a:latin typeface="Century Gothic" panose="020B0502020202020204" pitchFamily="34" charset="0"/>
                        </a:rPr>
                        <a:t>removing and destroying infected plants; </a:t>
                      </a:r>
                    </a:p>
                    <a:p>
                      <a:pPr marL="171450" indent="-171450" algn="l" fontAlgn="ctr">
                        <a:buFont typeface="Arial" panose="020B0604020202020204" pitchFamily="34" charset="0"/>
                        <a:buChar char="•"/>
                      </a:pPr>
                      <a:r>
                        <a:rPr lang="en-GB" sz="900" dirty="0" smtClean="0">
                          <a:latin typeface="Century Gothic" panose="020B0502020202020204" pitchFamily="34" charset="0"/>
                        </a:rPr>
                        <a:t>washing hands and tools after handling infected plants; </a:t>
                      </a:r>
                    </a:p>
                    <a:p>
                      <a:pPr marL="171450" indent="-171450" algn="l" fontAlgn="ctr">
                        <a:buFont typeface="Arial" panose="020B0604020202020204" pitchFamily="34" charset="0"/>
                        <a:buChar char="•"/>
                      </a:pPr>
                      <a:r>
                        <a:rPr lang="en-GB" sz="900" dirty="0" smtClean="0">
                          <a:latin typeface="Century Gothic" panose="020B0502020202020204" pitchFamily="34" charset="0"/>
                        </a:rPr>
                        <a:t>crop rotation to avoid planting in soil that has been infected for at least two years.</a:t>
                      </a:r>
                      <a:endParaRPr lang="en-GB" sz="900" b="1"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2604880605"/>
                  </a:ext>
                </a:extLst>
              </a:tr>
              <a:tr h="214098">
                <a:tc>
                  <a:txBody>
                    <a:bodyPr/>
                    <a:lstStyle/>
                    <a:p>
                      <a:pPr algn="l" fontAlgn="ctr"/>
                      <a:r>
                        <a:rPr lang="en-GB" sz="900" dirty="0" smtClean="0">
                          <a:latin typeface="Century Gothic" panose="020B0502020202020204" pitchFamily="34" charset="0"/>
                        </a:rPr>
                        <a:t>Rose black spot </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algn="l" fontAlgn="ctr"/>
                      <a:r>
                        <a:rPr lang="en-GB" sz="900" b="0" i="0" u="none" strike="noStrike" dirty="0" smtClean="0">
                          <a:solidFill>
                            <a:srgbClr val="000000"/>
                          </a:solidFill>
                          <a:effectLst/>
                          <a:latin typeface="Century Gothic" panose="020B0502020202020204" pitchFamily="34" charset="0"/>
                          <a:cs typeface="Tahoma"/>
                        </a:rPr>
                        <a:t>This </a:t>
                      </a:r>
                      <a:r>
                        <a:rPr lang="en-GB" sz="900" dirty="0" smtClean="0">
                          <a:latin typeface="Century Gothic" panose="020B0502020202020204" pitchFamily="34" charset="0"/>
                        </a:rPr>
                        <a:t>fungal disease causes purple or black spots to develop on leaves, which often turn yellow and drop early. It affects the growth of the plant as photosynthesis is reduced. The disease is spread by spores of the fungus that are produced in the black spots.</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tc>
                  <a:txBody>
                    <a:bodyPr/>
                    <a:lstStyle/>
                    <a:p>
                      <a:pPr marL="171450" indent="-171450" algn="l" fontAlgn="ctr">
                        <a:buFont typeface="Arial" panose="020B0604020202020204" pitchFamily="34" charset="0"/>
                        <a:buChar char="•"/>
                      </a:pPr>
                      <a:r>
                        <a:rPr lang="en-GB" sz="900" dirty="0" smtClean="0">
                          <a:latin typeface="Century Gothic" panose="020B0502020202020204" pitchFamily="34" charset="0"/>
                        </a:rPr>
                        <a:t>not planting roses too close together – to allow the air to flow freely around them; </a:t>
                      </a:r>
                    </a:p>
                    <a:p>
                      <a:pPr marL="171450" indent="-171450" algn="l" fontAlgn="ctr">
                        <a:buFont typeface="Arial" panose="020B0604020202020204" pitchFamily="34" charset="0"/>
                        <a:buChar char="•"/>
                      </a:pPr>
                      <a:r>
                        <a:rPr lang="en-GB" sz="900" dirty="0" smtClean="0">
                          <a:latin typeface="Century Gothic" panose="020B0502020202020204" pitchFamily="34" charset="0"/>
                        </a:rPr>
                        <a:t>avoiding wetting the leaves when watering – wet leaves encourage the fungal disease;</a:t>
                      </a:r>
                    </a:p>
                    <a:p>
                      <a:pPr marL="171450" indent="-171450" algn="l" fontAlgn="ctr">
                        <a:buFont typeface="Arial" panose="020B0604020202020204" pitchFamily="34" charset="0"/>
                        <a:buChar char="•"/>
                      </a:pPr>
                      <a:r>
                        <a:rPr lang="en-GB" sz="900" dirty="0" smtClean="0">
                          <a:latin typeface="Century Gothic" panose="020B0502020202020204" pitchFamily="34" charset="0"/>
                        </a:rPr>
                        <a:t>cleaning up any infected leaves from the ground round the roses – to avoid spores spreading; </a:t>
                      </a:r>
                    </a:p>
                    <a:p>
                      <a:pPr marL="171450" indent="-171450" algn="l" fontAlgn="ctr">
                        <a:buFont typeface="Arial" panose="020B0604020202020204" pitchFamily="34" charset="0"/>
                        <a:buChar char="•"/>
                      </a:pPr>
                      <a:r>
                        <a:rPr lang="en-GB" sz="900" dirty="0" smtClean="0">
                          <a:latin typeface="Century Gothic" panose="020B0502020202020204" pitchFamily="34" charset="0"/>
                        </a:rPr>
                        <a:t>using a fungicide to prevent infection – spraying, especially in advance of warm, wet weather.</a:t>
                      </a:r>
                      <a:endParaRPr lang="en-GB" sz="900" b="0" i="0" u="none" strike="noStrike" dirty="0">
                        <a:solidFill>
                          <a:srgbClr val="000000"/>
                        </a:solidFill>
                        <a:effectLst/>
                        <a:latin typeface="Century Gothic" panose="020B0502020202020204" pitchFamily="34" charset="0"/>
                        <a:cs typeface="Tahoma"/>
                      </a:endParaRPr>
                    </a:p>
                  </a:txBody>
                  <a:tcPr marL="12700" marR="12700" marT="1270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500608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1685</TotalTime>
  <Words>713</Words>
  <Application>Microsoft Office PowerPoint</Application>
  <PresentationFormat>A4 Paper (210x297 mm)</PresentationFormat>
  <Paragraphs>138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Tahoma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Wood</dc:creator>
  <cp:lastModifiedBy>Briony Shipsides</cp:lastModifiedBy>
  <cp:revision>59</cp:revision>
  <dcterms:created xsi:type="dcterms:W3CDTF">2018-06-26T10:17:55Z</dcterms:created>
  <dcterms:modified xsi:type="dcterms:W3CDTF">2018-12-02T20:59:27Z</dcterms:modified>
</cp:coreProperties>
</file>