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5"/>
  </p:notesMasterIdLst>
  <p:sldIdLst>
    <p:sldId id="257" r:id="rId4"/>
    <p:sldId id="272" r:id="rId5"/>
    <p:sldId id="297" r:id="rId6"/>
    <p:sldId id="273" r:id="rId7"/>
    <p:sldId id="274" r:id="rId8"/>
    <p:sldId id="275" r:id="rId9"/>
    <p:sldId id="276" r:id="rId10"/>
    <p:sldId id="258" r:id="rId11"/>
    <p:sldId id="271" r:id="rId12"/>
    <p:sldId id="259" r:id="rId13"/>
    <p:sldId id="298" r:id="rId14"/>
    <p:sldId id="310" r:id="rId15"/>
    <p:sldId id="260" r:id="rId16"/>
    <p:sldId id="278" r:id="rId17"/>
    <p:sldId id="279" r:id="rId18"/>
    <p:sldId id="280" r:id="rId19"/>
    <p:sldId id="281" r:id="rId20"/>
    <p:sldId id="261" r:id="rId21"/>
    <p:sldId id="277" r:id="rId22"/>
    <p:sldId id="262" r:id="rId23"/>
    <p:sldId id="282" r:id="rId24"/>
    <p:sldId id="283" r:id="rId25"/>
    <p:sldId id="284" r:id="rId26"/>
    <p:sldId id="285" r:id="rId27"/>
    <p:sldId id="305" r:id="rId28"/>
    <p:sldId id="263" r:id="rId29"/>
    <p:sldId id="286" r:id="rId30"/>
    <p:sldId id="264" r:id="rId31"/>
    <p:sldId id="293" r:id="rId32"/>
    <p:sldId id="265" r:id="rId33"/>
    <p:sldId id="290" r:id="rId34"/>
    <p:sldId id="291" r:id="rId35"/>
    <p:sldId id="292" r:id="rId36"/>
    <p:sldId id="307" r:id="rId37"/>
    <p:sldId id="308" r:id="rId38"/>
    <p:sldId id="309" r:id="rId39"/>
    <p:sldId id="266" r:id="rId40"/>
    <p:sldId id="299" r:id="rId41"/>
    <p:sldId id="287" r:id="rId42"/>
    <p:sldId id="267" r:id="rId43"/>
    <p:sldId id="300" r:id="rId44"/>
    <p:sldId id="301" r:id="rId45"/>
    <p:sldId id="302" r:id="rId46"/>
    <p:sldId id="303" r:id="rId47"/>
    <p:sldId id="304" r:id="rId48"/>
    <p:sldId id="306" r:id="rId49"/>
    <p:sldId id="268" r:id="rId50"/>
    <p:sldId id="296" r:id="rId51"/>
    <p:sldId id="295" r:id="rId52"/>
    <p:sldId id="269" r:id="rId53"/>
    <p:sldId id="29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B15E8-11D1-4120-898B-FB7E462D0F79}" type="datetimeFigureOut">
              <a:rPr lang="en-GB" smtClean="0"/>
              <a:t>15/05/2018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84339-1A8B-42F9-96A2-D1F73C469AE4}" type="slidenum">
              <a:rPr lang="en-GB" smtClean="0"/>
              <a:t>‹#›</a:t>
            </a:fld>
            <a:endParaRPr lang="en-GB"/>
          </a:p>
        </p:txBody>
      </p:sp>
    </p:spTree>
    <p:extLst>
      <p:ext uri="{BB962C8B-B14F-4D97-AF65-F5344CB8AC3E}">
        <p14:creationId xmlns:p14="http://schemas.microsoft.com/office/powerpoint/2010/main" val="428477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F5ABA9-4EEF-4B09-9995-847C0785C60E}" type="slidenum">
              <a:rPr lang="en-GB" altLang="en-US" smtClean="0"/>
              <a:pPr>
                <a:spcBef>
                  <a:spcPct val="0"/>
                </a:spcBef>
              </a:pPr>
              <a:t>2</a:t>
            </a:fld>
            <a:endParaRPr lang="en-GB"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Often the topic of Balancing Equations gives rise to many misconceptions. These may include: </a:t>
            </a:r>
          </a:p>
          <a:p>
            <a:pPr eaLnBrk="1" hangingPunct="1">
              <a:buFontTx/>
              <a:buChar char="•"/>
            </a:pPr>
            <a:r>
              <a:rPr lang="en-GB" altLang="en-US" smtClean="0">
                <a:latin typeface="Arial" panose="020B0604020202020204" pitchFamily="34" charset="0"/>
              </a:rPr>
              <a:t>Students frequently find it difficult to realise that they can only add stoichiometric co-efficients in front of formulae, not within a formula, e.g. Na  +  Cl</a:t>
            </a:r>
            <a:r>
              <a:rPr lang="en-GB" altLang="en-US" baseline="-25000" smtClean="0">
                <a:latin typeface="Arial" panose="020B0604020202020204" pitchFamily="34" charset="0"/>
              </a:rPr>
              <a:t>2</a:t>
            </a:r>
            <a:r>
              <a:rPr lang="en-GB" altLang="en-US" smtClean="0">
                <a:latin typeface="Arial" panose="020B0604020202020204" pitchFamily="34" charset="0"/>
              </a:rPr>
              <a:t>  </a:t>
            </a:r>
            <a:r>
              <a:rPr lang="en-GB" altLang="en-US" smtClean="0">
                <a:latin typeface="Arial" panose="020B0604020202020204" pitchFamily="34" charset="0"/>
                <a:sym typeface="Wingdings" panose="05000000000000000000" pitchFamily="2" charset="2"/>
              </a:rPr>
              <a:t>  </a:t>
            </a:r>
            <a:r>
              <a:rPr lang="en-GB" altLang="en-US" smtClean="0">
                <a:latin typeface="Arial" panose="020B0604020202020204" pitchFamily="34" charset="0"/>
              </a:rPr>
              <a:t>Na2Cl </a:t>
            </a:r>
          </a:p>
          <a:p>
            <a:pPr eaLnBrk="1" hangingPunct="1">
              <a:buFontTx/>
              <a:buChar char="•"/>
            </a:pPr>
            <a:r>
              <a:rPr lang="en-GB" altLang="en-US" smtClean="0">
                <a:latin typeface="Arial" panose="020B0604020202020204" pitchFamily="34" charset="0"/>
              </a:rPr>
              <a:t>Despite having learned how to form ionic/molecular formula, students will often change the small number in a formula to balance an equation, e.g. H</a:t>
            </a:r>
            <a:r>
              <a:rPr lang="en-GB" altLang="en-US" baseline="-25000" smtClean="0">
                <a:latin typeface="Arial" panose="020B0604020202020204" pitchFamily="34" charset="0"/>
              </a:rPr>
              <a:t>2</a:t>
            </a:r>
            <a:r>
              <a:rPr lang="en-GB" altLang="en-US" smtClean="0">
                <a:latin typeface="Arial" panose="020B0604020202020204" pitchFamily="34" charset="0"/>
              </a:rPr>
              <a:t>O could become H</a:t>
            </a:r>
            <a:r>
              <a:rPr lang="en-GB" altLang="en-US" baseline="-25000" smtClean="0">
                <a:latin typeface="Arial" panose="020B0604020202020204" pitchFamily="34" charset="0"/>
              </a:rPr>
              <a:t>2</a:t>
            </a:r>
            <a:r>
              <a:rPr lang="en-GB" altLang="en-US" smtClean="0">
                <a:latin typeface="Arial" panose="020B0604020202020204" pitchFamily="34" charset="0"/>
              </a:rPr>
              <a:t>O</a:t>
            </a:r>
            <a:r>
              <a:rPr lang="en-GB" altLang="en-US" baseline="-25000" smtClean="0">
                <a:latin typeface="Arial" panose="020B0604020202020204" pitchFamily="34" charset="0"/>
              </a:rPr>
              <a:t>2</a:t>
            </a:r>
            <a:r>
              <a:rPr lang="en-GB" altLang="en-US" smtClean="0">
                <a:latin typeface="Arial" panose="020B0604020202020204" pitchFamily="34" charset="0"/>
              </a:rPr>
              <a:t> as in H</a:t>
            </a:r>
            <a:r>
              <a:rPr lang="en-GB" altLang="en-US" baseline="-25000" smtClean="0">
                <a:latin typeface="Arial" panose="020B0604020202020204" pitchFamily="34" charset="0"/>
              </a:rPr>
              <a:t>2</a:t>
            </a:r>
            <a:r>
              <a:rPr lang="en-GB" altLang="en-US" smtClean="0">
                <a:latin typeface="Arial" panose="020B0604020202020204" pitchFamily="34" charset="0"/>
              </a:rPr>
              <a:t>  +  O</a:t>
            </a:r>
            <a:r>
              <a:rPr lang="en-GB" altLang="en-US" baseline="-25000" smtClean="0">
                <a:latin typeface="Arial" panose="020B0604020202020204" pitchFamily="34" charset="0"/>
              </a:rPr>
              <a:t>2</a:t>
            </a:r>
            <a:r>
              <a:rPr lang="en-GB" altLang="en-US" smtClean="0">
                <a:latin typeface="Arial" panose="020B0604020202020204" pitchFamily="34" charset="0"/>
              </a:rPr>
              <a:t>  </a:t>
            </a:r>
            <a:r>
              <a:rPr lang="en-GB" altLang="en-US" smtClean="0">
                <a:latin typeface="Arial" panose="020B0604020202020204" pitchFamily="34" charset="0"/>
                <a:sym typeface="Wingdings" panose="05000000000000000000" pitchFamily="2" charset="2"/>
              </a:rPr>
              <a:t>  H</a:t>
            </a:r>
            <a:r>
              <a:rPr lang="en-GB" altLang="en-US" baseline="-25000" smtClean="0">
                <a:latin typeface="Arial" panose="020B0604020202020204" pitchFamily="34" charset="0"/>
                <a:sym typeface="Wingdings" panose="05000000000000000000" pitchFamily="2" charset="2"/>
              </a:rPr>
              <a:t>2</a:t>
            </a:r>
            <a:r>
              <a:rPr lang="en-GB" altLang="en-US" smtClean="0">
                <a:latin typeface="Arial" panose="020B0604020202020204" pitchFamily="34" charset="0"/>
                <a:sym typeface="Wingdings" panose="05000000000000000000" pitchFamily="2" charset="2"/>
              </a:rPr>
              <a:t>O</a:t>
            </a:r>
            <a:r>
              <a:rPr lang="en-GB" altLang="en-US" baseline="-25000" smtClean="0">
                <a:latin typeface="Arial" panose="020B0604020202020204" pitchFamily="34" charset="0"/>
                <a:sym typeface="Wingdings" panose="05000000000000000000" pitchFamily="2" charset="2"/>
              </a:rPr>
              <a:t>2</a:t>
            </a:r>
            <a:endParaRPr lang="en-GB" altLang="en-US" smtClean="0">
              <a:latin typeface="Arial" panose="020B0604020202020204" pitchFamily="34" charset="0"/>
            </a:endParaRPr>
          </a:p>
          <a:p>
            <a:pPr eaLnBrk="1" hangingPunct="1"/>
            <a:r>
              <a:rPr lang="en-GB" altLang="en-US" smtClean="0">
                <a:latin typeface="Arial" panose="020B0604020202020204" pitchFamily="34" charset="0"/>
              </a:rPr>
              <a:t>The objective of this presentation is to:</a:t>
            </a:r>
          </a:p>
          <a:p>
            <a:pPr eaLnBrk="1" hangingPunct="1">
              <a:buFontTx/>
              <a:buChar char="•"/>
            </a:pPr>
            <a:r>
              <a:rPr lang="en-GB" altLang="en-US" smtClean="0">
                <a:latin typeface="Arial" panose="020B0604020202020204" pitchFamily="34" charset="0"/>
              </a:rPr>
              <a:t>Explain how to balance a symbol equation.</a:t>
            </a:r>
          </a:p>
          <a:p>
            <a:pPr eaLnBrk="1" hangingPunct="1"/>
            <a:r>
              <a:rPr lang="en-GB" altLang="en-US" smtClean="0">
                <a:latin typeface="Arial" panose="020B0604020202020204" pitchFamily="34" charset="0"/>
              </a:rPr>
              <a:t>When using this PowerPoint presentation it is possible to modify the slides and their order so that you can tailor the lesson for your students. This presentation is supported by material from the </a:t>
            </a:r>
            <a:r>
              <a:rPr lang="en-GB" altLang="en-US" i="1" smtClean="0">
                <a:latin typeface="Arial" panose="020B0604020202020204" pitchFamily="34" charset="0"/>
              </a:rPr>
              <a:t>Chemistry for You</a:t>
            </a:r>
            <a:r>
              <a:rPr lang="en-GB" altLang="en-US" smtClean="0">
                <a:latin typeface="Arial" panose="020B0604020202020204" pitchFamily="34" charset="0"/>
              </a:rPr>
              <a:t> pupils’ book which tackles this topic in full (page 24), and questions are included in the text and at the end of the chapter (page 27). Further examination questions are on page 38.</a:t>
            </a:r>
          </a:p>
          <a:p>
            <a:pPr eaLnBrk="1" hangingPunct="1"/>
            <a:endParaRPr lang="en-GB" altLang="en-US" smtClean="0">
              <a:latin typeface="Arial" panose="020B0604020202020204" pitchFamily="34" charset="0"/>
            </a:endParaRPr>
          </a:p>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23101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EDC969-3B01-4B0F-8A71-E0DC6630BC8D}" type="slidenum">
              <a:rPr lang="en-GB" altLang="en-US" smtClean="0"/>
              <a:pPr>
                <a:spcBef>
                  <a:spcPct val="0"/>
                </a:spcBef>
              </a:pPr>
              <a:t>4</a:t>
            </a:fld>
            <a:endParaRPr lang="en-GB"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This is an animated slide: when you click the left-hand mouse button once, the first piece of information will appear; click the button again and the next will appear, etc. This animation can be removed to have all text displayed by going into Slide Show, Custom Animation, then by highlighting each piece of text in turn and clicking (left-hand mouse key) Remove.</a:t>
            </a:r>
          </a:p>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413120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52ACB5-AF90-450F-B1C7-46428DBC047D}" type="slidenum">
              <a:rPr lang="en-GB" altLang="en-US" smtClean="0"/>
              <a:pPr>
                <a:spcBef>
                  <a:spcPct val="0"/>
                </a:spcBef>
              </a:pPr>
              <a:t>5</a:t>
            </a:fld>
            <a:endParaRPr lang="en-GB"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This is an animated slide: when you click the left-hand mouse button once, the first piece of information will appear; click the button again and the next will appear, etc. This animation can be removed to have all text displayed by going into Slide Show, Custom Animation, then by highlighting each piece of text in turn and clicking (left-hand mouse key) Remove.</a:t>
            </a:r>
          </a:p>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103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9C22E5-419D-4011-95F5-1E4272EBE185}" type="slidenum">
              <a:rPr lang="en-GB" altLang="en-US" smtClean="0"/>
              <a:pPr>
                <a:spcBef>
                  <a:spcPct val="0"/>
                </a:spcBef>
              </a:pPr>
              <a:t>6</a:t>
            </a:fld>
            <a:endParaRPr lang="en-GB"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This is an animated slide: when you click the left-hand mouse button once, the first piece of information will appear; click the button again and the next will appear, etc. This animation can be removed to have all text displayed by going into Slide Show, Custom Animation, then by highlighting each piece of text in turn and clicking (left-hand mouse key) Remove.</a:t>
            </a:r>
          </a:p>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54717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286F54-AD9F-4815-A3D0-ED927E647402}" type="slidenum">
              <a:rPr lang="en-GB" altLang="en-US" smtClean="0"/>
              <a:pPr/>
              <a:t>22</a:t>
            </a:fld>
            <a:endParaRPr lang="en-GB" altLang="en-US" smtClean="0"/>
          </a:p>
        </p:txBody>
      </p:sp>
    </p:spTree>
    <p:extLst>
      <p:ext uri="{BB962C8B-B14F-4D97-AF65-F5344CB8AC3E}">
        <p14:creationId xmlns:p14="http://schemas.microsoft.com/office/powerpoint/2010/main" val="64339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82BBBE-98AB-4AD5-B61C-6B70F7FBACEB}" type="slidenum">
              <a:rPr lang="en-GB" altLang="en-US" smtClean="0"/>
              <a:pPr/>
              <a:t>23</a:t>
            </a:fld>
            <a:endParaRPr lang="en-GB" altLang="en-US" smtClean="0"/>
          </a:p>
        </p:txBody>
      </p:sp>
    </p:spTree>
    <p:extLst>
      <p:ext uri="{BB962C8B-B14F-4D97-AF65-F5344CB8AC3E}">
        <p14:creationId xmlns:p14="http://schemas.microsoft.com/office/powerpoint/2010/main" val="248080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5149B7-9D01-40AF-AA9A-99D47FB1954D}"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DF3AD-78F2-4732-981F-49D443CB9606}" type="slidenum">
              <a:rPr lang="en-GB" smtClean="0"/>
              <a:t>‹#›</a:t>
            </a:fld>
            <a:endParaRPr lang="en-GB"/>
          </a:p>
        </p:txBody>
      </p:sp>
    </p:spTree>
    <p:extLst>
      <p:ext uri="{BB962C8B-B14F-4D97-AF65-F5344CB8AC3E}">
        <p14:creationId xmlns:p14="http://schemas.microsoft.com/office/powerpoint/2010/main" val="306232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5149B7-9D01-40AF-AA9A-99D47FB1954D}"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DF3AD-78F2-4732-981F-49D443CB9606}" type="slidenum">
              <a:rPr lang="en-GB" smtClean="0"/>
              <a:t>‹#›</a:t>
            </a:fld>
            <a:endParaRPr lang="en-GB"/>
          </a:p>
        </p:txBody>
      </p:sp>
    </p:spTree>
    <p:extLst>
      <p:ext uri="{BB962C8B-B14F-4D97-AF65-F5344CB8AC3E}">
        <p14:creationId xmlns:p14="http://schemas.microsoft.com/office/powerpoint/2010/main" val="262384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5149B7-9D01-40AF-AA9A-99D47FB1954D}"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DF3AD-78F2-4732-981F-49D443CB9606}" type="slidenum">
              <a:rPr lang="en-GB" smtClean="0"/>
              <a:t>‹#›</a:t>
            </a:fld>
            <a:endParaRPr lang="en-GB"/>
          </a:p>
        </p:txBody>
      </p:sp>
    </p:spTree>
    <p:extLst>
      <p:ext uri="{BB962C8B-B14F-4D97-AF65-F5344CB8AC3E}">
        <p14:creationId xmlns:p14="http://schemas.microsoft.com/office/powerpoint/2010/main" val="294103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304800" y="381000"/>
            <a:ext cx="115824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6387" name="AutoShape 3"/>
          <p:cNvSpPr>
            <a:spLocks noChangeArrowheads="1"/>
          </p:cNvSpPr>
          <p:nvPr/>
        </p:nvSpPr>
        <p:spPr bwMode="white">
          <a:xfrm>
            <a:off x="436034" y="488950"/>
            <a:ext cx="11247967"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6388" name="AutoShape 4"/>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a:p>
        </p:txBody>
      </p:sp>
      <p:sp>
        <p:nvSpPr>
          <p:cNvPr id="16389"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pPr lvl="0"/>
            <a:r>
              <a:rPr lang="en-GB" altLang="en-US" noProof="0" smtClean="0"/>
              <a:t>Click to edit Master title style</a:t>
            </a:r>
          </a:p>
        </p:txBody>
      </p:sp>
      <p:sp>
        <p:nvSpPr>
          <p:cNvPr id="16390" name="Rectangle 6"/>
          <p:cNvSpPr>
            <a:spLocks noGrp="1" noChangeArrowheads="1"/>
          </p:cNvSpPr>
          <p:nvPr>
            <p:ph type="subTitle" idx="1"/>
          </p:nvPr>
        </p:nvSpPr>
        <p:spPr>
          <a:xfrm>
            <a:off x="2336800" y="3567113"/>
            <a:ext cx="7213600" cy="1905000"/>
          </a:xfrm>
        </p:spPr>
        <p:txBody>
          <a:bodyPr anchor="ctr"/>
          <a:lstStyle>
            <a:lvl1pPr marL="0" indent="0" algn="ctr">
              <a:buFont typeface="Wingdings" panose="05000000000000000000" pitchFamily="2" charset="2"/>
              <a:buNone/>
              <a:defRPr sz="3300"/>
            </a:lvl1pPr>
          </a:lstStyle>
          <a:p>
            <a:pPr lvl="0"/>
            <a:r>
              <a:rPr lang="en-GB" altLang="en-US" noProof="0" smtClean="0"/>
              <a:t>Click to edit Master subtitle style</a:t>
            </a:r>
          </a:p>
        </p:txBody>
      </p:sp>
      <p:sp>
        <p:nvSpPr>
          <p:cNvPr id="16391" name="Rectangle 7"/>
          <p:cNvSpPr>
            <a:spLocks noGrp="1" noChangeArrowheads="1"/>
          </p:cNvSpPr>
          <p:nvPr>
            <p:ph type="dt" sz="half" idx="2"/>
          </p:nvPr>
        </p:nvSpPr>
        <p:spPr/>
        <p:txBody>
          <a:bodyPr/>
          <a:lstStyle>
            <a:lvl1pPr>
              <a:defRPr/>
            </a:lvl1pPr>
          </a:lstStyle>
          <a:p>
            <a:endParaRPr lang="en-GB" altLang="en-US"/>
          </a:p>
        </p:txBody>
      </p:sp>
      <p:sp>
        <p:nvSpPr>
          <p:cNvPr id="16392" name="Rectangle 8"/>
          <p:cNvSpPr>
            <a:spLocks noGrp="1" noChangeArrowheads="1"/>
          </p:cNvSpPr>
          <p:nvPr>
            <p:ph type="ftr" sz="quarter" idx="3"/>
          </p:nvPr>
        </p:nvSpPr>
        <p:spPr>
          <a:xfrm>
            <a:off x="4470400" y="6391275"/>
            <a:ext cx="3860800" cy="457200"/>
          </a:xfrm>
        </p:spPr>
        <p:txBody>
          <a:bodyPr/>
          <a:lstStyle>
            <a:lvl1pPr>
              <a:defRPr/>
            </a:lvl1pPr>
          </a:lstStyle>
          <a:p>
            <a:endParaRPr lang="en-GB" altLang="en-US"/>
          </a:p>
        </p:txBody>
      </p:sp>
      <p:sp>
        <p:nvSpPr>
          <p:cNvPr id="16393" name="Rectangle 9"/>
          <p:cNvSpPr>
            <a:spLocks noGrp="1" noChangeArrowheads="1"/>
          </p:cNvSpPr>
          <p:nvPr>
            <p:ph type="sldNum" sz="quarter" idx="4"/>
          </p:nvPr>
        </p:nvSpPr>
        <p:spPr>
          <a:xfrm>
            <a:off x="9144000" y="6391275"/>
            <a:ext cx="2133600" cy="457200"/>
          </a:xfrm>
        </p:spPr>
        <p:txBody>
          <a:bodyPr/>
          <a:lstStyle>
            <a:lvl1pPr>
              <a:defRPr/>
            </a:lvl1pPr>
          </a:lstStyle>
          <a:p>
            <a:fld id="{254A42FD-E35A-4EA4-B88D-A986A17FAEF6}" type="slidenum">
              <a:rPr lang="en-GB" altLang="en-US"/>
              <a:pPr/>
              <a:t>‹#›</a:t>
            </a:fld>
            <a:endParaRPr lang="en-GB" altLang="en-US"/>
          </a:p>
        </p:txBody>
      </p:sp>
    </p:spTree>
    <p:extLst>
      <p:ext uri="{BB962C8B-B14F-4D97-AF65-F5344CB8AC3E}">
        <p14:creationId xmlns:p14="http://schemas.microsoft.com/office/powerpoint/2010/main" val="261125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C20F405-EE3E-433D-80DF-BED69B37DF9A}" type="slidenum">
              <a:rPr lang="en-GB" altLang="en-US"/>
              <a:pPr/>
              <a:t>‹#›</a:t>
            </a:fld>
            <a:endParaRPr lang="en-GB" altLang="en-US"/>
          </a:p>
        </p:txBody>
      </p:sp>
    </p:spTree>
    <p:extLst>
      <p:ext uri="{BB962C8B-B14F-4D97-AF65-F5344CB8AC3E}">
        <p14:creationId xmlns:p14="http://schemas.microsoft.com/office/powerpoint/2010/main" val="370352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0FAB0C8-A2D5-484B-B91E-ABD7C5B92848}" type="slidenum">
              <a:rPr lang="en-GB" altLang="en-US"/>
              <a:pPr/>
              <a:t>‹#›</a:t>
            </a:fld>
            <a:endParaRPr lang="en-GB" altLang="en-US"/>
          </a:p>
        </p:txBody>
      </p:sp>
    </p:spTree>
    <p:extLst>
      <p:ext uri="{BB962C8B-B14F-4D97-AF65-F5344CB8AC3E}">
        <p14:creationId xmlns:p14="http://schemas.microsoft.com/office/powerpoint/2010/main" val="624667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16000" y="1905000"/>
            <a:ext cx="5029200" cy="4038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48400" y="1905000"/>
            <a:ext cx="5029200" cy="4038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E4ECB86-445A-4410-8795-E3B0B1A26696}" type="slidenum">
              <a:rPr lang="en-GB" altLang="en-US"/>
              <a:pPr/>
              <a:t>‹#›</a:t>
            </a:fld>
            <a:endParaRPr lang="en-GB" altLang="en-US"/>
          </a:p>
        </p:txBody>
      </p:sp>
    </p:spTree>
    <p:extLst>
      <p:ext uri="{BB962C8B-B14F-4D97-AF65-F5344CB8AC3E}">
        <p14:creationId xmlns:p14="http://schemas.microsoft.com/office/powerpoint/2010/main" val="2752615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C9F63CB9-2902-455F-A3F5-F3A356E9F5FC}" type="slidenum">
              <a:rPr lang="en-GB" altLang="en-US"/>
              <a:pPr/>
              <a:t>‹#›</a:t>
            </a:fld>
            <a:endParaRPr lang="en-GB" altLang="en-US"/>
          </a:p>
        </p:txBody>
      </p:sp>
    </p:spTree>
    <p:extLst>
      <p:ext uri="{BB962C8B-B14F-4D97-AF65-F5344CB8AC3E}">
        <p14:creationId xmlns:p14="http://schemas.microsoft.com/office/powerpoint/2010/main" val="19434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91A8305B-0EEE-4C89-9978-ADA3967519F8}" type="slidenum">
              <a:rPr lang="en-GB" altLang="en-US"/>
              <a:pPr/>
              <a:t>‹#›</a:t>
            </a:fld>
            <a:endParaRPr lang="en-GB" altLang="en-US"/>
          </a:p>
        </p:txBody>
      </p:sp>
    </p:spTree>
    <p:extLst>
      <p:ext uri="{BB962C8B-B14F-4D97-AF65-F5344CB8AC3E}">
        <p14:creationId xmlns:p14="http://schemas.microsoft.com/office/powerpoint/2010/main" val="67323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089E7759-29F6-4802-907B-0DCF685AFEEF}" type="slidenum">
              <a:rPr lang="en-GB" altLang="en-US"/>
              <a:pPr/>
              <a:t>‹#›</a:t>
            </a:fld>
            <a:endParaRPr lang="en-GB" altLang="en-US"/>
          </a:p>
        </p:txBody>
      </p:sp>
    </p:spTree>
    <p:extLst>
      <p:ext uri="{BB962C8B-B14F-4D97-AF65-F5344CB8AC3E}">
        <p14:creationId xmlns:p14="http://schemas.microsoft.com/office/powerpoint/2010/main" val="320356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46D474B6-20CB-443B-873C-FFF2318B58AB}" type="slidenum">
              <a:rPr lang="en-GB" altLang="en-US"/>
              <a:pPr/>
              <a:t>‹#›</a:t>
            </a:fld>
            <a:endParaRPr lang="en-GB" altLang="en-US"/>
          </a:p>
        </p:txBody>
      </p:sp>
    </p:spTree>
    <p:extLst>
      <p:ext uri="{BB962C8B-B14F-4D97-AF65-F5344CB8AC3E}">
        <p14:creationId xmlns:p14="http://schemas.microsoft.com/office/powerpoint/2010/main" val="235631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5149B7-9D01-40AF-AA9A-99D47FB1954D}"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DF3AD-78F2-4732-981F-49D443CB9606}" type="slidenum">
              <a:rPr lang="en-GB" smtClean="0"/>
              <a:t>‹#›</a:t>
            </a:fld>
            <a:endParaRPr lang="en-GB"/>
          </a:p>
        </p:txBody>
      </p:sp>
    </p:spTree>
    <p:extLst>
      <p:ext uri="{BB962C8B-B14F-4D97-AF65-F5344CB8AC3E}">
        <p14:creationId xmlns:p14="http://schemas.microsoft.com/office/powerpoint/2010/main" val="121237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BD4DBED-7E7C-4C7C-AC77-427CF7871A9B}" type="slidenum">
              <a:rPr lang="en-GB" altLang="en-US"/>
              <a:pPr/>
              <a:t>‹#›</a:t>
            </a:fld>
            <a:endParaRPr lang="en-GB" altLang="en-US"/>
          </a:p>
        </p:txBody>
      </p:sp>
    </p:spTree>
    <p:extLst>
      <p:ext uri="{BB962C8B-B14F-4D97-AF65-F5344CB8AC3E}">
        <p14:creationId xmlns:p14="http://schemas.microsoft.com/office/powerpoint/2010/main" val="2376347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3D0BF43-4704-426F-A74E-66E00C612249}" type="slidenum">
              <a:rPr lang="en-GB" altLang="en-US"/>
              <a:pPr/>
              <a:t>‹#›</a:t>
            </a:fld>
            <a:endParaRPr lang="en-GB" altLang="en-US"/>
          </a:p>
        </p:txBody>
      </p:sp>
    </p:spTree>
    <p:extLst>
      <p:ext uri="{BB962C8B-B14F-4D97-AF65-F5344CB8AC3E}">
        <p14:creationId xmlns:p14="http://schemas.microsoft.com/office/powerpoint/2010/main" val="284084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533400"/>
            <a:ext cx="2565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16000" y="533400"/>
            <a:ext cx="74930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D8A0FBE-1116-4AA3-A874-2F59E6D8ADF0}" type="slidenum">
              <a:rPr lang="en-GB" altLang="en-US"/>
              <a:pPr/>
              <a:t>‹#›</a:t>
            </a:fld>
            <a:endParaRPr lang="en-GB" altLang="en-US"/>
          </a:p>
        </p:txBody>
      </p:sp>
    </p:spTree>
    <p:extLst>
      <p:ext uri="{BB962C8B-B14F-4D97-AF65-F5344CB8AC3E}">
        <p14:creationId xmlns:p14="http://schemas.microsoft.com/office/powerpoint/2010/main" val="107167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2733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5967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1511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56026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53736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91075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879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5149B7-9D01-40AF-AA9A-99D47FB1954D}"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DDF3AD-78F2-4732-981F-49D443CB9606}" type="slidenum">
              <a:rPr lang="en-GB" smtClean="0"/>
              <a:t>‹#›</a:t>
            </a:fld>
            <a:endParaRPr lang="en-GB"/>
          </a:p>
        </p:txBody>
      </p:sp>
    </p:spTree>
    <p:extLst>
      <p:ext uri="{BB962C8B-B14F-4D97-AF65-F5344CB8AC3E}">
        <p14:creationId xmlns:p14="http://schemas.microsoft.com/office/powerpoint/2010/main" val="3186364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0567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54295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68625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5199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83748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31504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50139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38899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14567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5185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5149B7-9D01-40AF-AA9A-99D47FB1954D}"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DDF3AD-78F2-4732-981F-49D443CB9606}" type="slidenum">
              <a:rPr lang="en-GB" smtClean="0"/>
              <a:t>‹#›</a:t>
            </a:fld>
            <a:endParaRPr lang="en-GB"/>
          </a:p>
        </p:txBody>
      </p:sp>
    </p:spTree>
    <p:extLst>
      <p:ext uri="{BB962C8B-B14F-4D97-AF65-F5344CB8AC3E}">
        <p14:creationId xmlns:p14="http://schemas.microsoft.com/office/powerpoint/2010/main" val="371383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5149B7-9D01-40AF-AA9A-99D47FB1954D}" type="datetimeFigureOut">
              <a:rPr lang="en-GB" smtClean="0"/>
              <a:t>15/05/2018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DDF3AD-78F2-4732-981F-49D443CB9606}" type="slidenum">
              <a:rPr lang="en-GB" smtClean="0"/>
              <a:t>‹#›</a:t>
            </a:fld>
            <a:endParaRPr lang="en-GB"/>
          </a:p>
        </p:txBody>
      </p:sp>
    </p:spTree>
    <p:extLst>
      <p:ext uri="{BB962C8B-B14F-4D97-AF65-F5344CB8AC3E}">
        <p14:creationId xmlns:p14="http://schemas.microsoft.com/office/powerpoint/2010/main" val="207642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5149B7-9D01-40AF-AA9A-99D47FB1954D}" type="datetimeFigureOut">
              <a:rPr lang="en-GB" smtClean="0"/>
              <a:t>15/05/2018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DDF3AD-78F2-4732-981F-49D443CB9606}" type="slidenum">
              <a:rPr lang="en-GB" smtClean="0"/>
              <a:t>‹#›</a:t>
            </a:fld>
            <a:endParaRPr lang="en-GB"/>
          </a:p>
        </p:txBody>
      </p:sp>
    </p:spTree>
    <p:extLst>
      <p:ext uri="{BB962C8B-B14F-4D97-AF65-F5344CB8AC3E}">
        <p14:creationId xmlns:p14="http://schemas.microsoft.com/office/powerpoint/2010/main" val="338694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149B7-9D01-40AF-AA9A-99D47FB1954D}" type="datetimeFigureOut">
              <a:rPr lang="en-GB" smtClean="0"/>
              <a:t>15/05/2018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DDF3AD-78F2-4732-981F-49D443CB9606}" type="slidenum">
              <a:rPr lang="en-GB" smtClean="0"/>
              <a:t>‹#›</a:t>
            </a:fld>
            <a:endParaRPr lang="en-GB"/>
          </a:p>
        </p:txBody>
      </p:sp>
    </p:spTree>
    <p:extLst>
      <p:ext uri="{BB962C8B-B14F-4D97-AF65-F5344CB8AC3E}">
        <p14:creationId xmlns:p14="http://schemas.microsoft.com/office/powerpoint/2010/main" val="359311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5149B7-9D01-40AF-AA9A-99D47FB1954D}"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DDF3AD-78F2-4732-981F-49D443CB9606}" type="slidenum">
              <a:rPr lang="en-GB" smtClean="0"/>
              <a:t>‹#›</a:t>
            </a:fld>
            <a:endParaRPr lang="en-GB"/>
          </a:p>
        </p:txBody>
      </p:sp>
    </p:spTree>
    <p:extLst>
      <p:ext uri="{BB962C8B-B14F-4D97-AF65-F5344CB8AC3E}">
        <p14:creationId xmlns:p14="http://schemas.microsoft.com/office/powerpoint/2010/main" val="42518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5149B7-9D01-40AF-AA9A-99D47FB1954D}"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DDF3AD-78F2-4732-981F-49D443CB9606}" type="slidenum">
              <a:rPr lang="en-GB" smtClean="0"/>
              <a:t>‹#›</a:t>
            </a:fld>
            <a:endParaRPr lang="en-GB"/>
          </a:p>
        </p:txBody>
      </p:sp>
    </p:spTree>
    <p:extLst>
      <p:ext uri="{BB962C8B-B14F-4D97-AF65-F5344CB8AC3E}">
        <p14:creationId xmlns:p14="http://schemas.microsoft.com/office/powerpoint/2010/main" val="122912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149B7-9D01-40AF-AA9A-99D47FB1954D}" type="datetimeFigureOut">
              <a:rPr lang="en-GB" smtClean="0"/>
              <a:t>15/05/2018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DF3AD-78F2-4732-981F-49D443CB9606}" type="slidenum">
              <a:rPr lang="en-GB" smtClean="0"/>
              <a:t>‹#›</a:t>
            </a:fld>
            <a:endParaRPr lang="en-GB"/>
          </a:p>
        </p:txBody>
      </p:sp>
    </p:spTree>
    <p:extLst>
      <p:ext uri="{BB962C8B-B14F-4D97-AF65-F5344CB8AC3E}">
        <p14:creationId xmlns:p14="http://schemas.microsoft.com/office/powerpoint/2010/main" val="248969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016000" y="533400"/>
            <a:ext cx="1026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5363" name="Rectangle 3"/>
          <p:cNvSpPr>
            <a:spLocks noGrp="1" noChangeArrowheads="1"/>
          </p:cNvSpPr>
          <p:nvPr>
            <p:ph type="body" idx="1"/>
          </p:nvPr>
        </p:nvSpPr>
        <p:spPr bwMode="auto">
          <a:xfrm>
            <a:off x="1016000" y="1905000"/>
            <a:ext cx="10261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5364" name="Rectangle 4"/>
          <p:cNvSpPr>
            <a:spLocks noGrp="1" noChangeArrowheads="1"/>
          </p:cNvSpPr>
          <p:nvPr>
            <p:ph type="dt" sz="half" idx="2"/>
          </p:nvPr>
        </p:nvSpPr>
        <p:spPr bwMode="auto">
          <a:xfrm>
            <a:off x="1016000" y="6391275"/>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5365" name="Rectangle 5"/>
          <p:cNvSpPr>
            <a:spLocks noGrp="1" noChangeArrowheads="1"/>
          </p:cNvSpPr>
          <p:nvPr>
            <p:ph type="ftr" sz="quarter" idx="3"/>
          </p:nvPr>
        </p:nvSpPr>
        <p:spPr bwMode="auto">
          <a:xfrm>
            <a:off x="4470400" y="6403975"/>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5366" name="Rectangle 6"/>
          <p:cNvSpPr>
            <a:spLocks noGrp="1" noChangeArrowheads="1"/>
          </p:cNvSpPr>
          <p:nvPr>
            <p:ph type="sldNum" sz="quarter" idx="4"/>
          </p:nvPr>
        </p:nvSpPr>
        <p:spPr bwMode="auto">
          <a:xfrm>
            <a:off x="9144000" y="6400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fld id="{5DAC9383-3E1D-44C0-A046-F8196102881C}" type="slidenum">
              <a:rPr lang="en-GB" altLang="en-US"/>
              <a:pPr/>
              <a:t>‹#›</a:t>
            </a:fld>
            <a:endParaRPr lang="en-GB" altLang="en-US"/>
          </a:p>
        </p:txBody>
      </p:sp>
      <p:grpSp>
        <p:nvGrpSpPr>
          <p:cNvPr id="15367" name="Group 7"/>
          <p:cNvGrpSpPr>
            <a:grpSpLocks/>
          </p:cNvGrpSpPr>
          <p:nvPr/>
        </p:nvGrpSpPr>
        <p:grpSpPr bwMode="auto">
          <a:xfrm>
            <a:off x="224368" y="228600"/>
            <a:ext cx="11764433" cy="6096000"/>
            <a:chOff x="106" y="144"/>
            <a:chExt cx="5558" cy="3840"/>
          </a:xfrm>
        </p:grpSpPr>
        <p:sp>
          <p:nvSpPr>
            <p:cNvPr id="15368"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5369"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grpSp>
    </p:spTree>
    <p:extLst>
      <p:ext uri="{BB962C8B-B14F-4D97-AF65-F5344CB8AC3E}">
        <p14:creationId xmlns:p14="http://schemas.microsoft.com/office/powerpoint/2010/main" val="3571286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300" kern="12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anose="020B0A04020102020204" pitchFamily="34" charset="0"/>
        </a:defRPr>
      </a:lvl2pPr>
      <a:lvl3pPr algn="l" rtl="0" fontAlgn="base">
        <a:spcBef>
          <a:spcPct val="0"/>
        </a:spcBef>
        <a:spcAft>
          <a:spcPct val="0"/>
        </a:spcAft>
        <a:defRPr sz="3300">
          <a:solidFill>
            <a:schemeClr val="tx2"/>
          </a:solidFill>
          <a:latin typeface="Arial Black" panose="020B0A04020102020204" pitchFamily="34" charset="0"/>
        </a:defRPr>
      </a:lvl3pPr>
      <a:lvl4pPr algn="l" rtl="0" fontAlgn="base">
        <a:spcBef>
          <a:spcPct val="0"/>
        </a:spcBef>
        <a:spcAft>
          <a:spcPct val="0"/>
        </a:spcAft>
        <a:defRPr sz="3300">
          <a:solidFill>
            <a:schemeClr val="tx2"/>
          </a:solidFill>
          <a:latin typeface="Arial Black" panose="020B0A04020102020204" pitchFamily="34" charset="0"/>
        </a:defRPr>
      </a:lvl4pPr>
      <a:lvl5pPr algn="l" rtl="0" fontAlgn="base">
        <a:spcBef>
          <a:spcPct val="0"/>
        </a:spcBef>
        <a:spcAft>
          <a:spcPct val="0"/>
        </a:spcAft>
        <a:defRPr sz="3300">
          <a:solidFill>
            <a:schemeClr val="tx2"/>
          </a:solidFill>
          <a:latin typeface="Arial Black" panose="020B0A04020102020204" pitchFamily="34" charset="0"/>
        </a:defRPr>
      </a:lvl5pPr>
      <a:lvl6pPr marL="457200" algn="l" rtl="0" fontAlgn="base">
        <a:spcBef>
          <a:spcPct val="0"/>
        </a:spcBef>
        <a:spcAft>
          <a:spcPct val="0"/>
        </a:spcAft>
        <a:defRPr sz="3300">
          <a:solidFill>
            <a:schemeClr val="tx2"/>
          </a:solidFill>
          <a:latin typeface="Arial Black" panose="020B0A04020102020204" pitchFamily="34" charset="0"/>
        </a:defRPr>
      </a:lvl6pPr>
      <a:lvl7pPr marL="914400" algn="l" rtl="0" fontAlgn="base">
        <a:spcBef>
          <a:spcPct val="0"/>
        </a:spcBef>
        <a:spcAft>
          <a:spcPct val="0"/>
        </a:spcAft>
        <a:defRPr sz="3300">
          <a:solidFill>
            <a:schemeClr val="tx2"/>
          </a:solidFill>
          <a:latin typeface="Arial Black" panose="020B0A04020102020204" pitchFamily="34" charset="0"/>
        </a:defRPr>
      </a:lvl7pPr>
      <a:lvl8pPr marL="1371600" algn="l" rtl="0" fontAlgn="base">
        <a:spcBef>
          <a:spcPct val="0"/>
        </a:spcBef>
        <a:spcAft>
          <a:spcPct val="0"/>
        </a:spcAft>
        <a:defRPr sz="3300">
          <a:solidFill>
            <a:schemeClr val="tx2"/>
          </a:solidFill>
          <a:latin typeface="Arial Black" panose="020B0A04020102020204" pitchFamily="34" charset="0"/>
        </a:defRPr>
      </a:lvl8pPr>
      <a:lvl9pPr marL="1828800" algn="l" rtl="0" fontAlgn="base">
        <a:spcBef>
          <a:spcPct val="0"/>
        </a:spcBef>
        <a:spcAft>
          <a:spcPct val="0"/>
        </a:spcAft>
        <a:defRPr sz="3300">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lr>
          <a:schemeClr val="bg2"/>
        </a:buClr>
        <a:buSzPct val="70000"/>
        <a:buFont typeface="Wingdings" panose="05000000000000000000" pitchFamily="2" charset="2"/>
        <a:buChar char="l"/>
        <a:defRPr sz="31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150000"/>
        <a:buChar char="•"/>
        <a:defRPr sz="22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5000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folHlink"/>
        </a:buClr>
        <a:buSzPct val="15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5/15/2018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52618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29.wmf"/><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upload.wikimedia.org/wikipedia/commons/8/8f/Potassium-permanganate-sample.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upload.wikimedia.org/wikipedia/commons/8/8f/Potassium-permanganate-sample.jpg"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2040" y="63500"/>
            <a:ext cx="11506200" cy="6470052"/>
          </a:xfrm>
          <a:prstGeom prst="rect">
            <a:avLst/>
          </a:prstGeom>
          <a:ln>
            <a:solidFill>
              <a:srgbClr val="00B0F0"/>
            </a:solidFill>
          </a:ln>
        </p:spPr>
      </p:pic>
    </p:spTree>
    <p:extLst>
      <p:ext uri="{BB962C8B-B14F-4D97-AF65-F5344CB8AC3E}">
        <p14:creationId xmlns:p14="http://schemas.microsoft.com/office/powerpoint/2010/main" val="1774824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1529" y="31529"/>
            <a:ext cx="10089931" cy="6726621"/>
          </a:xfrm>
          <a:prstGeom prst="rect">
            <a:avLst/>
          </a:prstGeom>
          <a:ln>
            <a:solidFill>
              <a:srgbClr val="00B0F0"/>
            </a:solidFill>
          </a:ln>
        </p:spPr>
      </p:pic>
    </p:spTree>
    <p:extLst>
      <p:ext uri="{BB962C8B-B14F-4D97-AF65-F5344CB8AC3E}">
        <p14:creationId xmlns:p14="http://schemas.microsoft.com/office/powerpoint/2010/main" val="3712332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43579" y="120650"/>
            <a:ext cx="11467421" cy="4201982"/>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490237" y="4322632"/>
            <a:ext cx="11497656" cy="2736527"/>
          </a:xfrm>
          <a:prstGeom prst="rect">
            <a:avLst/>
          </a:prstGeom>
          <a:ln>
            <a:solidFill>
              <a:srgbClr val="00B0F0"/>
            </a:solidFill>
          </a:ln>
        </p:spPr>
      </p:pic>
      <p:pic>
        <p:nvPicPr>
          <p:cNvPr id="6" name="Picture 5"/>
          <p:cNvPicPr>
            <a:picLocks noChangeAspect="1"/>
          </p:cNvPicPr>
          <p:nvPr/>
        </p:nvPicPr>
        <p:blipFill>
          <a:blip r:embed="rId4"/>
          <a:stretch>
            <a:fillRect/>
          </a:stretch>
        </p:blipFill>
        <p:spPr>
          <a:xfrm>
            <a:off x="784345" y="4550311"/>
            <a:ext cx="11026655" cy="1761589"/>
          </a:xfrm>
          <a:prstGeom prst="rect">
            <a:avLst/>
          </a:prstGeom>
          <a:ln>
            <a:solidFill>
              <a:srgbClr val="FF0000"/>
            </a:solidFill>
          </a:ln>
        </p:spPr>
      </p:pic>
      <p:sp>
        <p:nvSpPr>
          <p:cNvPr id="7" name="Oval 6"/>
          <p:cNvSpPr/>
          <p:nvPr/>
        </p:nvSpPr>
        <p:spPr>
          <a:xfrm>
            <a:off x="8969829" y="3287486"/>
            <a:ext cx="1219200" cy="10815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064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0663" y="141560"/>
            <a:ext cx="11694184" cy="2738273"/>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0" y="2572543"/>
            <a:ext cx="11884847" cy="3329089"/>
          </a:xfrm>
          <a:prstGeom prst="rect">
            <a:avLst/>
          </a:prstGeom>
          <a:ln>
            <a:solidFill>
              <a:srgbClr val="00B0F0"/>
            </a:solidFill>
          </a:ln>
        </p:spPr>
      </p:pic>
      <p:pic>
        <p:nvPicPr>
          <p:cNvPr id="6" name="Picture 5"/>
          <p:cNvPicPr>
            <a:picLocks noChangeAspect="1"/>
          </p:cNvPicPr>
          <p:nvPr/>
        </p:nvPicPr>
        <p:blipFill>
          <a:blip r:embed="rId4"/>
          <a:stretch>
            <a:fillRect/>
          </a:stretch>
        </p:blipFill>
        <p:spPr>
          <a:xfrm>
            <a:off x="190663" y="1950872"/>
            <a:ext cx="11895898" cy="3062561"/>
          </a:xfrm>
          <a:prstGeom prst="rect">
            <a:avLst/>
          </a:prstGeom>
          <a:ln>
            <a:solidFill>
              <a:srgbClr val="FF0000"/>
            </a:solidFill>
          </a:ln>
        </p:spPr>
      </p:pic>
    </p:spTree>
    <p:extLst>
      <p:ext uri="{BB962C8B-B14F-4D97-AF65-F5344CB8AC3E}">
        <p14:creationId xmlns:p14="http://schemas.microsoft.com/office/powerpoint/2010/main" val="354518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23812"/>
            <a:ext cx="12192000" cy="6575039"/>
          </a:xfrm>
          <a:prstGeom prst="rect">
            <a:avLst/>
          </a:prstGeom>
          <a:ln>
            <a:solidFill>
              <a:srgbClr val="00B0F0"/>
            </a:solidFill>
          </a:ln>
        </p:spPr>
      </p:pic>
    </p:spTree>
    <p:extLst>
      <p:ext uri="{BB962C8B-B14F-4D97-AF65-F5344CB8AC3E}">
        <p14:creationId xmlns:p14="http://schemas.microsoft.com/office/powerpoint/2010/main" val="78936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949" y="164970"/>
            <a:ext cx="8891171" cy="1325563"/>
          </a:xfrm>
        </p:spPr>
        <p:txBody>
          <a:bodyPr>
            <a:noAutofit/>
          </a:bodyPr>
          <a:lstStyle/>
          <a:p>
            <a:pPr algn="ctr"/>
            <a:r>
              <a:rPr lang="en-GB" sz="8214" b="1" u="sng" dirty="0"/>
              <a:t>Error / Uncertainty </a:t>
            </a:r>
            <a:endParaRPr lang="en-GB" sz="4714" b="1" u="sng" dirty="0"/>
          </a:p>
        </p:txBody>
      </p:sp>
      <p:sp>
        <p:nvSpPr>
          <p:cNvPr id="3" name="Content Placeholder 2"/>
          <p:cNvSpPr>
            <a:spLocks noGrp="1"/>
          </p:cNvSpPr>
          <p:nvPr>
            <p:ph idx="1"/>
          </p:nvPr>
        </p:nvSpPr>
        <p:spPr>
          <a:xfrm>
            <a:off x="1718889" y="1490533"/>
            <a:ext cx="8775290" cy="4351338"/>
          </a:xfrm>
        </p:spPr>
        <p:txBody>
          <a:bodyPr/>
          <a:lstStyle/>
          <a:p>
            <a:pPr marL="0" indent="0" algn="ctr">
              <a:buNone/>
            </a:pPr>
            <a:r>
              <a:rPr lang="en-GB" dirty="0"/>
              <a:t>The interval within which the </a:t>
            </a:r>
            <a:r>
              <a:rPr lang="en-GB" dirty="0">
                <a:solidFill>
                  <a:srgbClr val="FF0000"/>
                </a:solidFill>
              </a:rPr>
              <a:t>true value can be expected</a:t>
            </a:r>
            <a:r>
              <a:rPr lang="en-GB" dirty="0"/>
              <a:t> to lie, with a given level of confidence or probability, </a:t>
            </a:r>
            <a:r>
              <a:rPr lang="en-GB" dirty="0" err="1" smtClean="0"/>
              <a:t>e.g</a:t>
            </a:r>
            <a:r>
              <a:rPr lang="en-GB" dirty="0" smtClean="0"/>
              <a:t> </a:t>
            </a:r>
            <a:r>
              <a:rPr lang="en-GB" dirty="0"/>
              <a:t>'the </a:t>
            </a:r>
            <a:r>
              <a:rPr lang="en-GB" dirty="0" smtClean="0"/>
              <a:t>temperature decrease </a:t>
            </a:r>
            <a:r>
              <a:rPr lang="en-GB" dirty="0"/>
              <a:t>is </a:t>
            </a:r>
            <a:r>
              <a:rPr lang="en-GB" b="1" u="sng" dirty="0" smtClean="0"/>
              <a:t>5.6°C ± </a:t>
            </a:r>
            <a:r>
              <a:rPr lang="en-GB" b="1" u="sng" dirty="0" smtClean="0">
                <a:solidFill>
                  <a:srgbClr val="FF0000"/>
                </a:solidFill>
              </a:rPr>
              <a:t>0.2 </a:t>
            </a:r>
            <a:r>
              <a:rPr lang="en-GB" b="1" u="sng" dirty="0">
                <a:solidFill>
                  <a:srgbClr val="FF0000"/>
                </a:solidFill>
              </a:rPr>
              <a:t>°</a:t>
            </a:r>
            <a:r>
              <a:rPr lang="en-GB" b="1" u="sng" dirty="0" smtClean="0">
                <a:solidFill>
                  <a:srgbClr val="FF0000"/>
                </a:solidFill>
              </a:rPr>
              <a:t>C</a:t>
            </a:r>
            <a:r>
              <a:rPr lang="en-GB" dirty="0" smtClean="0"/>
              <a:t>.</a:t>
            </a:r>
            <a:endParaRPr lang="en-GB" dirty="0"/>
          </a:p>
        </p:txBody>
      </p:sp>
      <p:graphicFrame>
        <p:nvGraphicFramePr>
          <p:cNvPr id="6" name="Table 5"/>
          <p:cNvGraphicFramePr>
            <a:graphicFrameLocks noGrp="1"/>
          </p:cNvGraphicFramePr>
          <p:nvPr>
            <p:extLst/>
          </p:nvPr>
        </p:nvGraphicFramePr>
        <p:xfrm>
          <a:off x="1861105" y="2869324"/>
          <a:ext cx="8490859" cy="2181496"/>
        </p:xfrm>
        <a:graphic>
          <a:graphicData uri="http://schemas.openxmlformats.org/drawingml/2006/table">
            <a:tbl>
              <a:tblPr firstRow="1" bandRow="1">
                <a:tableStyleId>{5C22544A-7EE6-4342-B048-85BDC9FD1C3A}</a:tableStyleId>
              </a:tblPr>
              <a:tblGrid>
                <a:gridCol w="2106914">
                  <a:extLst>
                    <a:ext uri="{9D8B030D-6E8A-4147-A177-3AD203B41FA5}">
                      <a16:colId xmlns:a16="http://schemas.microsoft.com/office/drawing/2014/main" val="3480497957"/>
                    </a:ext>
                  </a:extLst>
                </a:gridCol>
                <a:gridCol w="1276789">
                  <a:extLst>
                    <a:ext uri="{9D8B030D-6E8A-4147-A177-3AD203B41FA5}">
                      <a16:colId xmlns:a16="http://schemas.microsoft.com/office/drawing/2014/main" val="2018487385"/>
                    </a:ext>
                  </a:extLst>
                </a:gridCol>
                <a:gridCol w="1276789">
                  <a:extLst>
                    <a:ext uri="{9D8B030D-6E8A-4147-A177-3AD203B41FA5}">
                      <a16:colId xmlns:a16="http://schemas.microsoft.com/office/drawing/2014/main" val="2024919798"/>
                    </a:ext>
                  </a:extLst>
                </a:gridCol>
                <a:gridCol w="1276789">
                  <a:extLst>
                    <a:ext uri="{9D8B030D-6E8A-4147-A177-3AD203B41FA5}">
                      <a16:colId xmlns:a16="http://schemas.microsoft.com/office/drawing/2014/main" val="3612625328"/>
                    </a:ext>
                  </a:extLst>
                </a:gridCol>
                <a:gridCol w="1276789">
                  <a:extLst>
                    <a:ext uri="{9D8B030D-6E8A-4147-A177-3AD203B41FA5}">
                      <a16:colId xmlns:a16="http://schemas.microsoft.com/office/drawing/2014/main" val="3570548904"/>
                    </a:ext>
                  </a:extLst>
                </a:gridCol>
                <a:gridCol w="1276789">
                  <a:extLst>
                    <a:ext uri="{9D8B030D-6E8A-4147-A177-3AD203B41FA5}">
                      <a16:colId xmlns:a16="http://schemas.microsoft.com/office/drawing/2014/main" val="3144134235"/>
                    </a:ext>
                  </a:extLst>
                </a:gridCol>
              </a:tblGrid>
              <a:tr h="330559">
                <a:tc>
                  <a:txBody>
                    <a:bodyPr/>
                    <a:lstStyle/>
                    <a:p>
                      <a:endParaRPr lang="en-GB" sz="1300" dirty="0"/>
                    </a:p>
                  </a:txBody>
                  <a:tcPr marL="65314" marR="65314" marT="32657" marB="32657"/>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800" b="1" i="0" u="none" strike="noStrike" kern="1200" baseline="0" dirty="0" smtClean="0">
                          <a:solidFill>
                            <a:schemeClr val="lt1"/>
                          </a:solidFill>
                          <a:latin typeface="+mn-lt"/>
                          <a:ea typeface="+mn-ea"/>
                          <a:cs typeface="+mn-cs"/>
                        </a:rPr>
                        <a:t>Trial 1 </a:t>
                      </a:r>
                      <a:endParaRPr lang="en-GB" sz="1800" b="0" i="0" u="none" strike="noStrike" kern="1200" baseline="0" dirty="0" smtClean="0">
                        <a:solidFill>
                          <a:schemeClr val="lt1"/>
                        </a:solidFill>
                        <a:latin typeface="+mn-lt"/>
                        <a:ea typeface="+mn-ea"/>
                        <a:cs typeface="+mn-cs"/>
                      </a:endParaRPr>
                    </a:p>
                  </a:txBody>
                  <a:tcPr marL="65314" marR="65314" marT="32657" marB="32657"/>
                </a:tc>
                <a:tc>
                  <a:txBody>
                    <a:bodyPr/>
                    <a:lstStyle/>
                    <a:p>
                      <a:pPr algn="ctr"/>
                      <a:r>
                        <a:rPr lang="en-GB" sz="1800" b="1" i="0" u="none" strike="noStrike" kern="1200" baseline="0" dirty="0" smtClean="0">
                          <a:solidFill>
                            <a:schemeClr val="lt1"/>
                          </a:solidFill>
                          <a:latin typeface="+mn-lt"/>
                          <a:ea typeface="+mn-ea"/>
                          <a:cs typeface="+mn-cs"/>
                        </a:rPr>
                        <a:t>Trial 2 </a:t>
                      </a:r>
                      <a:endParaRPr lang="en-GB" sz="1300" dirty="0"/>
                    </a:p>
                  </a:txBody>
                  <a:tcPr marL="65314" marR="65314" marT="32657" marB="32657"/>
                </a:tc>
                <a:tc>
                  <a:txBody>
                    <a:bodyPr/>
                    <a:lstStyle/>
                    <a:p>
                      <a:pPr algn="ctr"/>
                      <a:r>
                        <a:rPr lang="en-GB" sz="1800" b="1" i="0" u="none" strike="noStrike" kern="1200" baseline="0" dirty="0" smtClean="0">
                          <a:solidFill>
                            <a:schemeClr val="lt1"/>
                          </a:solidFill>
                          <a:latin typeface="+mn-lt"/>
                          <a:ea typeface="+mn-ea"/>
                          <a:cs typeface="+mn-cs"/>
                        </a:rPr>
                        <a:t>Trial 3 </a:t>
                      </a:r>
                      <a:endParaRPr lang="en-GB" sz="1300" dirty="0"/>
                    </a:p>
                  </a:txBody>
                  <a:tcPr marL="65314" marR="65314" marT="32657" marB="32657"/>
                </a:tc>
                <a:tc>
                  <a:txBody>
                    <a:bodyPr/>
                    <a:lstStyle/>
                    <a:p>
                      <a:pPr algn="ctr"/>
                      <a:r>
                        <a:rPr lang="en-GB" sz="1800" b="1" i="0" u="none" strike="noStrike" kern="1200" baseline="0" dirty="0" smtClean="0">
                          <a:solidFill>
                            <a:schemeClr val="lt1"/>
                          </a:solidFill>
                          <a:latin typeface="+mn-lt"/>
                          <a:ea typeface="+mn-ea"/>
                          <a:cs typeface="+mn-cs"/>
                        </a:rPr>
                        <a:t>Trial 4 </a:t>
                      </a:r>
                      <a:endParaRPr lang="en-GB" sz="1300" dirty="0"/>
                    </a:p>
                  </a:txBody>
                  <a:tcPr marL="65314" marR="65314" marT="32657" marB="32657"/>
                </a:tc>
                <a:tc>
                  <a:txBody>
                    <a:bodyPr/>
                    <a:lstStyle/>
                    <a:p>
                      <a:pPr algn="ctr"/>
                      <a:r>
                        <a:rPr lang="en-GB" sz="1800" dirty="0" smtClean="0"/>
                        <a:t>Mean</a:t>
                      </a:r>
                      <a:endParaRPr lang="en-GB" sz="1300" dirty="0"/>
                    </a:p>
                  </a:txBody>
                  <a:tcPr marL="65314" marR="65314" marT="32657" marB="32657"/>
                </a:tc>
                <a:extLst>
                  <a:ext uri="{0D108BD9-81ED-4DB2-BD59-A6C34878D82A}">
                    <a16:rowId xmlns:a16="http://schemas.microsoft.com/office/drawing/2014/main" val="3650971096"/>
                  </a:ext>
                </a:extLst>
              </a:tr>
              <a:tr h="339634">
                <a:tc>
                  <a:txBody>
                    <a:bodyPr/>
                    <a:lstStyle/>
                    <a:p>
                      <a:r>
                        <a:rPr lang="en-GB" sz="1800" b="1" dirty="0" smtClean="0"/>
                        <a:t>Initial</a:t>
                      </a:r>
                      <a:r>
                        <a:rPr lang="en-GB" sz="1800" b="1" baseline="0" dirty="0" smtClean="0"/>
                        <a:t> temperature in </a:t>
                      </a:r>
                      <a:r>
                        <a:rPr lang="en-GB" sz="1800" b="1" i="0" u="none" strike="noStrike" kern="1200" baseline="0" dirty="0" smtClean="0">
                          <a:solidFill>
                            <a:schemeClr val="dk1"/>
                          </a:solidFill>
                          <a:latin typeface="+mn-lt"/>
                          <a:ea typeface="+mn-ea"/>
                          <a:cs typeface="+mn-cs"/>
                        </a:rPr>
                        <a:t>°C </a:t>
                      </a:r>
                      <a:endParaRPr lang="en-GB" sz="1800" b="1" dirty="0"/>
                    </a:p>
                  </a:txBody>
                  <a:tcPr marL="65314" marR="65314" marT="32657" marB="32657"/>
                </a:tc>
                <a:tc>
                  <a:txBody>
                    <a:bodyPr/>
                    <a:lstStyle/>
                    <a:p>
                      <a:pPr algn="ctr"/>
                      <a:r>
                        <a:rPr lang="en-GB" sz="1800" b="0" i="0" u="none" strike="noStrike" kern="1200" baseline="0" dirty="0" smtClean="0">
                          <a:solidFill>
                            <a:schemeClr val="dk1"/>
                          </a:solidFill>
                          <a:latin typeface="+mn-lt"/>
                          <a:ea typeface="+mn-ea"/>
                          <a:cs typeface="+mn-cs"/>
                        </a:rPr>
                        <a:t>21.2 </a:t>
                      </a:r>
                      <a:endParaRPr lang="en-GB" sz="1300" dirty="0"/>
                    </a:p>
                  </a:txBody>
                  <a:tcPr marL="65314" marR="65314" marT="32657" marB="32657" anchor="ctr"/>
                </a:tc>
                <a:tc>
                  <a:txBody>
                    <a:bodyPr/>
                    <a:lstStyle/>
                    <a:p>
                      <a:pPr algn="ctr"/>
                      <a:r>
                        <a:rPr lang="en-GB" sz="1800" b="0" i="0" u="none" strike="noStrike" kern="1200" baseline="0" dirty="0" smtClean="0">
                          <a:solidFill>
                            <a:schemeClr val="dk1"/>
                          </a:solidFill>
                          <a:latin typeface="+mn-lt"/>
                          <a:ea typeface="+mn-ea"/>
                          <a:cs typeface="+mn-cs"/>
                        </a:rPr>
                        <a:t>21.0 </a:t>
                      </a:r>
                      <a:endParaRPr lang="en-GB" sz="1300" dirty="0"/>
                    </a:p>
                  </a:txBody>
                  <a:tcPr marL="65314" marR="65314" marT="32657" marB="32657" anchor="ctr"/>
                </a:tc>
                <a:tc>
                  <a:txBody>
                    <a:bodyPr/>
                    <a:lstStyle/>
                    <a:p>
                      <a:pPr algn="ctr"/>
                      <a:r>
                        <a:rPr lang="en-GB" sz="1800" b="0" i="0" u="none" strike="noStrike" kern="1200" baseline="0" dirty="0" smtClean="0">
                          <a:solidFill>
                            <a:schemeClr val="dk1"/>
                          </a:solidFill>
                          <a:latin typeface="+mn-lt"/>
                          <a:ea typeface="+mn-ea"/>
                          <a:cs typeface="+mn-cs"/>
                        </a:rPr>
                        <a:t>21.0 </a:t>
                      </a:r>
                      <a:endParaRPr lang="en-GB" sz="1300" dirty="0"/>
                    </a:p>
                  </a:txBody>
                  <a:tcPr marL="65314" marR="65314" marT="32657" marB="32657" anchor="ctr"/>
                </a:tc>
                <a:tc>
                  <a:txBody>
                    <a:bodyPr/>
                    <a:lstStyle/>
                    <a:p>
                      <a:pPr algn="ctr"/>
                      <a:r>
                        <a:rPr lang="en-GB" sz="1800" b="0" i="0" u="none" strike="noStrike" kern="1200" baseline="0" dirty="0" smtClean="0">
                          <a:solidFill>
                            <a:schemeClr val="dk1"/>
                          </a:solidFill>
                          <a:latin typeface="+mn-lt"/>
                          <a:ea typeface="+mn-ea"/>
                          <a:cs typeface="+mn-cs"/>
                        </a:rPr>
                        <a:t>21.1 </a:t>
                      </a:r>
                      <a:endParaRPr lang="en-GB" sz="1300" dirty="0"/>
                    </a:p>
                  </a:txBody>
                  <a:tcPr marL="65314" marR="65314" marT="32657" marB="32657" anchor="ctr"/>
                </a:tc>
                <a:tc>
                  <a:txBody>
                    <a:bodyPr/>
                    <a:lstStyle/>
                    <a:p>
                      <a:pPr algn="ctr"/>
                      <a:endParaRPr lang="en-GB" sz="1300" dirty="0"/>
                    </a:p>
                  </a:txBody>
                  <a:tcPr marL="65314" marR="65314" marT="32657" marB="32657" anchor="ctr"/>
                </a:tc>
                <a:extLst>
                  <a:ext uri="{0D108BD9-81ED-4DB2-BD59-A6C34878D82A}">
                    <a16:rowId xmlns:a16="http://schemas.microsoft.com/office/drawing/2014/main" val="2637529088"/>
                  </a:ext>
                </a:extLst>
              </a:tr>
              <a:tr h="613954">
                <a:tc>
                  <a:txBody>
                    <a:bodyPr/>
                    <a:lstStyle/>
                    <a:p>
                      <a:r>
                        <a:rPr lang="en-GB" sz="1800" b="1" i="0" u="none" strike="noStrike" kern="1200" baseline="0" dirty="0" smtClean="0">
                          <a:solidFill>
                            <a:schemeClr val="dk1"/>
                          </a:solidFill>
                          <a:latin typeface="+mn-lt"/>
                          <a:ea typeface="+mn-ea"/>
                          <a:cs typeface="+mn-cs"/>
                        </a:rPr>
                        <a:t>Final temperature in °C </a:t>
                      </a:r>
                      <a:endParaRPr lang="en-GB" sz="1800" b="1" dirty="0"/>
                    </a:p>
                  </a:txBody>
                  <a:tcPr marL="65314" marR="65314" marT="32657" marB="32657"/>
                </a:tc>
                <a:tc>
                  <a:txBody>
                    <a:bodyPr/>
                    <a:lstStyle/>
                    <a:p>
                      <a:pPr algn="ctr"/>
                      <a:r>
                        <a:rPr lang="en-GB" sz="1800" b="0" i="0" u="none" strike="noStrike" kern="1200" baseline="0" dirty="0" smtClean="0">
                          <a:solidFill>
                            <a:schemeClr val="dk1"/>
                          </a:solidFill>
                          <a:latin typeface="+mn-lt"/>
                          <a:ea typeface="+mn-ea"/>
                          <a:cs typeface="+mn-cs"/>
                        </a:rPr>
                        <a:t>15.6 </a:t>
                      </a:r>
                      <a:endParaRPr lang="en-GB" sz="1300" dirty="0"/>
                    </a:p>
                  </a:txBody>
                  <a:tcPr marL="65314" marR="65314" marT="32657" marB="32657" anchor="ctr"/>
                </a:tc>
                <a:tc>
                  <a:txBody>
                    <a:bodyPr/>
                    <a:lstStyle/>
                    <a:p>
                      <a:pPr algn="ctr"/>
                      <a:r>
                        <a:rPr lang="en-GB" sz="1800" b="0" i="0" u="none" strike="noStrike" kern="1200" baseline="0" dirty="0" smtClean="0">
                          <a:solidFill>
                            <a:schemeClr val="dk1"/>
                          </a:solidFill>
                          <a:latin typeface="+mn-lt"/>
                          <a:ea typeface="+mn-ea"/>
                          <a:cs typeface="+mn-cs"/>
                        </a:rPr>
                        <a:t>15.2 </a:t>
                      </a:r>
                      <a:endParaRPr lang="en-GB" sz="1300" dirty="0"/>
                    </a:p>
                  </a:txBody>
                  <a:tcPr marL="65314" marR="65314" marT="32657" marB="32657" anchor="ctr"/>
                </a:tc>
                <a:tc>
                  <a:txBody>
                    <a:bodyPr/>
                    <a:lstStyle/>
                    <a:p>
                      <a:pPr algn="ctr"/>
                      <a:r>
                        <a:rPr lang="en-GB" sz="1800" b="0" i="0" u="none" strike="noStrike" kern="1200" baseline="0" dirty="0" smtClean="0">
                          <a:solidFill>
                            <a:schemeClr val="dk1"/>
                          </a:solidFill>
                          <a:latin typeface="+mn-lt"/>
                          <a:ea typeface="+mn-ea"/>
                          <a:cs typeface="+mn-cs"/>
                        </a:rPr>
                        <a:t>15.6 </a:t>
                      </a:r>
                      <a:endParaRPr lang="en-GB" sz="1300" dirty="0"/>
                    </a:p>
                  </a:txBody>
                  <a:tcPr marL="65314" marR="65314" marT="32657" marB="32657" anchor="ctr"/>
                </a:tc>
                <a:tc>
                  <a:txBody>
                    <a:bodyPr/>
                    <a:lstStyle/>
                    <a:p>
                      <a:pPr algn="ctr"/>
                      <a:r>
                        <a:rPr lang="en-GB" sz="1800" b="0" i="0" u="none" strike="noStrike" kern="1200" baseline="0" dirty="0" smtClean="0">
                          <a:solidFill>
                            <a:schemeClr val="dk1"/>
                          </a:solidFill>
                          <a:latin typeface="+mn-lt"/>
                          <a:ea typeface="+mn-ea"/>
                          <a:cs typeface="+mn-cs"/>
                        </a:rPr>
                        <a:t>15.6 </a:t>
                      </a:r>
                      <a:endParaRPr lang="en-GB" sz="1300" dirty="0"/>
                    </a:p>
                  </a:txBody>
                  <a:tcPr marL="65314" marR="65314" marT="32657" marB="32657" anchor="ctr"/>
                </a:tc>
                <a:tc>
                  <a:txBody>
                    <a:bodyPr/>
                    <a:lstStyle/>
                    <a:p>
                      <a:pPr algn="ctr"/>
                      <a:endParaRPr lang="en-GB" sz="1300" dirty="0"/>
                    </a:p>
                  </a:txBody>
                  <a:tcPr marL="65314" marR="65314" marT="32657" marB="32657" anchor="ctr"/>
                </a:tc>
                <a:extLst>
                  <a:ext uri="{0D108BD9-81ED-4DB2-BD59-A6C34878D82A}">
                    <a16:rowId xmlns:a16="http://schemas.microsoft.com/office/drawing/2014/main" val="2048101924"/>
                  </a:ext>
                </a:extLst>
              </a:tr>
              <a:tr h="613954">
                <a:tc>
                  <a:txBody>
                    <a:bodyPr/>
                    <a:lstStyle/>
                    <a:p>
                      <a:r>
                        <a:rPr lang="en-GB" sz="1800" b="1" i="0" u="none" strike="noStrike" kern="1200" baseline="0" dirty="0" smtClean="0">
                          <a:solidFill>
                            <a:schemeClr val="dk1"/>
                          </a:solidFill>
                          <a:latin typeface="+mn-lt"/>
                          <a:ea typeface="+mn-ea"/>
                          <a:cs typeface="+mn-cs"/>
                        </a:rPr>
                        <a:t>Temperature decrease in °C </a:t>
                      </a:r>
                      <a:endParaRPr lang="en-GB" sz="1800" b="1" dirty="0"/>
                    </a:p>
                  </a:txBody>
                  <a:tcPr marL="65314" marR="65314" marT="32657" marB="32657">
                    <a:solidFill>
                      <a:srgbClr val="92D050"/>
                    </a:solidFill>
                  </a:tcPr>
                </a:tc>
                <a:tc>
                  <a:txBody>
                    <a:bodyPr/>
                    <a:lstStyle/>
                    <a:p>
                      <a:pPr algn="ctr"/>
                      <a:r>
                        <a:rPr lang="en-GB" sz="1800" b="0" i="0" u="none" strike="noStrike" kern="1200" baseline="0" dirty="0" smtClean="0">
                          <a:solidFill>
                            <a:schemeClr val="dk1"/>
                          </a:solidFill>
                          <a:latin typeface="+mn-lt"/>
                          <a:ea typeface="+mn-ea"/>
                          <a:cs typeface="+mn-cs"/>
                        </a:rPr>
                        <a:t>5.6 </a:t>
                      </a:r>
                      <a:endParaRPr lang="en-GB" sz="1300" dirty="0"/>
                    </a:p>
                  </a:txBody>
                  <a:tcPr marL="65314" marR="65314" marT="32657" marB="32657" anchor="ctr">
                    <a:solidFill>
                      <a:srgbClr val="92D050"/>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5.8 </a:t>
                      </a:r>
                      <a:endParaRPr lang="en-GB" sz="1300" dirty="0"/>
                    </a:p>
                  </a:txBody>
                  <a:tcPr marL="65314" marR="65314" marT="32657" marB="32657" anchor="ctr">
                    <a:solidFill>
                      <a:srgbClr val="92D050"/>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 5.4 </a:t>
                      </a:r>
                      <a:endParaRPr lang="en-GB" sz="1300" dirty="0"/>
                    </a:p>
                  </a:txBody>
                  <a:tcPr marL="65314" marR="65314" marT="32657" marB="32657" anchor="ctr">
                    <a:solidFill>
                      <a:srgbClr val="92D050"/>
                    </a:solidFill>
                  </a:tcPr>
                </a:tc>
                <a:tc>
                  <a:txBody>
                    <a:bodyPr/>
                    <a:lstStyle/>
                    <a:p>
                      <a:pPr algn="ctr"/>
                      <a:r>
                        <a:rPr lang="en-GB" sz="1800" b="0" i="0" u="none" strike="noStrike" kern="1200" baseline="0" dirty="0" smtClean="0">
                          <a:solidFill>
                            <a:schemeClr val="dk1"/>
                          </a:solidFill>
                          <a:latin typeface="+mn-lt"/>
                          <a:ea typeface="+mn-ea"/>
                          <a:cs typeface="+mn-cs"/>
                        </a:rPr>
                        <a:t>5.6 </a:t>
                      </a:r>
                      <a:endParaRPr lang="en-GB" sz="1300" dirty="0"/>
                    </a:p>
                  </a:txBody>
                  <a:tcPr marL="65314" marR="65314" marT="32657" marB="32657" anchor="ctr">
                    <a:solidFill>
                      <a:srgbClr val="92D050"/>
                    </a:solidFill>
                  </a:tcPr>
                </a:tc>
                <a:tc>
                  <a:txBody>
                    <a:bodyPr/>
                    <a:lstStyle/>
                    <a:p>
                      <a:pPr algn="ctr"/>
                      <a:r>
                        <a:rPr lang="en-GB" sz="1800" dirty="0" smtClean="0"/>
                        <a:t>5.6</a:t>
                      </a:r>
                      <a:endParaRPr lang="en-GB" sz="1300" dirty="0"/>
                    </a:p>
                  </a:txBody>
                  <a:tcPr marL="65314" marR="65314" marT="32657" marB="32657" anchor="ctr">
                    <a:solidFill>
                      <a:srgbClr val="92D050"/>
                    </a:solidFill>
                  </a:tcPr>
                </a:tc>
                <a:extLst>
                  <a:ext uri="{0D108BD9-81ED-4DB2-BD59-A6C34878D82A}">
                    <a16:rowId xmlns:a16="http://schemas.microsoft.com/office/drawing/2014/main" val="907801495"/>
                  </a:ext>
                </a:extLst>
              </a:tr>
            </a:tbl>
          </a:graphicData>
        </a:graphic>
      </p:graphicFrame>
      <p:sp>
        <p:nvSpPr>
          <p:cNvPr id="7" name="Rounded Rectangle 6"/>
          <p:cNvSpPr/>
          <p:nvPr/>
        </p:nvSpPr>
        <p:spPr>
          <a:xfrm>
            <a:off x="1797899" y="5623761"/>
            <a:ext cx="5372627" cy="9270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286" i="1" u="sng" dirty="0"/>
              <a:t>Uncertainty</a:t>
            </a:r>
            <a:r>
              <a:rPr lang="en-GB" sz="2286" dirty="0"/>
              <a:t> = 5.8 – 5.4 </a:t>
            </a:r>
            <a:r>
              <a:rPr lang="en-GB" sz="2286" dirty="0" smtClean="0"/>
              <a:t>(range)</a:t>
            </a:r>
            <a:endParaRPr lang="en-GB" sz="2286" dirty="0"/>
          </a:p>
          <a:p>
            <a:pPr algn="ctr"/>
            <a:r>
              <a:rPr lang="en-GB" sz="2857" b="1" i="1" dirty="0"/>
              <a:t>= 0.4</a:t>
            </a:r>
          </a:p>
        </p:txBody>
      </p:sp>
      <p:sp>
        <p:nvSpPr>
          <p:cNvPr id="8" name="Rounded Rectangle 7"/>
          <p:cNvSpPr/>
          <p:nvPr/>
        </p:nvSpPr>
        <p:spPr>
          <a:xfrm>
            <a:off x="7877821" y="5623761"/>
            <a:ext cx="3364311" cy="9095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571" b="1" u="sng" dirty="0"/>
              <a:t>Uncertainty</a:t>
            </a:r>
          </a:p>
          <a:p>
            <a:pPr algn="ctr"/>
            <a:r>
              <a:rPr lang="en-GB" sz="2571" dirty="0"/>
              <a:t>0.4 ÷ 2 = </a:t>
            </a:r>
            <a:r>
              <a:rPr lang="en-GB" sz="3143" b="1" dirty="0"/>
              <a:t>± </a:t>
            </a:r>
            <a:r>
              <a:rPr lang="en-GB" sz="3143" b="1" dirty="0">
                <a:solidFill>
                  <a:schemeClr val="tx1"/>
                </a:solidFill>
              </a:rPr>
              <a:t>0.2 °C</a:t>
            </a:r>
          </a:p>
        </p:txBody>
      </p:sp>
      <p:cxnSp>
        <p:nvCxnSpPr>
          <p:cNvPr id="10" name="Straight Arrow Connector 9"/>
          <p:cNvCxnSpPr>
            <a:stCxn id="17" idx="3"/>
          </p:cNvCxnSpPr>
          <p:nvPr/>
        </p:nvCxnSpPr>
        <p:spPr>
          <a:xfrm flipH="1">
            <a:off x="5360276" y="4925841"/>
            <a:ext cx="1590502" cy="8138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5" idx="3"/>
          </p:cNvCxnSpPr>
          <p:nvPr/>
        </p:nvCxnSpPr>
        <p:spPr>
          <a:xfrm flipH="1">
            <a:off x="4750676" y="4933056"/>
            <a:ext cx="839348" cy="8066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499002" y="4459970"/>
            <a:ext cx="621539" cy="5542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7" name="Oval 16"/>
          <p:cNvSpPr/>
          <p:nvPr/>
        </p:nvSpPr>
        <p:spPr>
          <a:xfrm>
            <a:off x="6859756" y="4410703"/>
            <a:ext cx="621539" cy="6035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9" name="Right Arrow 18"/>
          <p:cNvSpPr/>
          <p:nvPr/>
        </p:nvSpPr>
        <p:spPr>
          <a:xfrm>
            <a:off x="7263442" y="5982837"/>
            <a:ext cx="521461" cy="2980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Tree>
    <p:extLst>
      <p:ext uri="{BB962C8B-B14F-4D97-AF65-F5344CB8AC3E}">
        <p14:creationId xmlns:p14="http://schemas.microsoft.com/office/powerpoint/2010/main" val="1768017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3866" y="147254"/>
            <a:ext cx="9204850" cy="5220247"/>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023564" y="1479962"/>
            <a:ext cx="11168436" cy="2747141"/>
          </a:xfrm>
          <a:prstGeom prst="rect">
            <a:avLst/>
          </a:prstGeom>
          <a:ln>
            <a:solidFill>
              <a:srgbClr val="00B0F0"/>
            </a:solidFill>
          </a:ln>
        </p:spPr>
      </p:pic>
      <p:pic>
        <p:nvPicPr>
          <p:cNvPr id="6" name="Picture 5"/>
          <p:cNvPicPr>
            <a:picLocks noChangeAspect="1"/>
          </p:cNvPicPr>
          <p:nvPr/>
        </p:nvPicPr>
        <p:blipFill>
          <a:blip r:embed="rId4"/>
          <a:stretch>
            <a:fillRect/>
          </a:stretch>
        </p:blipFill>
        <p:spPr>
          <a:xfrm>
            <a:off x="310011" y="3172689"/>
            <a:ext cx="11571978" cy="2108829"/>
          </a:xfrm>
          <a:prstGeom prst="rect">
            <a:avLst/>
          </a:prstGeom>
          <a:ln>
            <a:solidFill>
              <a:srgbClr val="FF0000"/>
            </a:solidFill>
          </a:ln>
        </p:spPr>
      </p:pic>
    </p:spTree>
    <p:extLst>
      <p:ext uri="{BB962C8B-B14F-4D97-AF65-F5344CB8AC3E}">
        <p14:creationId xmlns:p14="http://schemas.microsoft.com/office/powerpoint/2010/main" val="86493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95438" y="365125"/>
            <a:ext cx="10645120" cy="6224861"/>
          </a:xfrm>
          <a:prstGeom prst="rect">
            <a:avLst/>
          </a:prstGeom>
          <a:ln>
            <a:solidFill>
              <a:srgbClr val="00B0F0"/>
            </a:solidFill>
          </a:ln>
        </p:spPr>
      </p:pic>
      <p:pic>
        <p:nvPicPr>
          <p:cNvPr id="6" name="Picture 5"/>
          <p:cNvPicPr>
            <a:picLocks noChangeAspect="1"/>
          </p:cNvPicPr>
          <p:nvPr/>
        </p:nvPicPr>
        <p:blipFill>
          <a:blip r:embed="rId3"/>
          <a:stretch>
            <a:fillRect/>
          </a:stretch>
        </p:blipFill>
        <p:spPr>
          <a:xfrm>
            <a:off x="737759" y="4001294"/>
            <a:ext cx="11297265" cy="1525369"/>
          </a:xfrm>
          <a:prstGeom prst="rect">
            <a:avLst/>
          </a:prstGeom>
          <a:ln>
            <a:solidFill>
              <a:srgbClr val="FF0000"/>
            </a:solidFill>
          </a:ln>
        </p:spPr>
      </p:pic>
      <p:sp>
        <p:nvSpPr>
          <p:cNvPr id="4" name="Oval 3"/>
          <p:cNvSpPr/>
          <p:nvPr/>
        </p:nvSpPr>
        <p:spPr>
          <a:xfrm>
            <a:off x="5938345" y="1132176"/>
            <a:ext cx="1061545" cy="10510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586119" y="1041346"/>
            <a:ext cx="1061545" cy="10510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976409" y="704740"/>
            <a:ext cx="3123626" cy="1815882"/>
          </a:xfrm>
          <a:prstGeom prst="rect">
            <a:avLst/>
          </a:prstGeom>
          <a:noFill/>
        </p:spPr>
        <p:txBody>
          <a:bodyPr wrap="square" rtlCol="0">
            <a:spAutoFit/>
          </a:bodyPr>
          <a:lstStyle/>
          <a:p>
            <a:r>
              <a:rPr lang="en-GB" sz="2800" dirty="0" smtClean="0"/>
              <a:t>Spread about the mean is 0.04. Therefore, 0.04 / 2 = 0.02</a:t>
            </a:r>
            <a:endParaRPr lang="en-GB" sz="2800" dirty="0"/>
          </a:p>
        </p:txBody>
      </p:sp>
    </p:spTree>
    <p:extLst>
      <p:ext uri="{BB962C8B-B14F-4D97-AF65-F5344CB8AC3E}">
        <p14:creationId xmlns:p14="http://schemas.microsoft.com/office/powerpoint/2010/main" val="70557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1626" y="115614"/>
            <a:ext cx="7716236" cy="6586080"/>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533560" y="3577313"/>
            <a:ext cx="10544469" cy="2946492"/>
          </a:xfrm>
          <a:prstGeom prst="rect">
            <a:avLst/>
          </a:prstGeom>
          <a:ln>
            <a:solidFill>
              <a:srgbClr val="FF0000"/>
            </a:solidFill>
          </a:ln>
        </p:spPr>
      </p:pic>
      <p:sp>
        <p:nvSpPr>
          <p:cNvPr id="6" name="TextBox 5"/>
          <p:cNvSpPr txBox="1"/>
          <p:nvPr/>
        </p:nvSpPr>
        <p:spPr>
          <a:xfrm>
            <a:off x="8176726" y="973263"/>
            <a:ext cx="3743648" cy="1815882"/>
          </a:xfrm>
          <a:prstGeom prst="rect">
            <a:avLst/>
          </a:prstGeom>
          <a:noFill/>
        </p:spPr>
        <p:txBody>
          <a:bodyPr wrap="square" rtlCol="0">
            <a:spAutoFit/>
          </a:bodyPr>
          <a:lstStyle/>
          <a:p>
            <a:r>
              <a:rPr lang="en-GB" sz="2800" dirty="0" smtClean="0"/>
              <a:t>Spread about the mean is 0.3. </a:t>
            </a:r>
          </a:p>
          <a:p>
            <a:r>
              <a:rPr lang="en-GB" sz="2800" dirty="0" smtClean="0"/>
              <a:t>Therefore, 0.3 / 2 = 0.15</a:t>
            </a:r>
          </a:p>
          <a:p>
            <a:r>
              <a:rPr lang="en-GB" sz="2800" dirty="0" smtClean="0"/>
              <a:t>So to 1 </a:t>
            </a:r>
            <a:r>
              <a:rPr lang="en-GB" sz="2800" dirty="0" err="1" smtClean="0"/>
              <a:t>d.p</a:t>
            </a:r>
            <a:r>
              <a:rPr lang="en-GB" sz="2800" dirty="0" smtClean="0"/>
              <a:t> = 0.2</a:t>
            </a:r>
            <a:endParaRPr lang="en-GB" sz="2800" dirty="0"/>
          </a:p>
        </p:txBody>
      </p:sp>
      <p:sp>
        <p:nvSpPr>
          <p:cNvPr id="7" name="Oval 6"/>
          <p:cNvSpPr/>
          <p:nvPr/>
        </p:nvSpPr>
        <p:spPr>
          <a:xfrm>
            <a:off x="5560778" y="2076852"/>
            <a:ext cx="440110" cy="437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774149" y="2087834"/>
            <a:ext cx="440110" cy="437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687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039" y="21020"/>
            <a:ext cx="7882759" cy="6818828"/>
          </a:xfrm>
          <a:prstGeom prst="rect">
            <a:avLst/>
          </a:prstGeom>
          <a:ln>
            <a:solidFill>
              <a:srgbClr val="00B0F0"/>
            </a:solidFill>
          </a:ln>
        </p:spPr>
      </p:pic>
      <p:sp>
        <p:nvSpPr>
          <p:cNvPr id="6" name="Rectangle 5"/>
          <p:cNvSpPr/>
          <p:nvPr/>
        </p:nvSpPr>
        <p:spPr>
          <a:xfrm>
            <a:off x="141514" y="4234543"/>
            <a:ext cx="7347857" cy="1001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334015" y="4811486"/>
            <a:ext cx="11770899" cy="1949669"/>
          </a:xfrm>
          <a:prstGeom prst="rect">
            <a:avLst/>
          </a:prstGeom>
          <a:ln>
            <a:solidFill>
              <a:srgbClr val="00B0F0"/>
            </a:solidFill>
          </a:ln>
        </p:spPr>
      </p:pic>
    </p:spTree>
    <p:extLst>
      <p:ext uri="{BB962C8B-B14F-4D97-AF65-F5344CB8AC3E}">
        <p14:creationId xmlns:p14="http://schemas.microsoft.com/office/powerpoint/2010/main" val="402642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algn="ctr" eaLnBrk="1" fontAlgn="auto" hangingPunct="1">
              <a:spcAft>
                <a:spcPts val="0"/>
              </a:spcAft>
              <a:defRPr/>
            </a:pPr>
            <a:r>
              <a:rPr lang="en-GB" b="1" u="sng" dirty="0" smtClean="0">
                <a:latin typeface="+mn-lt"/>
              </a:rPr>
              <a:t>Masses of atoms and moles</a:t>
            </a:r>
          </a:p>
        </p:txBody>
      </p:sp>
      <p:sp>
        <p:nvSpPr>
          <p:cNvPr id="7" name="Content Placeholder 6"/>
          <p:cNvSpPr>
            <a:spLocks noGrp="1"/>
          </p:cNvSpPr>
          <p:nvPr>
            <p:ph sz="half" idx="2"/>
          </p:nvPr>
        </p:nvSpPr>
        <p:spPr>
          <a:xfrm>
            <a:off x="914400" y="1807978"/>
            <a:ext cx="10668000" cy="4676905"/>
          </a:xfrm>
          <a:ln>
            <a:solidFill>
              <a:schemeClr val="tx1"/>
            </a:solidFill>
          </a:ln>
        </p:spPr>
        <p:txBody>
          <a:bodyPr>
            <a:normAutofit/>
          </a:bodyPr>
          <a:lstStyle/>
          <a:p>
            <a:pPr eaLnBrk="1" hangingPunct="1">
              <a:buFont typeface="Arial" charset="0"/>
              <a:buNone/>
              <a:defRPr/>
            </a:pPr>
            <a:r>
              <a:rPr lang="en-GB" u="sng" dirty="0"/>
              <a:t>Moles</a:t>
            </a:r>
          </a:p>
          <a:p>
            <a:pPr marL="0" indent="0" eaLnBrk="1" hangingPunct="1">
              <a:buFont typeface="Arial" charset="0"/>
              <a:buChar char="•"/>
              <a:defRPr/>
            </a:pPr>
            <a:r>
              <a:rPr lang="en-GB" dirty="0"/>
              <a:t> A mole of any substance always contains same number of </a:t>
            </a:r>
            <a:r>
              <a:rPr lang="en-GB" dirty="0" smtClean="0"/>
              <a:t>particles </a:t>
            </a:r>
            <a:r>
              <a:rPr lang="en-GB" sz="4000" dirty="0" smtClean="0"/>
              <a:t>(</a:t>
            </a:r>
            <a:r>
              <a:rPr lang="en-GB" sz="4000" dirty="0" err="1" smtClean="0"/>
              <a:t>Avagadro’s</a:t>
            </a:r>
            <a:r>
              <a:rPr lang="en-GB" sz="4000" dirty="0" smtClean="0"/>
              <a:t> number = 6.02 x 10</a:t>
            </a:r>
            <a:r>
              <a:rPr lang="en-GB" sz="4000" baseline="30000" dirty="0" smtClean="0"/>
              <a:t>23</a:t>
            </a:r>
            <a:r>
              <a:rPr lang="en-GB" sz="4000" dirty="0" smtClean="0"/>
              <a:t>)</a:t>
            </a:r>
            <a:endParaRPr lang="en-GB" dirty="0"/>
          </a:p>
          <a:p>
            <a:pPr marL="0" indent="0" eaLnBrk="1" hangingPunct="1">
              <a:buFont typeface="Arial" charset="0"/>
              <a:buChar char="•"/>
              <a:defRPr/>
            </a:pPr>
            <a:endParaRPr lang="en-GB" dirty="0"/>
          </a:p>
          <a:p>
            <a:pPr marL="0" indent="0" eaLnBrk="1" hangingPunct="1">
              <a:buNone/>
              <a:defRPr/>
            </a:pPr>
            <a:r>
              <a:rPr lang="en-GB" dirty="0" smtClean="0"/>
              <a:t>It is either:</a:t>
            </a:r>
            <a:endParaRPr lang="en-GB" dirty="0"/>
          </a:p>
          <a:p>
            <a:pPr eaLnBrk="1" hangingPunct="1">
              <a:buFontTx/>
              <a:buChar char="-"/>
              <a:defRPr/>
            </a:pPr>
            <a:r>
              <a:rPr lang="en-GB" dirty="0" smtClean="0"/>
              <a:t>the relative </a:t>
            </a:r>
            <a:r>
              <a:rPr lang="en-GB" dirty="0"/>
              <a:t>atomic mass in </a:t>
            </a:r>
            <a:r>
              <a:rPr lang="en-GB" dirty="0" smtClean="0"/>
              <a:t>grams</a:t>
            </a:r>
          </a:p>
          <a:p>
            <a:pPr eaLnBrk="1" hangingPunct="1">
              <a:buFontTx/>
              <a:buChar char="-"/>
              <a:defRPr/>
            </a:pPr>
            <a:r>
              <a:rPr lang="en-GB" dirty="0"/>
              <a:t>t</a:t>
            </a:r>
            <a:r>
              <a:rPr lang="en-GB" dirty="0" smtClean="0"/>
              <a:t>he relative </a:t>
            </a:r>
            <a:r>
              <a:rPr lang="en-GB" dirty="0"/>
              <a:t>formula mass in </a:t>
            </a:r>
            <a:r>
              <a:rPr lang="en-GB" dirty="0" smtClean="0"/>
              <a:t>grams</a:t>
            </a:r>
          </a:p>
          <a:p>
            <a:pPr eaLnBrk="1" hangingPunct="1">
              <a:buFontTx/>
              <a:buChar char="-"/>
              <a:defRPr/>
            </a:pPr>
            <a:endParaRPr lang="en-GB" dirty="0"/>
          </a:p>
          <a:p>
            <a:pPr eaLnBrk="1" hangingPunct="1">
              <a:buFontTx/>
              <a:buChar char="-"/>
              <a:defRPr/>
            </a:pPr>
            <a:r>
              <a:rPr lang="en-GB" sz="3200" dirty="0"/>
              <a:t>Mass = Moles x RFM (M</a:t>
            </a:r>
            <a:r>
              <a:rPr lang="en-GB" sz="3200" baseline="-25000" dirty="0"/>
              <a:t>r</a:t>
            </a:r>
            <a:r>
              <a:rPr lang="en-GB" sz="3200" dirty="0"/>
              <a:t>)</a:t>
            </a:r>
            <a:endParaRPr lang="en-GB" sz="3200" baseline="-25000" dirty="0"/>
          </a:p>
          <a:p>
            <a:pPr eaLnBrk="1" hangingPunct="1">
              <a:buFontTx/>
              <a:buChar char="-"/>
              <a:defRPr/>
            </a:pPr>
            <a:endParaRPr lang="en-GB" dirty="0"/>
          </a:p>
          <a:p>
            <a:pPr marL="0" indent="0" eaLnBrk="1" hangingPunct="1">
              <a:buFont typeface="Arial" panose="020B0604020202020204" pitchFamily="34" charset="0"/>
              <a:buNone/>
              <a:defRPr/>
            </a:pPr>
            <a:endParaRPr lang="en-GB" dirty="0"/>
          </a:p>
        </p:txBody>
      </p:sp>
      <p:grpSp>
        <p:nvGrpSpPr>
          <p:cNvPr id="6" name="Group 5"/>
          <p:cNvGrpSpPr>
            <a:grpSpLocks/>
          </p:cNvGrpSpPr>
          <p:nvPr/>
        </p:nvGrpSpPr>
        <p:grpSpPr bwMode="auto">
          <a:xfrm>
            <a:off x="8366235" y="3783725"/>
            <a:ext cx="3733309" cy="2780260"/>
            <a:chOff x="1847850" y="4868863"/>
            <a:chExt cx="2244725" cy="1655762"/>
          </a:xfrm>
        </p:grpSpPr>
        <p:sp>
          <p:nvSpPr>
            <p:cNvPr id="8" name="Isosceles Triangle 7"/>
            <p:cNvSpPr/>
            <p:nvPr/>
          </p:nvSpPr>
          <p:spPr>
            <a:xfrm>
              <a:off x="1847850" y="4868863"/>
              <a:ext cx="2244725" cy="1655762"/>
            </a:xfrm>
            <a:prstGeom prst="triangle">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9" name="Straight Connector 8"/>
            <p:cNvCxnSpPr/>
            <p:nvPr/>
          </p:nvCxnSpPr>
          <p:spPr>
            <a:xfrm rot="5400000">
              <a:off x="2541587" y="6119813"/>
              <a:ext cx="771525"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51087" y="5732462"/>
              <a:ext cx="1139825" cy="317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65547" name="Picture 2" descr="C:\Users\Liz\AppData\Local\Microsoft\Windows\Temporary Internet Files\Content.IE5\MUBTGCR6\MCj023275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6988" y="5300663"/>
              <a:ext cx="8096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Picture 3" descr="C:\Users\Liz\AppData\Local\Microsoft\Windows\Temporary Internet Files\Content.IE5\3FMTW2F5\MCj0140581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5805488"/>
              <a:ext cx="952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9" name="Picture 4" descr="C:\Users\Liz\AppData\Local\Microsoft\Windows\Temporary Internet Files\Content.IE5\V7ZM5TL5\MCj0417506000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5876925"/>
              <a:ext cx="6953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1045029" y="2746579"/>
            <a:ext cx="7136524" cy="606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90332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109537"/>
            <a:ext cx="8229600" cy="725488"/>
          </a:xfrm>
        </p:spPr>
        <p:txBody>
          <a:bodyPr/>
          <a:lstStyle/>
          <a:p>
            <a:pPr algn="ctr" eaLnBrk="1" hangingPunct="1"/>
            <a:r>
              <a:rPr lang="en-GB" altLang="en-US" b="1" u="sng" dirty="0" smtClean="0"/>
              <a:t>Word equations</a:t>
            </a:r>
          </a:p>
        </p:txBody>
      </p:sp>
      <p:pic>
        <p:nvPicPr>
          <p:cNvPr id="14339" name="Picture 3" descr="BalEq"/>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359150" y="1588869"/>
            <a:ext cx="5256212" cy="3632200"/>
          </a:xfrm>
          <a:noFill/>
        </p:spPr>
      </p:pic>
      <p:sp>
        <p:nvSpPr>
          <p:cNvPr id="14340" name="TextBox 1"/>
          <p:cNvSpPr txBox="1">
            <a:spLocks noChangeArrowheads="1"/>
          </p:cNvSpPr>
          <p:nvPr/>
        </p:nvSpPr>
        <p:spPr bwMode="auto">
          <a:xfrm>
            <a:off x="1703388" y="2781300"/>
            <a:ext cx="1655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t>Reactants</a:t>
            </a:r>
            <a:endParaRPr lang="en-GB" altLang="en-US" sz="2000"/>
          </a:p>
        </p:txBody>
      </p:sp>
      <p:sp>
        <p:nvSpPr>
          <p:cNvPr id="14341" name="TextBox 5"/>
          <p:cNvSpPr txBox="1">
            <a:spLocks noChangeArrowheads="1"/>
          </p:cNvSpPr>
          <p:nvPr/>
        </p:nvSpPr>
        <p:spPr bwMode="auto">
          <a:xfrm>
            <a:off x="8832850" y="2781300"/>
            <a:ext cx="151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t>Products</a:t>
            </a:r>
          </a:p>
        </p:txBody>
      </p:sp>
    </p:spTree>
    <p:custDataLst>
      <p:tags r:id="rId1"/>
    </p:custDataLst>
    <p:extLst>
      <p:ext uri="{BB962C8B-B14F-4D97-AF65-F5344CB8AC3E}">
        <p14:creationId xmlns:p14="http://schemas.microsoft.com/office/powerpoint/2010/main" val="3349907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7945821" cy="6879021"/>
          </a:xfrm>
          <a:prstGeom prst="rect">
            <a:avLst/>
          </a:prstGeom>
          <a:ln>
            <a:solidFill>
              <a:srgbClr val="00B0F0"/>
            </a:solidFill>
          </a:ln>
        </p:spPr>
      </p:pic>
    </p:spTree>
    <p:extLst>
      <p:ext uri="{BB962C8B-B14F-4D97-AF65-F5344CB8AC3E}">
        <p14:creationId xmlns:p14="http://schemas.microsoft.com/office/powerpoint/2010/main" val="2454439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eft Arrow 10"/>
          <p:cNvSpPr/>
          <p:nvPr/>
        </p:nvSpPr>
        <p:spPr>
          <a:xfrm rot="7608209" flipV="1">
            <a:off x="6388894" y="1915319"/>
            <a:ext cx="1530350" cy="1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875" name="Title 1"/>
          <p:cNvSpPr>
            <a:spLocks noGrp="1"/>
          </p:cNvSpPr>
          <p:nvPr>
            <p:ph type="title"/>
          </p:nvPr>
        </p:nvSpPr>
        <p:spPr>
          <a:xfrm>
            <a:off x="609600" y="428625"/>
            <a:ext cx="10972800" cy="1143000"/>
          </a:xfrm>
        </p:spPr>
        <p:txBody>
          <a:bodyPr/>
          <a:lstStyle/>
          <a:p>
            <a:pPr algn="ctr"/>
            <a:r>
              <a:rPr lang="en-GB" altLang="en-US" dirty="0" smtClean="0">
                <a:solidFill>
                  <a:srgbClr val="7030A0"/>
                </a:solidFill>
              </a:rPr>
              <a:t>2H</a:t>
            </a:r>
            <a:r>
              <a:rPr lang="en-GB" altLang="en-US" baseline="-25000" dirty="0" smtClean="0">
                <a:solidFill>
                  <a:srgbClr val="7030A0"/>
                </a:solidFill>
              </a:rPr>
              <a:t>2</a:t>
            </a:r>
            <a:r>
              <a:rPr lang="en-GB" altLang="en-US" dirty="0" smtClean="0">
                <a:solidFill>
                  <a:srgbClr val="7030A0"/>
                </a:solidFill>
              </a:rPr>
              <a:t>  +  O</a:t>
            </a:r>
            <a:r>
              <a:rPr lang="en-GB" altLang="en-US" baseline="-25000" dirty="0" smtClean="0">
                <a:solidFill>
                  <a:srgbClr val="7030A0"/>
                </a:solidFill>
              </a:rPr>
              <a:t>2</a:t>
            </a:r>
            <a:r>
              <a:rPr lang="en-GB" altLang="en-US" dirty="0" smtClean="0">
                <a:solidFill>
                  <a:srgbClr val="7030A0"/>
                </a:solidFill>
              </a:rPr>
              <a:t> </a:t>
            </a:r>
            <a:r>
              <a:rPr lang="en-GB" altLang="en-US" dirty="0" smtClean="0">
                <a:solidFill>
                  <a:srgbClr val="7030A0"/>
                </a:solidFill>
                <a:sym typeface="Wingdings" panose="05000000000000000000" pitchFamily="2" charset="2"/>
              </a:rPr>
              <a:t>  2H</a:t>
            </a:r>
            <a:r>
              <a:rPr lang="en-GB" altLang="en-US" baseline="-25000" dirty="0" smtClean="0">
                <a:solidFill>
                  <a:srgbClr val="7030A0"/>
                </a:solidFill>
                <a:sym typeface="Wingdings" panose="05000000000000000000" pitchFamily="2" charset="2"/>
              </a:rPr>
              <a:t>2</a:t>
            </a:r>
            <a:r>
              <a:rPr lang="en-GB" altLang="en-US" dirty="0" smtClean="0">
                <a:solidFill>
                  <a:srgbClr val="7030A0"/>
                </a:solidFill>
                <a:sym typeface="Wingdings" panose="05000000000000000000" pitchFamily="2" charset="2"/>
              </a:rPr>
              <a:t>O</a:t>
            </a:r>
            <a:endParaRPr lang="en-GB" altLang="en-US" b="1" u="sng" dirty="0" smtClean="0"/>
          </a:p>
        </p:txBody>
      </p:sp>
      <p:sp>
        <p:nvSpPr>
          <p:cNvPr id="3" name="Content Placeholder 2"/>
          <p:cNvSpPr>
            <a:spLocks noGrp="1"/>
          </p:cNvSpPr>
          <p:nvPr>
            <p:ph idx="1"/>
          </p:nvPr>
        </p:nvSpPr>
        <p:spPr>
          <a:xfrm>
            <a:off x="600075" y="3644900"/>
            <a:ext cx="10972800" cy="2973388"/>
          </a:xfrm>
        </p:spPr>
        <p:txBody>
          <a:bodyPr/>
          <a:lstStyle/>
          <a:p>
            <a:r>
              <a:rPr lang="en-GB" altLang="en-US" smtClean="0"/>
              <a:t>Hydrogen =   2x 2g   = </a:t>
            </a:r>
            <a:r>
              <a:rPr lang="en-GB" altLang="en-US" b="1" smtClean="0">
                <a:solidFill>
                  <a:srgbClr val="7030A0"/>
                </a:solidFill>
              </a:rPr>
              <a:t>4g</a:t>
            </a:r>
          </a:p>
          <a:p>
            <a:r>
              <a:rPr lang="en-GB" altLang="en-US" smtClean="0"/>
              <a:t>Oxygen     =  2 x 16g  = </a:t>
            </a:r>
            <a:r>
              <a:rPr lang="en-GB" altLang="en-US" b="1" smtClean="0">
                <a:solidFill>
                  <a:srgbClr val="7030A0"/>
                </a:solidFill>
              </a:rPr>
              <a:t>32g</a:t>
            </a:r>
          </a:p>
          <a:p>
            <a:r>
              <a:rPr lang="en-GB" altLang="en-US" smtClean="0"/>
              <a:t>Water       = 2 x 18g  = </a:t>
            </a:r>
            <a:r>
              <a:rPr lang="en-GB" altLang="en-US" b="1" smtClean="0">
                <a:solidFill>
                  <a:srgbClr val="7030A0"/>
                </a:solidFill>
              </a:rPr>
              <a:t>36g</a:t>
            </a:r>
          </a:p>
        </p:txBody>
      </p:sp>
      <p:sp>
        <p:nvSpPr>
          <p:cNvPr id="6" name="TextBox 5"/>
          <p:cNvSpPr txBox="1">
            <a:spLocks noChangeArrowheads="1"/>
          </p:cNvSpPr>
          <p:nvPr/>
        </p:nvSpPr>
        <p:spPr bwMode="auto">
          <a:xfrm>
            <a:off x="1631156" y="2013329"/>
            <a:ext cx="89106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dirty="0">
                <a:latin typeface="Arial" panose="020B0604020202020204" pitchFamily="34" charset="0"/>
              </a:rPr>
              <a:t>If I react </a:t>
            </a:r>
            <a:r>
              <a:rPr lang="en-GB" altLang="en-US" dirty="0">
                <a:solidFill>
                  <a:srgbClr val="FF0000"/>
                </a:solidFill>
                <a:latin typeface="Arial" panose="020B0604020202020204" pitchFamily="34" charset="0"/>
              </a:rPr>
              <a:t>4g</a:t>
            </a:r>
            <a:r>
              <a:rPr lang="en-GB" altLang="en-US" dirty="0">
                <a:latin typeface="Arial" panose="020B0604020202020204" pitchFamily="34" charset="0"/>
              </a:rPr>
              <a:t> of hydrogen with </a:t>
            </a:r>
            <a:r>
              <a:rPr lang="en-GB" altLang="en-US" dirty="0">
                <a:solidFill>
                  <a:srgbClr val="FF0000"/>
                </a:solidFill>
                <a:latin typeface="Arial" panose="020B0604020202020204" pitchFamily="34" charset="0"/>
              </a:rPr>
              <a:t>32g</a:t>
            </a:r>
            <a:r>
              <a:rPr lang="en-GB" altLang="en-US" dirty="0">
                <a:latin typeface="Arial" panose="020B0604020202020204" pitchFamily="34" charset="0"/>
              </a:rPr>
              <a:t> of oxygen I should expect to get </a:t>
            </a:r>
            <a:r>
              <a:rPr lang="en-GB" altLang="en-US" dirty="0">
                <a:solidFill>
                  <a:srgbClr val="FF0000"/>
                </a:solidFill>
                <a:latin typeface="Arial" panose="020B0604020202020204" pitchFamily="34" charset="0"/>
              </a:rPr>
              <a:t>36g</a:t>
            </a:r>
            <a:r>
              <a:rPr lang="en-GB" altLang="en-US" dirty="0">
                <a:latin typeface="Arial" panose="020B0604020202020204" pitchFamily="34" charset="0"/>
              </a:rPr>
              <a:t>  of water</a:t>
            </a:r>
          </a:p>
        </p:txBody>
      </p:sp>
      <p:sp>
        <p:nvSpPr>
          <p:cNvPr id="9" name="Left Arrow 8"/>
          <p:cNvSpPr/>
          <p:nvPr/>
        </p:nvSpPr>
        <p:spPr>
          <a:xfrm rot="8541771" flipV="1">
            <a:off x="3292475" y="1563688"/>
            <a:ext cx="1271588" cy="209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Left Arrow 9"/>
          <p:cNvSpPr/>
          <p:nvPr/>
        </p:nvSpPr>
        <p:spPr>
          <a:xfrm rot="2133106" flipV="1">
            <a:off x="5588000" y="1565275"/>
            <a:ext cx="1273175" cy="2111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156373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5375275" y="5434013"/>
            <a:ext cx="5545138" cy="1200150"/>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a:p>
            <a:pPr>
              <a:spcBef>
                <a:spcPct val="0"/>
              </a:spcBef>
              <a:buFontTx/>
              <a:buNone/>
            </a:pPr>
            <a:endParaRPr lang="en-GB" altLang="en-US" sz="1800">
              <a:latin typeface="Arial" panose="020B0604020202020204" pitchFamily="34" charset="0"/>
            </a:endParaRPr>
          </a:p>
          <a:p>
            <a:pPr>
              <a:spcBef>
                <a:spcPct val="0"/>
              </a:spcBef>
              <a:buFontTx/>
              <a:buNone/>
            </a:pPr>
            <a:endParaRPr lang="en-GB" altLang="en-US" sz="1800">
              <a:latin typeface="Arial" panose="020B0604020202020204" pitchFamily="34" charset="0"/>
            </a:endParaRPr>
          </a:p>
          <a:p>
            <a:pPr>
              <a:spcBef>
                <a:spcPct val="0"/>
              </a:spcBef>
              <a:buFontTx/>
              <a:buNone/>
            </a:pPr>
            <a:endParaRPr lang="en-GB" altLang="en-US" sz="1800">
              <a:latin typeface="Arial" panose="020B0604020202020204" pitchFamily="34" charset="0"/>
            </a:endParaRPr>
          </a:p>
        </p:txBody>
      </p:sp>
      <p:sp>
        <p:nvSpPr>
          <p:cNvPr id="80899" name="Title 1"/>
          <p:cNvSpPr>
            <a:spLocks noGrp="1"/>
          </p:cNvSpPr>
          <p:nvPr>
            <p:ph type="title"/>
          </p:nvPr>
        </p:nvSpPr>
        <p:spPr>
          <a:xfrm>
            <a:off x="1919288" y="0"/>
            <a:ext cx="8229600" cy="847725"/>
          </a:xfrm>
        </p:spPr>
        <p:txBody>
          <a:bodyPr/>
          <a:lstStyle/>
          <a:p>
            <a:pPr algn="ctr"/>
            <a:r>
              <a:rPr lang="en-GB" altLang="en-US" sz="3600" b="1" u="sng" dirty="0" smtClean="0"/>
              <a:t>Worked Example 1</a:t>
            </a:r>
          </a:p>
        </p:txBody>
      </p:sp>
      <p:sp>
        <p:nvSpPr>
          <p:cNvPr id="3" name="Content Placeholder 2"/>
          <p:cNvSpPr>
            <a:spLocks noGrp="1"/>
          </p:cNvSpPr>
          <p:nvPr>
            <p:ph idx="1"/>
          </p:nvPr>
        </p:nvSpPr>
        <p:spPr>
          <a:xfrm>
            <a:off x="3455878" y="1017588"/>
            <a:ext cx="8353425" cy="5616575"/>
          </a:xfrm>
        </p:spPr>
        <p:txBody>
          <a:bodyPr>
            <a:normAutofit fontScale="92500" lnSpcReduction="10000"/>
          </a:bodyPr>
          <a:lstStyle/>
          <a:p>
            <a:pPr algn="ctr">
              <a:buFont typeface="Arial" panose="020B0604020202020204" pitchFamily="34" charset="0"/>
              <a:buNone/>
              <a:defRPr/>
            </a:pPr>
            <a:r>
              <a:rPr lang="en-GB" sz="2200" dirty="0"/>
              <a:t>If we have a solution containing 100g of sodium hydroxide, how much chlorine gas should we pass through the solution to make bleach?</a:t>
            </a:r>
          </a:p>
          <a:p>
            <a:pPr algn="ctr">
              <a:buFont typeface="Arial" panose="020B0604020202020204" pitchFamily="34" charset="0"/>
              <a:buNone/>
              <a:defRPr/>
            </a:pPr>
            <a:r>
              <a:rPr lang="en-GB" sz="2200" b="1" dirty="0">
                <a:solidFill>
                  <a:srgbClr val="7030A0"/>
                </a:solidFill>
                <a:sym typeface="Wingdings" pitchFamily="2" charset="2"/>
              </a:rPr>
              <a:t>                                     </a:t>
            </a:r>
            <a:endParaRPr lang="en-GB" sz="2200" b="1" dirty="0" smtClean="0">
              <a:solidFill>
                <a:srgbClr val="7030A0"/>
              </a:solidFill>
              <a:sym typeface="Wingdings" pitchFamily="2" charset="2"/>
            </a:endParaRPr>
          </a:p>
          <a:p>
            <a:pPr>
              <a:buFont typeface="Arial" panose="020B0604020202020204" pitchFamily="34" charset="0"/>
              <a:buNone/>
              <a:defRPr/>
            </a:pPr>
            <a:r>
              <a:rPr lang="en-GB" sz="2200" b="1" dirty="0">
                <a:solidFill>
                  <a:srgbClr val="7030A0"/>
                </a:solidFill>
                <a:sym typeface="Wingdings" pitchFamily="2" charset="2"/>
              </a:rPr>
              <a:t>	</a:t>
            </a:r>
            <a:r>
              <a:rPr lang="en-GB" sz="2200" b="1" dirty="0" smtClean="0">
                <a:solidFill>
                  <a:srgbClr val="7030A0"/>
                </a:solidFill>
                <a:sym typeface="Wingdings" pitchFamily="2" charset="2"/>
              </a:rPr>
              <a:t>	          2</a:t>
            </a:r>
            <a:r>
              <a:rPr lang="en-GB" sz="2200" dirty="0" smtClean="0">
                <a:sym typeface="Wingdings" pitchFamily="2" charset="2"/>
              </a:rPr>
              <a:t>NaOH  </a:t>
            </a:r>
            <a:r>
              <a:rPr lang="en-GB" sz="2200" dirty="0">
                <a:sym typeface="Wingdings" pitchFamily="2" charset="2"/>
              </a:rPr>
              <a:t>+  Cl</a:t>
            </a:r>
            <a:r>
              <a:rPr lang="en-GB" sz="2200" baseline="-25000" dirty="0">
                <a:sym typeface="Wingdings" pitchFamily="2" charset="2"/>
              </a:rPr>
              <a:t>2</a:t>
            </a:r>
            <a:r>
              <a:rPr lang="en-GB" sz="2200" dirty="0">
                <a:sym typeface="Wingdings" pitchFamily="2" charset="2"/>
              </a:rPr>
              <a:t>   </a:t>
            </a:r>
            <a:r>
              <a:rPr lang="en-GB" sz="2200" dirty="0" err="1">
                <a:sym typeface="Wingdings" pitchFamily="2" charset="2"/>
              </a:rPr>
              <a:t>NaOCl</a:t>
            </a:r>
            <a:r>
              <a:rPr lang="en-GB" sz="2200" dirty="0">
                <a:sym typeface="Wingdings" pitchFamily="2" charset="2"/>
              </a:rPr>
              <a:t>  +  </a:t>
            </a:r>
            <a:r>
              <a:rPr lang="en-GB" sz="2200" dirty="0" err="1">
                <a:sym typeface="Wingdings" pitchFamily="2" charset="2"/>
              </a:rPr>
              <a:t>NaCl</a:t>
            </a:r>
            <a:r>
              <a:rPr lang="en-GB" sz="2200" dirty="0">
                <a:sym typeface="Wingdings" pitchFamily="2" charset="2"/>
              </a:rPr>
              <a:t>  + H</a:t>
            </a:r>
            <a:r>
              <a:rPr lang="en-GB" sz="2200" baseline="-25000" dirty="0">
                <a:sym typeface="Wingdings" pitchFamily="2" charset="2"/>
              </a:rPr>
              <a:t>2</a:t>
            </a:r>
            <a:r>
              <a:rPr lang="en-GB" sz="2200" dirty="0">
                <a:sym typeface="Wingdings" pitchFamily="2" charset="2"/>
              </a:rPr>
              <a:t>O</a:t>
            </a:r>
          </a:p>
          <a:p>
            <a:pPr algn="ctr">
              <a:buFont typeface="Arial" panose="020B0604020202020204" pitchFamily="34" charset="0"/>
              <a:buNone/>
              <a:defRPr/>
            </a:pPr>
            <a:r>
              <a:rPr lang="en-GB" sz="2400" dirty="0">
                <a:sym typeface="Wingdings" pitchFamily="2" charset="2"/>
              </a:rPr>
              <a:t>                                              </a:t>
            </a:r>
          </a:p>
          <a:p>
            <a:pPr>
              <a:buFont typeface="Arial" panose="020B0604020202020204" pitchFamily="34" charset="0"/>
              <a:buNone/>
              <a:defRPr/>
            </a:pPr>
            <a:r>
              <a:rPr lang="en-GB" sz="2200" dirty="0">
                <a:sym typeface="Wingdings" pitchFamily="2" charset="2"/>
              </a:rPr>
              <a:t>                         </a:t>
            </a:r>
            <a:r>
              <a:rPr lang="en-GB" sz="2200" dirty="0" smtClean="0">
                <a:sym typeface="Wingdings" pitchFamily="2" charset="2"/>
              </a:rPr>
              <a:t>2NaOH </a:t>
            </a:r>
            <a:r>
              <a:rPr lang="en-GB" sz="2200" dirty="0">
                <a:sym typeface="Wingdings" pitchFamily="2" charset="2"/>
              </a:rPr>
              <a:t>= </a:t>
            </a:r>
            <a:r>
              <a:rPr lang="en-GB" sz="2200" b="1" dirty="0" smtClean="0">
                <a:solidFill>
                  <a:srgbClr val="7030A0"/>
                </a:solidFill>
                <a:sym typeface="Wingdings" pitchFamily="2" charset="2"/>
              </a:rPr>
              <a:t>80g</a:t>
            </a:r>
            <a:r>
              <a:rPr lang="en-GB" sz="2200" dirty="0" smtClean="0">
                <a:sym typeface="Wingdings" pitchFamily="2" charset="2"/>
              </a:rPr>
              <a:t>             </a:t>
            </a:r>
            <a:r>
              <a:rPr lang="en-GB" sz="2200" dirty="0">
                <a:sym typeface="Wingdings" pitchFamily="2" charset="2"/>
              </a:rPr>
              <a:t>Cl</a:t>
            </a:r>
            <a:r>
              <a:rPr lang="en-GB" sz="2200" baseline="-25000" dirty="0">
                <a:sym typeface="Wingdings" pitchFamily="2" charset="2"/>
              </a:rPr>
              <a:t>2</a:t>
            </a:r>
            <a:r>
              <a:rPr lang="en-GB" sz="2200" dirty="0">
                <a:sym typeface="Wingdings" pitchFamily="2" charset="2"/>
              </a:rPr>
              <a:t> = </a:t>
            </a:r>
            <a:r>
              <a:rPr lang="en-GB" sz="2200" b="1" dirty="0">
                <a:solidFill>
                  <a:srgbClr val="7030A0"/>
                </a:solidFill>
                <a:sym typeface="Wingdings" pitchFamily="2" charset="2"/>
              </a:rPr>
              <a:t>71g </a:t>
            </a:r>
            <a:endParaRPr lang="en-GB" sz="2200" dirty="0" smtClean="0">
              <a:sym typeface="Wingdings" pitchFamily="2" charset="2"/>
            </a:endParaRPr>
          </a:p>
          <a:p>
            <a:pPr>
              <a:buFont typeface="Arial" panose="020B0604020202020204" pitchFamily="34" charset="0"/>
              <a:buNone/>
              <a:defRPr/>
            </a:pPr>
            <a:endParaRPr lang="en-GB" sz="2200" dirty="0" smtClean="0">
              <a:sym typeface="Wingdings" pitchFamily="2" charset="2"/>
            </a:endParaRPr>
          </a:p>
          <a:p>
            <a:pPr>
              <a:buFont typeface="Arial" panose="020B0604020202020204" pitchFamily="34" charset="0"/>
              <a:buNone/>
              <a:defRPr/>
            </a:pPr>
            <a:r>
              <a:rPr lang="en-GB" sz="2200" dirty="0">
                <a:sym typeface="Wingdings" pitchFamily="2" charset="2"/>
              </a:rPr>
              <a:t>	</a:t>
            </a:r>
            <a:r>
              <a:rPr lang="en-GB" sz="2200" dirty="0" smtClean="0">
                <a:sym typeface="Wingdings" pitchFamily="2" charset="2"/>
              </a:rPr>
              <a:t>	         </a:t>
            </a:r>
            <a:r>
              <a:rPr lang="en-GB" sz="2200" b="1" dirty="0" smtClean="0">
                <a:solidFill>
                  <a:srgbClr val="7030A0"/>
                </a:solidFill>
                <a:sym typeface="Wingdings" pitchFamily="2" charset="2"/>
              </a:rPr>
              <a:t>80</a:t>
            </a:r>
            <a:r>
              <a:rPr lang="en-GB" sz="2200" dirty="0" smtClean="0">
                <a:sym typeface="Wingdings" pitchFamily="2" charset="2"/>
              </a:rPr>
              <a:t>/80 = 1g		</a:t>
            </a:r>
            <a:r>
              <a:rPr lang="en-GB" sz="2200" b="1" dirty="0" smtClean="0">
                <a:solidFill>
                  <a:srgbClr val="7030A0"/>
                </a:solidFill>
                <a:sym typeface="Wingdings" pitchFamily="2" charset="2"/>
              </a:rPr>
              <a:t>71</a:t>
            </a:r>
            <a:r>
              <a:rPr lang="en-GB" sz="2200" dirty="0" smtClean="0">
                <a:sym typeface="Wingdings" pitchFamily="2" charset="2"/>
              </a:rPr>
              <a:t>/80 = 0.8875g</a:t>
            </a:r>
          </a:p>
          <a:p>
            <a:pPr>
              <a:buFont typeface="Arial" panose="020B0604020202020204" pitchFamily="34" charset="0"/>
              <a:buNone/>
              <a:defRPr/>
            </a:pPr>
            <a:endParaRPr lang="en-GB" sz="2400" dirty="0" smtClean="0">
              <a:sym typeface="Wingdings" pitchFamily="2" charset="2"/>
            </a:endParaRPr>
          </a:p>
          <a:p>
            <a:pPr>
              <a:buFont typeface="Arial" panose="020B0604020202020204" pitchFamily="34" charset="0"/>
              <a:buNone/>
              <a:defRPr/>
            </a:pPr>
            <a:r>
              <a:rPr lang="en-GB" sz="2400" dirty="0" smtClean="0">
                <a:sym typeface="Wingdings" pitchFamily="2" charset="2"/>
              </a:rPr>
              <a:t>		        </a:t>
            </a:r>
            <a:r>
              <a:rPr lang="en-GB" sz="2200" b="1" dirty="0" smtClean="0">
                <a:solidFill>
                  <a:srgbClr val="7030A0"/>
                </a:solidFill>
                <a:sym typeface="Wingdings" pitchFamily="2" charset="2"/>
              </a:rPr>
              <a:t>1g</a:t>
            </a:r>
            <a:r>
              <a:rPr lang="en-GB" sz="2200" dirty="0" smtClean="0">
                <a:sym typeface="Wingdings" pitchFamily="2" charset="2"/>
              </a:rPr>
              <a:t> x 100 = 100g	</a:t>
            </a:r>
            <a:r>
              <a:rPr lang="en-GB" sz="2200" b="1" dirty="0" smtClean="0">
                <a:solidFill>
                  <a:srgbClr val="7030A0"/>
                </a:solidFill>
                <a:sym typeface="Wingdings" pitchFamily="2" charset="2"/>
              </a:rPr>
              <a:t>0.8875g</a:t>
            </a:r>
            <a:r>
              <a:rPr lang="en-GB" sz="2200" dirty="0" smtClean="0">
                <a:sym typeface="Wingdings" pitchFamily="2" charset="2"/>
              </a:rPr>
              <a:t> x 100 = 88.75g of </a:t>
            </a:r>
            <a:r>
              <a:rPr lang="en-GB" sz="2200" dirty="0">
                <a:sym typeface="Wingdings" pitchFamily="2" charset="2"/>
              </a:rPr>
              <a:t>Cl</a:t>
            </a:r>
            <a:r>
              <a:rPr lang="en-GB" sz="2200" baseline="-25000" dirty="0">
                <a:sym typeface="Wingdings" pitchFamily="2" charset="2"/>
              </a:rPr>
              <a:t>2</a:t>
            </a:r>
            <a:r>
              <a:rPr lang="en-GB" sz="2200" dirty="0">
                <a:sym typeface="Wingdings" pitchFamily="2" charset="2"/>
              </a:rPr>
              <a:t> </a:t>
            </a:r>
            <a:r>
              <a:rPr lang="en-GB" sz="2400" dirty="0">
                <a:sym typeface="Wingdings" pitchFamily="2" charset="2"/>
              </a:rPr>
              <a:t>	</a:t>
            </a:r>
            <a:endParaRPr lang="en-GB" sz="2300" dirty="0">
              <a:sym typeface="Wingdings" pitchFamily="2" charset="2"/>
            </a:endParaRPr>
          </a:p>
          <a:p>
            <a:pPr algn="ctr">
              <a:buFont typeface="Arial" panose="020B0604020202020204" pitchFamily="34" charset="0"/>
              <a:buNone/>
              <a:defRPr/>
            </a:pPr>
            <a:r>
              <a:rPr lang="en-GB" sz="1800" dirty="0">
                <a:sym typeface="Wingdings" pitchFamily="2" charset="2"/>
              </a:rPr>
              <a:t>	</a:t>
            </a:r>
            <a:endParaRPr lang="en-GB" sz="2400" dirty="0"/>
          </a:p>
          <a:p>
            <a:pPr algn="ctr">
              <a:buFont typeface="Arial" panose="020B0604020202020204" pitchFamily="34" charset="0"/>
              <a:buNone/>
              <a:defRPr/>
            </a:pPr>
            <a:r>
              <a:rPr lang="en-GB" sz="2400" dirty="0"/>
              <a:t>	                                      </a:t>
            </a:r>
            <a:endParaRPr lang="en-GB" sz="2400" dirty="0" smtClean="0"/>
          </a:p>
          <a:p>
            <a:pPr algn="ctr">
              <a:buFont typeface="Arial" panose="020B0604020202020204" pitchFamily="34" charset="0"/>
              <a:buNone/>
              <a:defRPr/>
            </a:pPr>
            <a:r>
              <a:rPr lang="en-GB" sz="2000" dirty="0" smtClean="0"/>
              <a:t>		          </a:t>
            </a:r>
          </a:p>
          <a:p>
            <a:pPr>
              <a:buFont typeface="Arial" panose="020B0604020202020204" pitchFamily="34" charset="0"/>
              <a:buNone/>
              <a:defRPr/>
            </a:pPr>
            <a:r>
              <a:rPr lang="en-GB" sz="2000" dirty="0" smtClean="0"/>
              <a:t> 			      So </a:t>
            </a:r>
            <a:r>
              <a:rPr lang="en-GB" sz="2000" dirty="0"/>
              <a:t>we’ll need </a:t>
            </a:r>
            <a:r>
              <a:rPr lang="en-GB" sz="2300" b="1" dirty="0" smtClean="0">
                <a:solidFill>
                  <a:srgbClr val="7030A0"/>
                </a:solidFill>
              </a:rPr>
              <a:t>88.75g of chlorine </a:t>
            </a:r>
            <a:r>
              <a:rPr lang="en-GB" sz="2000" dirty="0" smtClean="0"/>
              <a:t>to </a:t>
            </a:r>
            <a:r>
              <a:rPr lang="en-GB" sz="2000" dirty="0"/>
              <a:t>react with </a:t>
            </a:r>
            <a:endParaRPr lang="en-GB" sz="2000" dirty="0" smtClean="0"/>
          </a:p>
          <a:p>
            <a:pPr>
              <a:buFont typeface="Arial" panose="020B0604020202020204" pitchFamily="34" charset="0"/>
              <a:buNone/>
              <a:defRPr/>
            </a:pPr>
            <a:r>
              <a:rPr lang="en-GB" sz="2000" dirty="0" smtClean="0"/>
              <a:t>			      100g </a:t>
            </a:r>
            <a:r>
              <a:rPr lang="en-GB" sz="2000" dirty="0"/>
              <a:t>of sodium hydroxide</a:t>
            </a:r>
            <a:endParaRPr lang="en-GB" sz="2400" dirty="0"/>
          </a:p>
        </p:txBody>
      </p:sp>
      <p:sp>
        <p:nvSpPr>
          <p:cNvPr id="6" name="TextBox 5"/>
          <p:cNvSpPr txBox="1">
            <a:spLocks noChangeArrowheads="1"/>
          </p:cNvSpPr>
          <p:nvPr/>
        </p:nvSpPr>
        <p:spPr bwMode="auto">
          <a:xfrm>
            <a:off x="735724" y="1982788"/>
            <a:ext cx="334573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b="1" dirty="0">
                <a:solidFill>
                  <a:srgbClr val="7030A0"/>
                </a:solidFill>
                <a:latin typeface="Arial" panose="020B0604020202020204" pitchFamily="34" charset="0"/>
              </a:rPr>
              <a:t>STEP 1 :  </a:t>
            </a:r>
            <a:r>
              <a:rPr lang="en-GB" altLang="en-US" sz="1600" b="1" dirty="0" smtClean="0">
                <a:solidFill>
                  <a:srgbClr val="7030A0"/>
                </a:solidFill>
                <a:latin typeface="Arial" panose="020B0604020202020204" pitchFamily="34" charset="0"/>
              </a:rPr>
              <a:t>Balance </a:t>
            </a:r>
            <a:r>
              <a:rPr lang="en-GB" altLang="en-US" sz="1600" b="1" dirty="0">
                <a:solidFill>
                  <a:srgbClr val="7030A0"/>
                </a:solidFill>
                <a:latin typeface="Arial" panose="020B0604020202020204" pitchFamily="34" charset="0"/>
              </a:rPr>
              <a:t>the    	equation</a:t>
            </a:r>
          </a:p>
        </p:txBody>
      </p:sp>
      <p:sp>
        <p:nvSpPr>
          <p:cNvPr id="7" name="TextBox 6"/>
          <p:cNvSpPr txBox="1">
            <a:spLocks noChangeArrowheads="1"/>
          </p:cNvSpPr>
          <p:nvPr/>
        </p:nvSpPr>
        <p:spPr bwMode="auto">
          <a:xfrm>
            <a:off x="735724" y="2700338"/>
            <a:ext cx="373943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b="1" dirty="0">
                <a:solidFill>
                  <a:srgbClr val="7030A0"/>
                </a:solidFill>
                <a:latin typeface="Arial" panose="020B0604020202020204" pitchFamily="34" charset="0"/>
              </a:rPr>
              <a:t>STEP 2 : </a:t>
            </a:r>
            <a:r>
              <a:rPr lang="en-GB" altLang="en-US" sz="1600" b="1" dirty="0" smtClean="0">
                <a:solidFill>
                  <a:srgbClr val="7030A0"/>
                </a:solidFill>
                <a:latin typeface="Arial" panose="020B0604020202020204" pitchFamily="34" charset="0"/>
              </a:rPr>
              <a:t> </a:t>
            </a:r>
            <a:r>
              <a:rPr lang="en-GB" altLang="en-US" sz="1600" b="1" dirty="0">
                <a:solidFill>
                  <a:srgbClr val="7030A0"/>
                </a:solidFill>
                <a:latin typeface="Arial" panose="020B0604020202020204" pitchFamily="34" charset="0"/>
              </a:rPr>
              <a:t>Work out the mass for the 	relevant part of the 	question</a:t>
            </a:r>
          </a:p>
        </p:txBody>
      </p:sp>
      <p:sp>
        <p:nvSpPr>
          <p:cNvPr id="8" name="TextBox 7"/>
          <p:cNvSpPr txBox="1">
            <a:spLocks noChangeArrowheads="1"/>
          </p:cNvSpPr>
          <p:nvPr/>
        </p:nvSpPr>
        <p:spPr bwMode="auto">
          <a:xfrm>
            <a:off x="735724" y="3594100"/>
            <a:ext cx="349020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b="1" dirty="0">
                <a:solidFill>
                  <a:srgbClr val="7030A0"/>
                </a:solidFill>
                <a:latin typeface="Arial" panose="020B0604020202020204" pitchFamily="34" charset="0"/>
              </a:rPr>
              <a:t>STEP 3 :  </a:t>
            </a:r>
            <a:r>
              <a:rPr lang="en-GB" altLang="en-US" sz="1600" b="1" dirty="0" smtClean="0">
                <a:solidFill>
                  <a:srgbClr val="7030A0"/>
                </a:solidFill>
                <a:latin typeface="Arial" panose="020B0604020202020204" pitchFamily="34" charset="0"/>
              </a:rPr>
              <a:t>Divide </a:t>
            </a:r>
            <a:r>
              <a:rPr lang="en-GB" altLang="en-US" sz="1600" b="1" dirty="0">
                <a:solidFill>
                  <a:srgbClr val="7030A0"/>
                </a:solidFill>
                <a:latin typeface="Arial" panose="020B0604020202020204" pitchFamily="34" charset="0"/>
              </a:rPr>
              <a:t>to get 1g</a:t>
            </a:r>
          </a:p>
        </p:txBody>
      </p:sp>
      <p:sp>
        <p:nvSpPr>
          <p:cNvPr id="9" name="TextBox 8"/>
          <p:cNvSpPr txBox="1">
            <a:spLocks noChangeArrowheads="1"/>
          </p:cNvSpPr>
          <p:nvPr/>
        </p:nvSpPr>
        <p:spPr bwMode="auto">
          <a:xfrm>
            <a:off x="735724" y="4268788"/>
            <a:ext cx="373943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b="1" dirty="0">
                <a:solidFill>
                  <a:srgbClr val="7030A0"/>
                </a:solidFill>
                <a:latin typeface="Arial" panose="020B0604020202020204" pitchFamily="34" charset="0"/>
              </a:rPr>
              <a:t>STEP 4 : </a:t>
            </a:r>
            <a:r>
              <a:rPr lang="en-GB" altLang="en-US" sz="1600" b="1" dirty="0" smtClean="0">
                <a:solidFill>
                  <a:srgbClr val="7030A0"/>
                </a:solidFill>
                <a:latin typeface="Arial" panose="020B0604020202020204" pitchFamily="34" charset="0"/>
              </a:rPr>
              <a:t> </a:t>
            </a:r>
            <a:r>
              <a:rPr lang="en-GB" altLang="en-US" sz="1600" b="1" dirty="0">
                <a:solidFill>
                  <a:srgbClr val="7030A0"/>
                </a:solidFill>
                <a:latin typeface="Arial" panose="020B0604020202020204" pitchFamily="34" charset="0"/>
              </a:rPr>
              <a:t>Multiply to get figure 	asked for</a:t>
            </a:r>
          </a:p>
        </p:txBody>
      </p:sp>
      <p:sp>
        <p:nvSpPr>
          <p:cNvPr id="10" name="TextBox 9"/>
          <p:cNvSpPr txBox="1">
            <a:spLocks noChangeArrowheads="1"/>
          </p:cNvSpPr>
          <p:nvPr/>
        </p:nvSpPr>
        <p:spPr bwMode="auto">
          <a:xfrm>
            <a:off x="1093788" y="5753100"/>
            <a:ext cx="3059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b="1" dirty="0">
                <a:solidFill>
                  <a:srgbClr val="7030A0"/>
                </a:solidFill>
                <a:latin typeface="Arial" panose="020B0604020202020204" pitchFamily="34" charset="0"/>
              </a:rPr>
              <a:t>STEP 5 :      Answer</a:t>
            </a:r>
          </a:p>
        </p:txBody>
      </p:sp>
      <p:sp>
        <p:nvSpPr>
          <p:cNvPr id="13" name="Rectangle 12"/>
          <p:cNvSpPr/>
          <p:nvPr/>
        </p:nvSpPr>
        <p:spPr>
          <a:xfrm>
            <a:off x="4846638" y="2006600"/>
            <a:ext cx="1008062" cy="3667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p:cNvSpPr/>
          <p:nvPr/>
        </p:nvSpPr>
        <p:spPr>
          <a:xfrm>
            <a:off x="6034088" y="2006600"/>
            <a:ext cx="492125" cy="3667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p:cNvCxnSpPr/>
          <p:nvPr/>
        </p:nvCxnSpPr>
        <p:spPr>
          <a:xfrm>
            <a:off x="609600" y="2566988"/>
            <a:ext cx="10794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7026" y="3497866"/>
            <a:ext cx="10794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7026" y="4043693"/>
            <a:ext cx="107941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831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2000"/>
                                        <p:tgtEl>
                                          <p:spTgt spid="3">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2000"/>
                                        <p:tgtEl>
                                          <p:spTgt spid="3">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2000"/>
                                        <p:tgtEl>
                                          <p:spTgt spid="3">
                                            <p:txEl>
                                              <p:pRg st="9" end="9"/>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000"/>
                                        <p:tgtEl>
                                          <p:spTgt spid="11"/>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2000"/>
                                        <p:tgtEl>
                                          <p:spTgt spid="3">
                                            <p:txEl>
                                              <p:pRg st="10" end="1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2000"/>
                                        <p:tgtEl>
                                          <p:spTgt spid="3">
                                            <p:txEl>
                                              <p:pRg st="11" end="11"/>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fade">
                                      <p:cBhvr>
                                        <p:cTn id="66" dur="2000"/>
                                        <p:tgtEl>
                                          <p:spTgt spid="3">
                                            <p:txEl>
                                              <p:pRg st="12" end="12"/>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P spid="8" grpId="0"/>
      <p:bldP spid="9" grpId="0"/>
      <p:bldP spid="10" grpId="0"/>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919288" y="92075"/>
            <a:ext cx="8229600" cy="922338"/>
          </a:xfrm>
        </p:spPr>
        <p:txBody>
          <a:bodyPr/>
          <a:lstStyle/>
          <a:p>
            <a:pPr algn="ctr"/>
            <a:r>
              <a:rPr lang="en-GB" altLang="en-US" sz="4000" b="1" u="sng" dirty="0" smtClean="0"/>
              <a:t>Worked Example 2</a:t>
            </a:r>
          </a:p>
        </p:txBody>
      </p:sp>
      <p:sp>
        <p:nvSpPr>
          <p:cNvPr id="3" name="Content Placeholder 2"/>
          <p:cNvSpPr>
            <a:spLocks noGrp="1"/>
          </p:cNvSpPr>
          <p:nvPr>
            <p:ph idx="1"/>
          </p:nvPr>
        </p:nvSpPr>
        <p:spPr>
          <a:xfrm>
            <a:off x="1919288" y="981075"/>
            <a:ext cx="8229600" cy="5876925"/>
          </a:xfrm>
        </p:spPr>
        <p:txBody>
          <a:bodyPr>
            <a:normAutofit/>
          </a:bodyPr>
          <a:lstStyle/>
          <a:p>
            <a:pPr algn="ctr">
              <a:buFont typeface="Arial" panose="020B0604020202020204" pitchFamily="34" charset="0"/>
              <a:buNone/>
              <a:defRPr/>
            </a:pPr>
            <a:r>
              <a:rPr lang="en-GB" sz="2200" dirty="0"/>
              <a:t>You start with a solution containing 0.95g of magnesium chloride. You add silver nitrate. If all the magnesium chloride reacts, how much silver chloride could be made?</a:t>
            </a:r>
          </a:p>
          <a:p>
            <a:pPr marL="514350" indent="-514350" algn="ctr">
              <a:buFont typeface="Arial" panose="020B0604020202020204" pitchFamily="34" charset="0"/>
              <a:buNone/>
              <a:defRPr/>
            </a:pPr>
            <a:r>
              <a:rPr lang="en-GB" sz="2400" b="1" dirty="0">
                <a:solidFill>
                  <a:srgbClr val="7030A0"/>
                </a:solidFill>
                <a:sym typeface="Wingdings" pitchFamily="2" charset="2"/>
              </a:rPr>
              <a:t>2</a:t>
            </a:r>
            <a:r>
              <a:rPr lang="en-GB" sz="2400" dirty="0">
                <a:sym typeface="Wingdings" pitchFamily="2" charset="2"/>
              </a:rPr>
              <a:t>AgNO</a:t>
            </a:r>
            <a:r>
              <a:rPr lang="en-GB" sz="2400" baseline="-25000" dirty="0">
                <a:sym typeface="Wingdings" pitchFamily="2" charset="2"/>
              </a:rPr>
              <a:t>3</a:t>
            </a:r>
            <a:r>
              <a:rPr lang="en-GB" sz="2400" dirty="0">
                <a:sym typeface="Wingdings" pitchFamily="2" charset="2"/>
              </a:rPr>
              <a:t>  +  MgCl</a:t>
            </a:r>
            <a:r>
              <a:rPr lang="en-GB" sz="2400" baseline="-25000" dirty="0">
                <a:sym typeface="Wingdings" pitchFamily="2" charset="2"/>
              </a:rPr>
              <a:t>2</a:t>
            </a:r>
            <a:r>
              <a:rPr lang="en-GB" sz="2400" dirty="0">
                <a:sym typeface="Wingdings" pitchFamily="2" charset="2"/>
              </a:rPr>
              <a:t>    </a:t>
            </a:r>
            <a:r>
              <a:rPr lang="en-GB" sz="2400" b="1" dirty="0">
                <a:solidFill>
                  <a:srgbClr val="7030A0"/>
                </a:solidFill>
                <a:sym typeface="Wingdings" pitchFamily="2" charset="2"/>
              </a:rPr>
              <a:t>2</a:t>
            </a:r>
            <a:r>
              <a:rPr lang="en-GB" sz="2400" dirty="0">
                <a:sym typeface="Wingdings" pitchFamily="2" charset="2"/>
              </a:rPr>
              <a:t>AgCl  +  Mg(NO</a:t>
            </a:r>
            <a:r>
              <a:rPr lang="en-GB" sz="2400" baseline="-25000" dirty="0">
                <a:sym typeface="Wingdings" pitchFamily="2" charset="2"/>
              </a:rPr>
              <a:t>3</a:t>
            </a:r>
            <a:r>
              <a:rPr lang="en-GB" sz="2400" dirty="0">
                <a:sym typeface="Wingdings" pitchFamily="2" charset="2"/>
              </a:rPr>
              <a:t>)</a:t>
            </a:r>
            <a:r>
              <a:rPr lang="en-GB" sz="2400" baseline="-25000" dirty="0">
                <a:sym typeface="Wingdings" pitchFamily="2" charset="2"/>
              </a:rPr>
              <a:t>2</a:t>
            </a:r>
          </a:p>
          <a:p>
            <a:pPr marL="514350" indent="-514350" algn="ctr">
              <a:buFont typeface="Arial" panose="020B0604020202020204" pitchFamily="34" charset="0"/>
              <a:buNone/>
              <a:defRPr/>
            </a:pPr>
            <a:r>
              <a:rPr lang="en-GB" sz="2400" dirty="0"/>
              <a:t>MgCl</a:t>
            </a:r>
            <a:r>
              <a:rPr lang="en-GB" sz="2400" baseline="-25000" dirty="0"/>
              <a:t>2</a:t>
            </a:r>
            <a:r>
              <a:rPr lang="en-GB" sz="2400" dirty="0"/>
              <a:t> = </a:t>
            </a:r>
            <a:r>
              <a:rPr lang="en-GB" sz="2400" b="1" dirty="0">
                <a:solidFill>
                  <a:srgbClr val="7030A0"/>
                </a:solidFill>
              </a:rPr>
              <a:t>95g</a:t>
            </a:r>
            <a:r>
              <a:rPr lang="en-GB" sz="2400" dirty="0"/>
              <a:t>		</a:t>
            </a:r>
            <a:r>
              <a:rPr lang="en-GB" sz="2400" dirty="0" smtClean="0"/>
              <a:t>2AgCl </a:t>
            </a:r>
            <a:r>
              <a:rPr lang="en-GB" sz="2400" dirty="0"/>
              <a:t>= </a:t>
            </a:r>
            <a:r>
              <a:rPr lang="en-GB" sz="2400" b="1" dirty="0" smtClean="0">
                <a:solidFill>
                  <a:srgbClr val="7030A0"/>
                </a:solidFill>
              </a:rPr>
              <a:t>287g</a:t>
            </a:r>
            <a:endParaRPr lang="en-GB" sz="2400" b="1" dirty="0">
              <a:solidFill>
                <a:srgbClr val="7030A0"/>
              </a:solidFill>
            </a:endParaRPr>
          </a:p>
          <a:p>
            <a:pPr marL="514350" indent="-514350" algn="ctr">
              <a:buFont typeface="Arial" panose="020B0604020202020204" pitchFamily="34" charset="0"/>
              <a:buNone/>
              <a:defRPr/>
            </a:pPr>
            <a:endParaRPr lang="en-GB" sz="2400" b="1" dirty="0">
              <a:solidFill>
                <a:srgbClr val="7030A0"/>
              </a:solidFill>
            </a:endParaRPr>
          </a:p>
          <a:p>
            <a:pPr marL="514350" indent="-514350" algn="ctr">
              <a:buFont typeface="Arial" panose="020B0604020202020204" pitchFamily="34" charset="0"/>
              <a:buNone/>
              <a:defRPr/>
            </a:pPr>
            <a:r>
              <a:rPr lang="en-GB" sz="2000" dirty="0" smtClean="0"/>
              <a:t>Divide to get 1g of </a:t>
            </a:r>
            <a:r>
              <a:rPr lang="en-GB" sz="2000" dirty="0" smtClean="0">
                <a:sym typeface="Wingdings" pitchFamily="2" charset="2"/>
              </a:rPr>
              <a:t>MgCl</a:t>
            </a:r>
            <a:r>
              <a:rPr lang="en-GB" sz="2000" baseline="-25000" dirty="0" smtClean="0">
                <a:sym typeface="Wingdings" pitchFamily="2" charset="2"/>
              </a:rPr>
              <a:t>2</a:t>
            </a:r>
            <a:endParaRPr lang="en-GB" sz="2000" b="1" dirty="0">
              <a:solidFill>
                <a:srgbClr val="7030A0"/>
              </a:solidFill>
            </a:endParaRPr>
          </a:p>
          <a:p>
            <a:pPr marL="514350" indent="-514350" algn="ctr">
              <a:buFont typeface="Arial" panose="020B0604020202020204" pitchFamily="34" charset="0"/>
              <a:buNone/>
              <a:defRPr/>
            </a:pPr>
            <a:r>
              <a:rPr lang="en-GB" sz="2400" b="1" dirty="0" smtClean="0">
                <a:solidFill>
                  <a:srgbClr val="7030A0"/>
                </a:solidFill>
              </a:rPr>
              <a:t>95/95 = 1g		287/95 = 3.021…g</a:t>
            </a:r>
          </a:p>
          <a:p>
            <a:pPr marL="514350" indent="-514350" algn="ctr">
              <a:buFont typeface="Arial" panose="020B0604020202020204" pitchFamily="34" charset="0"/>
              <a:buNone/>
              <a:defRPr/>
            </a:pPr>
            <a:endParaRPr lang="en-GB" sz="2000" dirty="0"/>
          </a:p>
          <a:p>
            <a:pPr marL="514350" indent="-514350" algn="ctr">
              <a:buFont typeface="Arial" panose="020B0604020202020204" pitchFamily="34" charset="0"/>
              <a:buNone/>
              <a:defRPr/>
            </a:pPr>
            <a:r>
              <a:rPr lang="en-GB" sz="2000" dirty="0" smtClean="0"/>
              <a:t>Multiply to get 0.95g of </a:t>
            </a:r>
            <a:r>
              <a:rPr lang="en-GB" sz="2000" dirty="0">
                <a:sym typeface="Wingdings" pitchFamily="2" charset="2"/>
              </a:rPr>
              <a:t>MgCl</a:t>
            </a:r>
            <a:r>
              <a:rPr lang="en-GB" sz="2000" baseline="-25000" dirty="0">
                <a:sym typeface="Wingdings" pitchFamily="2" charset="2"/>
              </a:rPr>
              <a:t>2</a:t>
            </a:r>
            <a:endParaRPr lang="en-GB" sz="2000" dirty="0"/>
          </a:p>
          <a:p>
            <a:pPr marL="514350" indent="-514350" algn="ctr">
              <a:buFont typeface="Arial" panose="020B0604020202020204" pitchFamily="34" charset="0"/>
              <a:buNone/>
              <a:defRPr/>
            </a:pPr>
            <a:r>
              <a:rPr lang="en-GB" sz="2400" b="1" dirty="0" smtClean="0">
                <a:solidFill>
                  <a:srgbClr val="7030A0"/>
                </a:solidFill>
              </a:rPr>
              <a:t>1 x 0.95 = 0.95g		3.021… x 0.95g = 2.87g</a:t>
            </a:r>
            <a:endParaRPr lang="en-GB" sz="2400" b="1" dirty="0">
              <a:solidFill>
                <a:srgbClr val="7030A0"/>
              </a:solidFill>
            </a:endParaRPr>
          </a:p>
          <a:p>
            <a:pPr marL="514350" indent="-514350" algn="ctr">
              <a:buFont typeface="Arial" panose="020B0604020202020204" pitchFamily="34" charset="0"/>
              <a:buNone/>
              <a:defRPr/>
            </a:pPr>
            <a:endParaRPr lang="en-GB" sz="2400" b="1" dirty="0">
              <a:solidFill>
                <a:srgbClr val="7030A0"/>
              </a:solidFill>
            </a:endParaRPr>
          </a:p>
          <a:p>
            <a:pPr marL="514350" indent="-514350" algn="ctr">
              <a:buFont typeface="Arial" panose="020B0604020202020204" pitchFamily="34" charset="0"/>
              <a:buNone/>
              <a:defRPr/>
            </a:pPr>
            <a:r>
              <a:rPr lang="en-GB" sz="2400" b="1" dirty="0" smtClean="0">
                <a:solidFill>
                  <a:srgbClr val="7030A0"/>
                </a:solidFill>
              </a:rPr>
              <a:t>Therefore if all 0.95g of Magnesium chloride reacts, you would make 2.87g of silver chloride</a:t>
            </a:r>
            <a:endParaRPr lang="en-GB" sz="2400" b="1" u="sng" dirty="0">
              <a:solidFill>
                <a:srgbClr val="7030A0"/>
              </a:solidFill>
            </a:endParaRPr>
          </a:p>
          <a:p>
            <a:pPr marL="514350" indent="-514350" algn="ctr">
              <a:buFont typeface="Arial" panose="020B0604020202020204" pitchFamily="34" charset="0"/>
              <a:buNone/>
              <a:defRPr/>
            </a:pPr>
            <a:endParaRPr lang="en-GB" sz="2400" b="1" dirty="0">
              <a:solidFill>
                <a:srgbClr val="7030A0"/>
              </a:solidFill>
            </a:endParaRPr>
          </a:p>
          <a:p>
            <a:pPr marL="514350" indent="-514350" algn="ctr">
              <a:buFont typeface="Arial" panose="020B0604020202020204" pitchFamily="34" charset="0"/>
              <a:buNone/>
              <a:defRPr/>
            </a:pPr>
            <a:endParaRPr lang="en-GB" sz="2000" b="1" dirty="0">
              <a:solidFill>
                <a:srgbClr val="FF0000"/>
              </a:solidFill>
            </a:endParaRPr>
          </a:p>
          <a:p>
            <a:pPr marL="514350" indent="-514350" algn="ctr">
              <a:buFont typeface="Arial" panose="020B0604020202020204" pitchFamily="34" charset="0"/>
              <a:buNone/>
              <a:defRPr/>
            </a:pPr>
            <a:endParaRPr lang="en-GB" sz="2000" b="1" dirty="0">
              <a:solidFill>
                <a:srgbClr val="FF0000"/>
              </a:solidFill>
            </a:endParaRPr>
          </a:p>
          <a:p>
            <a:pPr marL="514350" indent="-514350" algn="ctr">
              <a:buFont typeface="Arial" panose="020B0604020202020204" pitchFamily="34" charset="0"/>
              <a:buNone/>
              <a:defRPr/>
            </a:pPr>
            <a:endParaRPr lang="en-GB" sz="2000" b="1" dirty="0">
              <a:solidFill>
                <a:srgbClr val="FF0000"/>
              </a:solidFill>
            </a:endParaRPr>
          </a:p>
          <a:p>
            <a:pPr marL="514350" indent="-514350" algn="ctr">
              <a:buFont typeface="Arial" panose="020B0604020202020204" pitchFamily="34" charset="0"/>
              <a:buNone/>
              <a:defRPr/>
            </a:pPr>
            <a:endParaRPr lang="en-GB" sz="2000" b="1" dirty="0">
              <a:solidFill>
                <a:srgbClr val="FF0000"/>
              </a:solidFill>
            </a:endParaRPr>
          </a:p>
          <a:p>
            <a:pPr marL="514350" indent="-514350">
              <a:buFont typeface="Arial" panose="020B0604020202020204" pitchFamily="34" charset="0"/>
              <a:buNone/>
              <a:defRPr/>
            </a:pPr>
            <a:endParaRPr lang="en-GB" sz="2400" baseline="-25000" dirty="0"/>
          </a:p>
          <a:p>
            <a:pPr algn="ctr">
              <a:buFont typeface="Arial" panose="020B0604020202020204" pitchFamily="34" charset="0"/>
              <a:buNone/>
              <a:defRPr/>
            </a:pPr>
            <a:endParaRPr lang="en-GB" sz="2200" dirty="0"/>
          </a:p>
        </p:txBody>
      </p:sp>
      <p:sp>
        <p:nvSpPr>
          <p:cNvPr id="6" name="Rectangle 5"/>
          <p:cNvSpPr/>
          <p:nvPr/>
        </p:nvSpPr>
        <p:spPr>
          <a:xfrm>
            <a:off x="4840507" y="2039007"/>
            <a:ext cx="863600" cy="358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6177948" y="2040430"/>
            <a:ext cx="792162" cy="358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81635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2000"/>
                                        <p:tgtEl>
                                          <p:spTgt spid="3">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algn="ctr" eaLnBrk="1" fontAlgn="auto" hangingPunct="1">
              <a:spcAft>
                <a:spcPts val="0"/>
              </a:spcAft>
              <a:defRPr/>
            </a:pPr>
            <a:r>
              <a:rPr lang="en-GB" b="1" u="sng" dirty="0" smtClean="0">
                <a:latin typeface="+mn-lt"/>
              </a:rPr>
              <a:t>Reacting masses</a:t>
            </a:r>
          </a:p>
        </p:txBody>
      </p:sp>
      <p:sp>
        <p:nvSpPr>
          <p:cNvPr id="84995" name="Content Placeholder 5"/>
          <p:cNvSpPr>
            <a:spLocks noGrp="1"/>
          </p:cNvSpPr>
          <p:nvPr>
            <p:ph idx="1"/>
          </p:nvPr>
        </p:nvSpPr>
        <p:spPr/>
        <p:txBody>
          <a:bodyPr/>
          <a:lstStyle/>
          <a:p>
            <a:pPr marL="0" indent="0" algn="ctr" eaLnBrk="1" hangingPunct="1">
              <a:buFont typeface="Arial" panose="020B0604020202020204" pitchFamily="34" charset="0"/>
              <a:buNone/>
            </a:pPr>
            <a:r>
              <a:rPr lang="en-GB" altLang="en-US" sz="4000" b="1" dirty="0" smtClean="0">
                <a:latin typeface="Comic Sans MS" panose="030F0702030302020204" pitchFamily="66" charset="0"/>
              </a:rPr>
              <a:t>2NaOH + Cl</a:t>
            </a:r>
            <a:r>
              <a:rPr lang="en-GB" altLang="en-US" sz="4000" b="1" baseline="-25000" dirty="0" smtClean="0">
                <a:latin typeface="Comic Sans MS" panose="030F0702030302020204" pitchFamily="66" charset="0"/>
              </a:rPr>
              <a:t>2</a:t>
            </a:r>
            <a:r>
              <a:rPr lang="en-GB" altLang="en-US" sz="4000" b="1" dirty="0" smtClean="0">
                <a:latin typeface="Comic Sans MS" panose="030F0702030302020204" pitchFamily="66" charset="0"/>
              </a:rPr>
              <a:t> </a:t>
            </a:r>
            <a:r>
              <a:rPr lang="en-GB" altLang="en-US" sz="4000" b="1" dirty="0" smtClean="0">
                <a:latin typeface="Comic Sans MS" panose="030F0702030302020204" pitchFamily="66" charset="0"/>
                <a:sym typeface="Wingdings 3" panose="05040102010807070707" pitchFamily="18" charset="2"/>
              </a:rPr>
              <a:t> </a:t>
            </a:r>
            <a:r>
              <a:rPr lang="en-GB" altLang="en-US" sz="4000" b="1" dirty="0" err="1" smtClean="0">
                <a:latin typeface="Comic Sans MS" panose="030F0702030302020204" pitchFamily="66" charset="0"/>
                <a:sym typeface="Wingdings 3" panose="05040102010807070707" pitchFamily="18" charset="2"/>
              </a:rPr>
              <a:t>NaOCl</a:t>
            </a:r>
            <a:r>
              <a:rPr lang="en-GB" altLang="en-US" sz="4000" b="1" dirty="0" smtClean="0">
                <a:latin typeface="Comic Sans MS" panose="030F0702030302020204" pitchFamily="66" charset="0"/>
                <a:sym typeface="Wingdings 3" panose="05040102010807070707" pitchFamily="18" charset="2"/>
              </a:rPr>
              <a:t> + </a:t>
            </a:r>
            <a:r>
              <a:rPr lang="en-GB" altLang="en-US" sz="4000" b="1" dirty="0" err="1" smtClean="0">
                <a:latin typeface="Comic Sans MS" panose="030F0702030302020204" pitchFamily="66" charset="0"/>
                <a:sym typeface="Wingdings 3" panose="05040102010807070707" pitchFamily="18" charset="2"/>
              </a:rPr>
              <a:t>NaCl</a:t>
            </a:r>
            <a:r>
              <a:rPr lang="en-GB" altLang="en-US" sz="4000" b="1" dirty="0" smtClean="0">
                <a:latin typeface="Comic Sans MS" panose="030F0702030302020204" pitchFamily="66" charset="0"/>
                <a:sym typeface="Wingdings 3" panose="05040102010807070707" pitchFamily="18" charset="2"/>
              </a:rPr>
              <a:t> + H</a:t>
            </a:r>
            <a:r>
              <a:rPr lang="en-GB" altLang="en-US" sz="4000" b="1" baseline="-25000" dirty="0" smtClean="0">
                <a:latin typeface="Comic Sans MS" panose="030F0702030302020204" pitchFamily="66" charset="0"/>
                <a:sym typeface="Wingdings 3" panose="05040102010807070707" pitchFamily="18" charset="2"/>
              </a:rPr>
              <a:t>2</a:t>
            </a:r>
            <a:r>
              <a:rPr lang="en-GB" altLang="en-US" sz="4000" b="1" dirty="0" smtClean="0">
                <a:latin typeface="Comic Sans MS" panose="030F0702030302020204" pitchFamily="66" charset="0"/>
                <a:sym typeface="Wingdings 3" panose="05040102010807070707" pitchFamily="18" charset="2"/>
              </a:rPr>
              <a:t>O</a:t>
            </a:r>
            <a:r>
              <a:rPr lang="en-GB" altLang="en-US" sz="4000" b="1" dirty="0" smtClean="0">
                <a:latin typeface="Comic Sans MS" panose="030F0702030302020204" pitchFamily="66" charset="0"/>
              </a:rPr>
              <a:t> </a:t>
            </a:r>
          </a:p>
          <a:p>
            <a:pPr marL="0" indent="0" eaLnBrk="1" hangingPunct="1">
              <a:buFont typeface="Arial" panose="020B0604020202020204" pitchFamily="34" charset="0"/>
              <a:buNone/>
            </a:pPr>
            <a:endParaRPr lang="en-GB" altLang="en-US" sz="2400" dirty="0" smtClean="0">
              <a:latin typeface="Comic Sans MS" panose="030F0702030302020204" pitchFamily="66" charset="0"/>
            </a:endParaRPr>
          </a:p>
          <a:p>
            <a:pPr marL="0" indent="0" eaLnBrk="1" hangingPunct="1">
              <a:buFont typeface="Arial" panose="020B0604020202020204" pitchFamily="34" charset="0"/>
              <a:buNone/>
            </a:pPr>
            <a:endParaRPr lang="en-GB" altLang="en-US" sz="2400" dirty="0" smtClean="0">
              <a:latin typeface="Comic Sans MS" panose="030F0702030302020204" pitchFamily="66" charset="0"/>
            </a:endParaRPr>
          </a:p>
          <a:p>
            <a:pPr marL="0" indent="0" eaLnBrk="1" hangingPunct="1">
              <a:buFont typeface="Arial" panose="020B0604020202020204" pitchFamily="34" charset="0"/>
              <a:buNone/>
            </a:pPr>
            <a:r>
              <a:rPr lang="en-GB" altLang="en-US" dirty="0" smtClean="0"/>
              <a:t>If we have a solution containing 100 g of sodium hydroxide, how much chlorine gas should we pass through the solution to make bleach?  Too much, and some chlorine will be wasted, too little and not all of the sodium hydroxide will react.</a:t>
            </a:r>
            <a:endParaRPr lang="en-GB" altLang="en-US" sz="3600" dirty="0" smtClean="0"/>
          </a:p>
        </p:txBody>
      </p:sp>
    </p:spTree>
    <p:custDataLst>
      <p:tags r:id="rId1"/>
    </p:custDataLst>
    <p:extLst>
      <p:ext uri="{BB962C8B-B14F-4D97-AF65-F5344CB8AC3E}">
        <p14:creationId xmlns:p14="http://schemas.microsoft.com/office/powerpoint/2010/main" val="3965196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23157" y="6350"/>
            <a:ext cx="11457214" cy="6436258"/>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327207" y="2286419"/>
            <a:ext cx="10641636" cy="4223657"/>
          </a:xfrm>
          <a:prstGeom prst="rect">
            <a:avLst/>
          </a:prstGeom>
          <a:ln>
            <a:solidFill>
              <a:srgbClr val="FF0000"/>
            </a:solidFill>
          </a:ln>
        </p:spPr>
      </p:pic>
    </p:spTree>
    <p:extLst>
      <p:ext uri="{BB962C8B-B14F-4D97-AF65-F5344CB8AC3E}">
        <p14:creationId xmlns:p14="http://schemas.microsoft.com/office/powerpoint/2010/main" val="205748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2039" y="39879"/>
            <a:ext cx="11613931" cy="6485934"/>
          </a:xfrm>
          <a:prstGeom prst="rect">
            <a:avLst/>
          </a:prstGeom>
          <a:ln>
            <a:solidFill>
              <a:srgbClr val="00B0F0"/>
            </a:solidFill>
          </a:ln>
        </p:spPr>
      </p:pic>
    </p:spTree>
    <p:extLst>
      <p:ext uri="{BB962C8B-B14F-4D97-AF65-F5344CB8AC3E}">
        <p14:creationId xmlns:p14="http://schemas.microsoft.com/office/powerpoint/2010/main" val="2963700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857" y="0"/>
            <a:ext cx="10515600" cy="927647"/>
          </a:xfrm>
        </p:spPr>
        <p:txBody>
          <a:bodyPr rtlCol="0">
            <a:normAutofit/>
          </a:bodyPr>
          <a:lstStyle/>
          <a:p>
            <a:pPr algn="ctr" eaLnBrk="1" fontAlgn="auto" hangingPunct="1">
              <a:spcAft>
                <a:spcPts val="0"/>
              </a:spcAft>
              <a:defRPr/>
            </a:pPr>
            <a:r>
              <a:rPr lang="en-GB" u="sng" dirty="0" smtClean="0">
                <a:latin typeface="+mn-lt"/>
              </a:rPr>
              <a:t>Reacting masses</a:t>
            </a:r>
          </a:p>
        </p:txBody>
      </p:sp>
      <p:sp>
        <p:nvSpPr>
          <p:cNvPr id="6" name="Content Placeholder 5"/>
          <p:cNvSpPr>
            <a:spLocks noGrp="1"/>
          </p:cNvSpPr>
          <p:nvPr>
            <p:ph idx="1"/>
          </p:nvPr>
        </p:nvSpPr>
        <p:spPr>
          <a:xfrm>
            <a:off x="185057" y="1372186"/>
            <a:ext cx="10515600" cy="4351338"/>
          </a:xfrm>
        </p:spPr>
        <p:txBody>
          <a:bodyPr/>
          <a:lstStyle/>
          <a:p>
            <a:pPr marL="0" indent="0" algn="ctr" eaLnBrk="1" hangingPunct="1">
              <a:buFont typeface="Arial" panose="020B0604020202020204" pitchFamily="34" charset="0"/>
              <a:buNone/>
              <a:defRPr/>
            </a:pPr>
            <a:r>
              <a:rPr lang="en-GB" sz="3600" b="1" dirty="0">
                <a:solidFill>
                  <a:schemeClr val="accent2">
                    <a:lumMod val="50000"/>
                  </a:schemeClr>
                </a:solidFill>
              </a:rPr>
              <a:t>2NaOH </a:t>
            </a:r>
            <a:r>
              <a:rPr lang="en-GB" sz="3600" b="1" dirty="0"/>
              <a:t>+ </a:t>
            </a:r>
            <a:r>
              <a:rPr lang="en-GB" sz="3600" b="1" dirty="0">
                <a:solidFill>
                  <a:schemeClr val="accent3">
                    <a:lumMod val="50000"/>
                  </a:schemeClr>
                </a:solidFill>
              </a:rPr>
              <a:t>Cl</a:t>
            </a:r>
            <a:r>
              <a:rPr lang="en-GB" sz="3600" b="1" baseline="-25000" dirty="0">
                <a:solidFill>
                  <a:schemeClr val="accent3">
                    <a:lumMod val="50000"/>
                  </a:schemeClr>
                </a:solidFill>
              </a:rPr>
              <a:t>2</a:t>
            </a:r>
            <a:r>
              <a:rPr lang="en-GB" sz="3600" b="1" dirty="0"/>
              <a:t> </a:t>
            </a:r>
            <a:r>
              <a:rPr lang="en-GB" sz="3600" b="1" dirty="0">
                <a:sym typeface="Wingdings 3"/>
              </a:rPr>
              <a:t> </a:t>
            </a:r>
            <a:r>
              <a:rPr lang="en-GB" sz="3600" b="1" dirty="0" err="1">
                <a:sym typeface="Wingdings 3"/>
              </a:rPr>
              <a:t>NaOCl</a:t>
            </a:r>
            <a:r>
              <a:rPr lang="en-GB" sz="3600" b="1" dirty="0">
                <a:sym typeface="Wingdings 3"/>
              </a:rPr>
              <a:t> + </a:t>
            </a:r>
            <a:r>
              <a:rPr lang="en-GB" sz="3600" b="1" dirty="0" err="1">
                <a:sym typeface="Wingdings 3"/>
              </a:rPr>
              <a:t>NaCl</a:t>
            </a:r>
            <a:r>
              <a:rPr lang="en-GB" sz="3600" b="1" dirty="0">
                <a:sym typeface="Wingdings 3"/>
              </a:rPr>
              <a:t> + </a:t>
            </a:r>
            <a:r>
              <a:rPr lang="en-GB" sz="3600" b="1" dirty="0" smtClean="0">
                <a:sym typeface="Wingdings 3"/>
              </a:rPr>
              <a:t>H</a:t>
            </a:r>
            <a:r>
              <a:rPr lang="en-GB" sz="3600" b="1" baseline="-25000" dirty="0" smtClean="0">
                <a:sym typeface="Wingdings 3"/>
              </a:rPr>
              <a:t>2</a:t>
            </a:r>
            <a:r>
              <a:rPr lang="en-GB" sz="3600" b="1" dirty="0" smtClean="0">
                <a:sym typeface="Wingdings 3"/>
              </a:rPr>
              <a:t>O</a:t>
            </a:r>
          </a:p>
          <a:p>
            <a:pPr marL="0" indent="0" eaLnBrk="1" hangingPunct="1">
              <a:buFont typeface="Arial" panose="020B0604020202020204" pitchFamily="34" charset="0"/>
              <a:buNone/>
              <a:defRPr/>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80g         71g         74.5g        58.5g      18g   </a:t>
            </a:r>
            <a:endParaRPr lang="en-GB" sz="2400" dirty="0">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05981091"/>
              </p:ext>
            </p:extLst>
          </p:nvPr>
        </p:nvGraphicFramePr>
        <p:xfrm>
          <a:off x="4361023" y="2889556"/>
          <a:ext cx="7743825" cy="3870200"/>
        </p:xfrm>
        <a:graphic>
          <a:graphicData uri="http://schemas.openxmlformats.org/drawingml/2006/table">
            <a:tbl>
              <a:tblPr firstRow="1" bandRow="1">
                <a:tableStyleId>{FABFCF23-3B69-468F-B69F-88F6DE6A72F2}</a:tableStyleId>
              </a:tblPr>
              <a:tblGrid>
                <a:gridCol w="1452701">
                  <a:extLst>
                    <a:ext uri="{9D8B030D-6E8A-4147-A177-3AD203B41FA5}">
                      <a16:colId xmlns:a16="http://schemas.microsoft.com/office/drawing/2014/main" val="20000"/>
                    </a:ext>
                  </a:extLst>
                </a:gridCol>
                <a:gridCol w="2455878">
                  <a:extLst>
                    <a:ext uri="{9D8B030D-6E8A-4147-A177-3AD203B41FA5}">
                      <a16:colId xmlns:a16="http://schemas.microsoft.com/office/drawing/2014/main" val="20001"/>
                    </a:ext>
                  </a:extLst>
                </a:gridCol>
                <a:gridCol w="3835246">
                  <a:extLst>
                    <a:ext uri="{9D8B030D-6E8A-4147-A177-3AD203B41FA5}">
                      <a16:colId xmlns:a16="http://schemas.microsoft.com/office/drawing/2014/main" val="20002"/>
                    </a:ext>
                  </a:extLst>
                </a:gridCol>
              </a:tblGrid>
              <a:tr h="518002">
                <a:tc>
                  <a:txBody>
                    <a:bodyPr/>
                    <a:lstStyle/>
                    <a:p>
                      <a:pPr algn="ctr"/>
                      <a:endParaRPr lang="en-GB" sz="2800" dirty="0">
                        <a:solidFill>
                          <a:schemeClr val="accent2">
                            <a:lumMod val="50000"/>
                          </a:schemeClr>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dirty="0" smtClean="0">
                          <a:solidFill>
                            <a:schemeClr val="bg1"/>
                          </a:solidFill>
                          <a:latin typeface="+mn-lt"/>
                        </a:rPr>
                        <a:t>2NaOH</a:t>
                      </a:r>
                      <a:endParaRPr lang="en-GB" sz="2800" dirty="0">
                        <a:solidFill>
                          <a:schemeClr val="bg1"/>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dirty="0" smtClean="0">
                          <a:solidFill>
                            <a:schemeClr val="bg1"/>
                          </a:solidFill>
                          <a:latin typeface="+mn-lt"/>
                        </a:rPr>
                        <a:t>Cl</a:t>
                      </a:r>
                      <a:r>
                        <a:rPr lang="en-GB" sz="2800" baseline="-25000" dirty="0" smtClean="0">
                          <a:solidFill>
                            <a:schemeClr val="bg1"/>
                          </a:solidFill>
                          <a:latin typeface="+mn-lt"/>
                        </a:rPr>
                        <a:t>2</a:t>
                      </a:r>
                      <a:endParaRPr lang="en-GB" sz="2800" baseline="-25000" dirty="0">
                        <a:solidFill>
                          <a:schemeClr val="bg1"/>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8002">
                <a:tc>
                  <a:txBody>
                    <a:bodyPr/>
                    <a:lstStyle/>
                    <a:p>
                      <a:r>
                        <a:rPr lang="en-GB" sz="2800" dirty="0" err="1" smtClean="0">
                          <a:solidFill>
                            <a:schemeClr val="tx1"/>
                          </a:solidFill>
                          <a:latin typeface="+mn-lt"/>
                        </a:rPr>
                        <a:t>A</a:t>
                      </a:r>
                      <a:r>
                        <a:rPr lang="en-GB" sz="2800" baseline="-25000" dirty="0" err="1" smtClean="0">
                          <a:solidFill>
                            <a:schemeClr val="tx1"/>
                          </a:solidFill>
                          <a:latin typeface="+mn-lt"/>
                        </a:rPr>
                        <a:t>r</a:t>
                      </a:r>
                      <a:r>
                        <a:rPr lang="en-GB" sz="2800" dirty="0" smtClean="0">
                          <a:solidFill>
                            <a:schemeClr val="tx1"/>
                          </a:solidFill>
                          <a:latin typeface="+mn-lt"/>
                        </a:rPr>
                        <a:t> / M</a:t>
                      </a:r>
                      <a:r>
                        <a:rPr lang="en-GB" sz="2800" baseline="-25000" dirty="0" smtClean="0">
                          <a:solidFill>
                            <a:schemeClr val="tx1"/>
                          </a:solidFill>
                          <a:latin typeface="+mn-lt"/>
                        </a:rPr>
                        <a:t>r</a:t>
                      </a:r>
                      <a:endParaRPr lang="en-GB" sz="2800" baseline="-25000" dirty="0">
                        <a:solidFill>
                          <a:schemeClr val="tx1"/>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solidFill>
                            <a:schemeClr val="accent2">
                              <a:lumMod val="50000"/>
                            </a:schemeClr>
                          </a:solidFill>
                          <a:latin typeface="+mn-lt"/>
                        </a:rPr>
                        <a:t>40</a:t>
                      </a:r>
                      <a:endParaRPr lang="en-GB" sz="2800" dirty="0">
                        <a:solidFill>
                          <a:schemeClr val="accent2">
                            <a:lumMod val="50000"/>
                          </a:schemeClr>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solidFill>
                            <a:schemeClr val="accent3">
                              <a:lumMod val="50000"/>
                            </a:schemeClr>
                          </a:solidFill>
                          <a:latin typeface="+mn-lt"/>
                        </a:rPr>
                        <a:t>71</a:t>
                      </a:r>
                      <a:endParaRPr lang="en-GB" sz="2800" dirty="0">
                        <a:solidFill>
                          <a:schemeClr val="accent3">
                            <a:lumMod val="50000"/>
                          </a:schemeClr>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44718">
                <a:tc>
                  <a:txBody>
                    <a:bodyPr/>
                    <a:lstStyle/>
                    <a:p>
                      <a:r>
                        <a:rPr lang="en-GB" sz="2800" dirty="0" smtClean="0">
                          <a:solidFill>
                            <a:schemeClr val="tx1"/>
                          </a:solidFill>
                          <a:latin typeface="+mn-lt"/>
                        </a:rPr>
                        <a:t>Ratio method</a:t>
                      </a:r>
                      <a:endParaRPr lang="en-GB" sz="2800" dirty="0">
                        <a:solidFill>
                          <a:schemeClr val="tx1"/>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solidFill>
                            <a:schemeClr val="accent2">
                              <a:lumMod val="50000"/>
                            </a:schemeClr>
                          </a:solidFill>
                          <a:latin typeface="+mn-lt"/>
                        </a:rPr>
                        <a:t>(80/80) = 1</a:t>
                      </a:r>
                    </a:p>
                    <a:p>
                      <a:r>
                        <a:rPr lang="en-GB" sz="2800" dirty="0" smtClean="0">
                          <a:solidFill>
                            <a:schemeClr val="accent2">
                              <a:lumMod val="50000"/>
                            </a:schemeClr>
                          </a:solidFill>
                          <a:latin typeface="+mn-lt"/>
                        </a:rPr>
                        <a:t>1 x 100 = </a:t>
                      </a:r>
                      <a:r>
                        <a:rPr lang="en-GB" sz="2800" dirty="0" err="1" smtClean="0">
                          <a:solidFill>
                            <a:schemeClr val="accent2">
                              <a:lumMod val="50000"/>
                            </a:schemeClr>
                          </a:solidFill>
                          <a:latin typeface="+mn-lt"/>
                        </a:rPr>
                        <a:t>100</a:t>
                      </a:r>
                      <a:endParaRPr lang="en-GB" sz="2800" dirty="0">
                        <a:solidFill>
                          <a:schemeClr val="accent2">
                            <a:lumMod val="50000"/>
                          </a:schemeClr>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solidFill>
                            <a:schemeClr val="accent3">
                              <a:lumMod val="50000"/>
                            </a:schemeClr>
                          </a:solidFill>
                          <a:latin typeface="+mn-lt"/>
                        </a:rPr>
                        <a:t>(71/80) = 0.8875</a:t>
                      </a:r>
                    </a:p>
                    <a:p>
                      <a:r>
                        <a:rPr lang="en-GB" sz="2800" dirty="0" smtClean="0">
                          <a:solidFill>
                            <a:schemeClr val="accent3">
                              <a:lumMod val="50000"/>
                            </a:schemeClr>
                          </a:solidFill>
                          <a:latin typeface="+mn-lt"/>
                        </a:rPr>
                        <a:t>0.8875</a:t>
                      </a:r>
                      <a:r>
                        <a:rPr lang="en-GB" sz="2800" baseline="0" dirty="0" smtClean="0">
                          <a:solidFill>
                            <a:schemeClr val="accent3">
                              <a:lumMod val="50000"/>
                            </a:schemeClr>
                          </a:solidFill>
                          <a:latin typeface="+mn-lt"/>
                        </a:rPr>
                        <a:t> x 100 = 88.75</a:t>
                      </a:r>
                      <a:endParaRPr lang="en-GB" sz="2800" dirty="0">
                        <a:solidFill>
                          <a:schemeClr val="accent3">
                            <a:lumMod val="50000"/>
                          </a:schemeClr>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8002">
                <a:tc>
                  <a:txBody>
                    <a:bodyPr/>
                    <a:lstStyle/>
                    <a:p>
                      <a:r>
                        <a:rPr lang="en-GB" sz="2800" dirty="0" smtClean="0">
                          <a:solidFill>
                            <a:schemeClr val="tx1"/>
                          </a:solidFill>
                          <a:latin typeface="+mn-lt"/>
                        </a:rPr>
                        <a:t>Mass</a:t>
                      </a:r>
                      <a:endParaRPr lang="en-GB" sz="2800" dirty="0">
                        <a:solidFill>
                          <a:schemeClr val="tx1"/>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solidFill>
                            <a:schemeClr val="accent2">
                              <a:lumMod val="50000"/>
                            </a:schemeClr>
                          </a:solidFill>
                          <a:latin typeface="+mn-lt"/>
                        </a:rPr>
                        <a:t>100 g</a:t>
                      </a:r>
                      <a:endParaRPr lang="en-GB" sz="2800" dirty="0">
                        <a:solidFill>
                          <a:schemeClr val="accent2">
                            <a:lumMod val="50000"/>
                          </a:schemeClr>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solidFill>
                            <a:schemeClr val="accent3">
                              <a:lumMod val="50000"/>
                            </a:schemeClr>
                          </a:solidFill>
                          <a:latin typeface="+mn-lt"/>
                        </a:rPr>
                        <a:t>88.75 g</a:t>
                      </a:r>
                      <a:endParaRPr lang="en-GB" sz="2800" dirty="0">
                        <a:solidFill>
                          <a:schemeClr val="accent3">
                            <a:lumMod val="50000"/>
                          </a:schemeClr>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8002">
                <a:tc>
                  <a:txBody>
                    <a:bodyPr/>
                    <a:lstStyle/>
                    <a:p>
                      <a:r>
                        <a:rPr lang="en-GB" sz="2800" dirty="0" smtClean="0">
                          <a:solidFill>
                            <a:schemeClr val="tx1"/>
                          </a:solidFill>
                          <a:latin typeface="+mn-lt"/>
                        </a:rPr>
                        <a:t>Moles method</a:t>
                      </a:r>
                      <a:endParaRPr lang="en-GB" sz="2800" dirty="0">
                        <a:solidFill>
                          <a:schemeClr val="tx1"/>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solidFill>
                            <a:schemeClr val="accent2">
                              <a:lumMod val="50000"/>
                            </a:schemeClr>
                          </a:solidFill>
                          <a:latin typeface="+mn-lt"/>
                        </a:rPr>
                        <a:t>Mass/Mr</a:t>
                      </a:r>
                    </a:p>
                    <a:p>
                      <a:r>
                        <a:rPr lang="en-GB" sz="2800" dirty="0" smtClean="0">
                          <a:solidFill>
                            <a:schemeClr val="accent2">
                              <a:lumMod val="50000"/>
                            </a:schemeClr>
                          </a:solidFill>
                          <a:latin typeface="+mn-lt"/>
                        </a:rPr>
                        <a:t>100/40</a:t>
                      </a:r>
                    </a:p>
                    <a:p>
                      <a:r>
                        <a:rPr lang="en-GB" sz="2800" dirty="0" smtClean="0">
                          <a:solidFill>
                            <a:schemeClr val="accent2">
                              <a:lumMod val="50000"/>
                            </a:schemeClr>
                          </a:solidFill>
                          <a:latin typeface="+mn-lt"/>
                        </a:rPr>
                        <a:t>2.5 moles</a:t>
                      </a:r>
                      <a:endParaRPr lang="en-GB" sz="2800" dirty="0">
                        <a:solidFill>
                          <a:schemeClr val="accent2">
                            <a:lumMod val="50000"/>
                          </a:schemeClr>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smtClean="0">
                          <a:solidFill>
                            <a:schemeClr val="accent3">
                              <a:lumMod val="50000"/>
                            </a:schemeClr>
                          </a:solidFill>
                          <a:latin typeface="+mn-lt"/>
                        </a:rPr>
                        <a:t>Mass /Mr</a:t>
                      </a:r>
                    </a:p>
                    <a:p>
                      <a:r>
                        <a:rPr lang="en-GB" sz="2800" dirty="0" smtClean="0">
                          <a:solidFill>
                            <a:schemeClr val="accent3">
                              <a:lumMod val="50000"/>
                            </a:schemeClr>
                          </a:solidFill>
                          <a:latin typeface="+mn-lt"/>
                        </a:rPr>
                        <a:t>88.75/71</a:t>
                      </a:r>
                    </a:p>
                    <a:p>
                      <a:r>
                        <a:rPr lang="en-GB" sz="2800" dirty="0" smtClean="0">
                          <a:solidFill>
                            <a:schemeClr val="accent3">
                              <a:lumMod val="50000"/>
                            </a:schemeClr>
                          </a:solidFill>
                          <a:latin typeface="+mn-lt"/>
                        </a:rPr>
                        <a:t>1.25 moles</a:t>
                      </a:r>
                      <a:endParaRPr lang="en-GB" sz="2800" dirty="0">
                        <a:solidFill>
                          <a:schemeClr val="accent3">
                            <a:lumMod val="50000"/>
                          </a:schemeClr>
                        </a:solidFill>
                        <a:latin typeface="+mn-lt"/>
                      </a:endParaRPr>
                    </a:p>
                  </a:txBody>
                  <a:tcPr marL="91428" marR="91428" marT="45644" marB="45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0751116"/>
                  </a:ext>
                </a:extLst>
              </a:tr>
            </a:tbl>
          </a:graphicData>
        </a:graphic>
      </p:graphicFrame>
      <p:cxnSp>
        <p:nvCxnSpPr>
          <p:cNvPr id="3" name="Straight Arrow Connector 2"/>
          <p:cNvCxnSpPr/>
          <p:nvPr/>
        </p:nvCxnSpPr>
        <p:spPr>
          <a:xfrm>
            <a:off x="7331598" y="6536419"/>
            <a:ext cx="90133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491626" y="4528809"/>
            <a:ext cx="2477658" cy="1815882"/>
          </a:xfrm>
          <a:prstGeom prst="rect">
            <a:avLst/>
          </a:prstGeom>
          <a:noFill/>
        </p:spPr>
        <p:txBody>
          <a:bodyPr wrap="square" rtlCol="0">
            <a:spAutoFit/>
          </a:bodyPr>
          <a:lstStyle/>
          <a:p>
            <a:r>
              <a:rPr lang="en-GB" sz="2800" dirty="0" smtClean="0"/>
              <a:t>Notice the ratio 2:1 given by the balanced equation</a:t>
            </a:r>
            <a:endParaRPr lang="en-GB" sz="2800" dirty="0"/>
          </a:p>
        </p:txBody>
      </p:sp>
      <p:cxnSp>
        <p:nvCxnSpPr>
          <p:cNvPr id="9" name="Straight Arrow Connector 8"/>
          <p:cNvCxnSpPr/>
          <p:nvPr/>
        </p:nvCxnSpPr>
        <p:spPr>
          <a:xfrm flipV="1">
            <a:off x="1806076" y="1970314"/>
            <a:ext cx="414610" cy="2634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1806076" y="1889141"/>
            <a:ext cx="2058353" cy="27155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331598" y="6168063"/>
            <a:ext cx="901337" cy="369332"/>
          </a:xfrm>
          <a:prstGeom prst="rect">
            <a:avLst/>
          </a:prstGeom>
          <a:noFill/>
        </p:spPr>
        <p:txBody>
          <a:bodyPr wrap="square" rtlCol="0">
            <a:spAutoFit/>
          </a:bodyPr>
          <a:lstStyle/>
          <a:p>
            <a:pPr algn="ctr"/>
            <a:r>
              <a:rPr lang="en-GB" dirty="0" smtClean="0"/>
              <a:t>2:1</a:t>
            </a:r>
            <a:endParaRPr lang="en-GB" dirty="0"/>
          </a:p>
        </p:txBody>
      </p:sp>
    </p:spTree>
    <p:custDataLst>
      <p:tags r:id="rId1"/>
    </p:custDataLst>
    <p:extLst>
      <p:ext uri="{BB962C8B-B14F-4D97-AF65-F5344CB8AC3E}">
        <p14:creationId xmlns:p14="http://schemas.microsoft.com/office/powerpoint/2010/main" val="3371340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055366" cy="6110254"/>
          </a:xfrm>
          <a:prstGeom prst="rect">
            <a:avLst/>
          </a:prstGeom>
          <a:ln>
            <a:solidFill>
              <a:srgbClr val="00B0F0"/>
            </a:solidFill>
          </a:ln>
        </p:spPr>
      </p:pic>
    </p:spTree>
    <p:extLst>
      <p:ext uri="{BB962C8B-B14F-4D97-AF65-F5344CB8AC3E}">
        <p14:creationId xmlns:p14="http://schemas.microsoft.com/office/powerpoint/2010/main" val="2708355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Limiting reactants</a:t>
            </a:r>
            <a:endParaRPr lang="en-GB" b="1" u="sng" dirty="0"/>
          </a:p>
        </p:txBody>
      </p:sp>
      <p:sp>
        <p:nvSpPr>
          <p:cNvPr id="3" name="Content Placeholder 2"/>
          <p:cNvSpPr>
            <a:spLocks noGrp="1"/>
          </p:cNvSpPr>
          <p:nvPr>
            <p:ph idx="1"/>
          </p:nvPr>
        </p:nvSpPr>
        <p:spPr/>
        <p:txBody>
          <a:bodyPr/>
          <a:lstStyle/>
          <a:p>
            <a:r>
              <a:rPr lang="en-GB" dirty="0" smtClean="0"/>
              <a:t>Take the reaction….</a:t>
            </a:r>
          </a:p>
          <a:p>
            <a:r>
              <a:rPr lang="en-GB" dirty="0" smtClean="0"/>
              <a:t>2H</a:t>
            </a:r>
            <a:r>
              <a:rPr lang="en-GB" baseline="-25000" dirty="0" smtClean="0"/>
              <a:t>2</a:t>
            </a:r>
            <a:r>
              <a:rPr lang="en-GB" dirty="0" smtClean="0"/>
              <a:t>        + 	 O</a:t>
            </a:r>
            <a:r>
              <a:rPr lang="en-GB" baseline="-25000" dirty="0" smtClean="0"/>
              <a:t>2</a:t>
            </a:r>
            <a:r>
              <a:rPr lang="en-GB" dirty="0" smtClean="0"/>
              <a:t>            </a:t>
            </a:r>
            <a:r>
              <a:rPr lang="en-GB" dirty="0" smtClean="0">
                <a:sym typeface="Wingdings" panose="05000000000000000000" pitchFamily="2" charset="2"/>
              </a:rPr>
              <a:t></a:t>
            </a:r>
            <a:r>
              <a:rPr lang="en-GB" dirty="0" smtClean="0"/>
              <a:t>  2H</a:t>
            </a:r>
            <a:r>
              <a:rPr lang="en-GB" baseline="-25000" dirty="0" smtClean="0"/>
              <a:t>2</a:t>
            </a:r>
            <a:r>
              <a:rPr lang="en-GB" dirty="0" smtClean="0"/>
              <a:t>O </a:t>
            </a:r>
          </a:p>
          <a:p>
            <a:r>
              <a:rPr lang="en-GB" dirty="0" smtClean="0"/>
              <a:t>2moles + 	 1mole     </a:t>
            </a:r>
            <a:r>
              <a:rPr lang="en-GB" dirty="0" smtClean="0">
                <a:sym typeface="Wingdings" panose="05000000000000000000" pitchFamily="2" charset="2"/>
              </a:rPr>
              <a:t>  2moles</a:t>
            </a:r>
          </a:p>
          <a:p>
            <a:r>
              <a:rPr lang="en-GB" dirty="0" smtClean="0">
                <a:sym typeface="Wingdings" panose="05000000000000000000" pitchFamily="2" charset="2"/>
              </a:rPr>
              <a:t>4g          +	 32g            36g</a:t>
            </a:r>
          </a:p>
          <a:p>
            <a:endParaRPr lang="en-GB" dirty="0">
              <a:sym typeface="Wingdings" panose="05000000000000000000" pitchFamily="2" charset="2"/>
            </a:endParaRPr>
          </a:p>
          <a:p>
            <a:r>
              <a:rPr lang="en-GB" dirty="0" smtClean="0">
                <a:sym typeface="Wingdings" panose="05000000000000000000" pitchFamily="2" charset="2"/>
              </a:rPr>
              <a:t>This means that even if we provide 10g of Hydrogen to 32g of Oxygen, we still only make 36g of water. The Oxygen is then a </a:t>
            </a:r>
            <a:r>
              <a:rPr lang="en-GB" b="1" u="sng" dirty="0" smtClean="0">
                <a:solidFill>
                  <a:srgbClr val="FF0000"/>
                </a:solidFill>
                <a:sym typeface="Wingdings" panose="05000000000000000000" pitchFamily="2" charset="2"/>
              </a:rPr>
              <a:t>LIMITING REACTANT</a:t>
            </a:r>
            <a:r>
              <a:rPr lang="en-GB" dirty="0" smtClean="0">
                <a:sym typeface="Wingdings" panose="05000000000000000000" pitchFamily="2" charset="2"/>
              </a:rPr>
              <a:t> in this case.</a:t>
            </a:r>
            <a:endParaRPr lang="en-GB" dirty="0"/>
          </a:p>
        </p:txBody>
      </p:sp>
    </p:spTree>
    <p:extLst>
      <p:ext uri="{BB962C8B-B14F-4D97-AF65-F5344CB8AC3E}">
        <p14:creationId xmlns:p14="http://schemas.microsoft.com/office/powerpoint/2010/main" val="1480503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water</a:t>
            </a:r>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1308214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1"/>
            <a:ext cx="11067393" cy="6654015"/>
          </a:xfrm>
          <a:prstGeom prst="rect">
            <a:avLst/>
          </a:prstGeom>
          <a:ln>
            <a:solidFill>
              <a:srgbClr val="00B0F0"/>
            </a:solidFill>
          </a:ln>
        </p:spPr>
      </p:pic>
    </p:spTree>
    <p:extLst>
      <p:ext uri="{BB962C8B-B14F-4D97-AF65-F5344CB8AC3E}">
        <p14:creationId xmlns:p14="http://schemas.microsoft.com/office/powerpoint/2010/main" val="1208192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Image:Potassium-permanganate-samp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8577" r="11322" b="6519"/>
          <a:stretch>
            <a:fillRect/>
          </a:stretch>
        </p:blipFill>
        <p:spPr bwMode="auto">
          <a:xfrm>
            <a:off x="1992313" y="1844675"/>
            <a:ext cx="3816350" cy="3340100"/>
          </a:xfrm>
          <a:prstGeom prst="rect">
            <a:avLst/>
          </a:prstGeom>
          <a:noFill/>
          <a:extLst>
            <a:ext uri="{909E8E84-426E-40DD-AFC4-6F175D3DCCD1}">
              <a14:hiddenFill xmlns:a14="http://schemas.microsoft.com/office/drawing/2010/main">
                <a:solidFill>
                  <a:srgbClr val="FFFFFF"/>
                </a:solidFill>
              </a14:hiddenFill>
            </a:ext>
          </a:extLst>
        </p:spPr>
      </p:pic>
      <p:sp>
        <p:nvSpPr>
          <p:cNvPr id="3084" name="Text Box 12"/>
          <p:cNvSpPr txBox="1">
            <a:spLocks noChangeArrowheads="1"/>
          </p:cNvSpPr>
          <p:nvPr/>
        </p:nvSpPr>
        <p:spPr bwMode="auto">
          <a:xfrm>
            <a:off x="1847850" y="5300663"/>
            <a:ext cx="4032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NZ" altLang="en-US" sz="2800" b="0" i="0" u="none" strike="noStrike" kern="1200" cap="none" spc="0" normalizeH="0" baseline="0" noProof="0">
                <a:ln>
                  <a:noFill/>
                </a:ln>
                <a:solidFill>
                  <a:prstClr val="black"/>
                </a:solidFill>
                <a:effectLst/>
                <a:uLnTx/>
                <a:uFillTx/>
                <a:latin typeface="Calibri" panose="020F0502020204030204"/>
                <a:ea typeface="+mn-ea"/>
                <a:cs typeface="+mn-cs"/>
              </a:rPr>
              <a:t>K = 39; Mn = 55; O = 16</a:t>
            </a:r>
            <a:endParaRPr kumimoji="0" lang="en-GB" alt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5" name="Text Box 13"/>
          <p:cNvSpPr txBox="1">
            <a:spLocks noChangeArrowheads="1"/>
          </p:cNvSpPr>
          <p:nvPr/>
        </p:nvSpPr>
        <p:spPr bwMode="auto">
          <a:xfrm>
            <a:off x="5951539" y="1628776"/>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7" name="Text Box 35"/>
          <p:cNvSpPr txBox="1">
            <a:spLocks noChangeArrowheads="1"/>
          </p:cNvSpPr>
          <p:nvPr/>
        </p:nvSpPr>
        <p:spPr bwMode="auto">
          <a:xfrm>
            <a:off x="6247963" y="2293143"/>
            <a:ext cx="4537075"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NZ"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K                = 39</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NZ" alt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Mn</a:t>
            </a:r>
            <a:r>
              <a:rPr kumimoji="0" lang="en-NZ"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 55</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NZ"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O = 16 x 4  = 64</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NZ"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 158 </a:t>
            </a:r>
            <a:r>
              <a:rPr kumimoji="0" lang="en-NZ" alt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g / </a:t>
            </a:r>
            <a:r>
              <a:rPr kumimoji="0" lang="en-NZ" altLang="en-US" sz="2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mol</a:t>
            </a:r>
            <a:endParaRPr kumimoji="0" lang="en-GB" alt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3108" name="Text Box 36"/>
          <p:cNvSpPr txBox="1">
            <a:spLocks noChangeArrowheads="1"/>
          </p:cNvSpPr>
          <p:nvPr/>
        </p:nvSpPr>
        <p:spPr bwMode="auto">
          <a:xfrm>
            <a:off x="2135188" y="333375"/>
            <a:ext cx="79930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NZ" altLang="en-US" sz="3200" b="0" i="0" strike="noStrike" kern="1200" cap="none" spc="0" normalizeH="0" baseline="0" noProof="0" dirty="0">
                <a:ln>
                  <a:noFill/>
                </a:ln>
                <a:solidFill>
                  <a:prstClr val="black"/>
                </a:solidFill>
                <a:effectLst/>
                <a:uLnTx/>
                <a:uFillTx/>
                <a:latin typeface="Calibri" panose="020F0502020204030204"/>
                <a:ea typeface="+mn-ea"/>
                <a:cs typeface="+mn-cs"/>
              </a:rPr>
              <a:t>Calculate the mass in grams of 1 mole of solid potassium permanganate (KMnO</a:t>
            </a:r>
            <a:r>
              <a:rPr kumimoji="0" lang="en-NZ" altLang="en-US" sz="3200" b="0" i="0"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NZ" altLang="en-US" sz="3200" b="0" i="0"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altLang="en-US" sz="3200" b="0" i="0"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347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774826" y="333375"/>
            <a:ext cx="8893175" cy="1295400"/>
          </a:xfrm>
        </p:spPr>
        <p:txBody>
          <a:bodyPr/>
          <a:lstStyle/>
          <a:p>
            <a:pPr marL="0" indent="0">
              <a:buNone/>
            </a:pPr>
            <a:r>
              <a:rPr lang="en-NZ" altLang="en-US" sz="3000" dirty="0"/>
              <a:t>If we dissolve 158g of KMnO</a:t>
            </a:r>
            <a:r>
              <a:rPr lang="en-NZ" altLang="en-US" sz="3000" baseline="-25000" dirty="0"/>
              <a:t>4</a:t>
            </a:r>
            <a:r>
              <a:rPr lang="en-NZ" altLang="en-US" sz="3000" dirty="0"/>
              <a:t> in </a:t>
            </a:r>
            <a:r>
              <a:rPr lang="en-NZ" altLang="en-US" sz="3000" dirty="0" smtClean="0"/>
              <a:t>1 litre </a:t>
            </a:r>
            <a:r>
              <a:rPr lang="en-NZ" altLang="en-US" sz="3000" dirty="0"/>
              <a:t>of water we would make a solution of concentration 1mol/dm</a:t>
            </a:r>
            <a:r>
              <a:rPr lang="en-NZ" altLang="en-US" sz="3000" baseline="30000" dirty="0"/>
              <a:t>3</a:t>
            </a:r>
            <a:endParaRPr lang="en-GB" altLang="en-US" sz="3000" baseline="300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989139"/>
            <a:ext cx="1736725" cy="3024187"/>
          </a:xfrm>
          <a:prstGeom prst="rect">
            <a:avLst/>
          </a:prstGeom>
          <a:solidFill>
            <a:schemeClr val="bg1">
              <a:alpha val="0"/>
            </a:schemeClr>
          </a:solidFill>
        </p:spPr>
      </p:pic>
      <p:sp>
        <p:nvSpPr>
          <p:cNvPr id="4101" name="AutoShape 5"/>
          <p:cNvSpPr>
            <a:spLocks noChangeArrowheads="1"/>
          </p:cNvSpPr>
          <p:nvPr/>
        </p:nvSpPr>
        <p:spPr bwMode="auto">
          <a:xfrm>
            <a:off x="3863975" y="3284538"/>
            <a:ext cx="647700" cy="647700"/>
          </a:xfrm>
          <a:prstGeom prst="plus">
            <a:avLst>
              <a:gd name="adj" fmla="val 414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102" name="Picture 6" descr="Image:Potassium-permanganate-sampl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8577" r="11322" b="6519"/>
          <a:stretch>
            <a:fillRect/>
          </a:stretch>
        </p:blipFill>
        <p:spPr bwMode="auto">
          <a:xfrm>
            <a:off x="4727575" y="3141663"/>
            <a:ext cx="1944688" cy="17018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689" y="1844675"/>
            <a:ext cx="1836737" cy="3168650"/>
          </a:xfrm>
          <a:prstGeom prst="rect">
            <a:avLst/>
          </a:prstGeom>
          <a:noFill/>
          <a:extLst>
            <a:ext uri="{909E8E84-426E-40DD-AFC4-6F175D3DCCD1}">
              <a14:hiddenFill xmlns:a14="http://schemas.microsoft.com/office/drawing/2010/main">
                <a:solidFill>
                  <a:srgbClr val="FFFFFF"/>
                </a:solidFill>
              </a14:hiddenFill>
            </a:ext>
          </a:extLst>
        </p:spPr>
      </p:pic>
      <p:sp>
        <p:nvSpPr>
          <p:cNvPr id="4104" name="AutoShape 8"/>
          <p:cNvSpPr>
            <a:spLocks noChangeArrowheads="1"/>
          </p:cNvSpPr>
          <p:nvPr/>
        </p:nvSpPr>
        <p:spPr bwMode="auto">
          <a:xfrm>
            <a:off x="6888164" y="3284538"/>
            <a:ext cx="1368425" cy="647700"/>
          </a:xfrm>
          <a:prstGeom prst="rightArrow">
            <a:avLst>
              <a:gd name="adj1" fmla="val 50000"/>
              <a:gd name="adj2" fmla="val 528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2253343" y="4376057"/>
            <a:ext cx="1088571" cy="369332"/>
          </a:xfrm>
          <a:prstGeom prst="rect">
            <a:avLst/>
          </a:prstGeom>
          <a:noFill/>
        </p:spPr>
        <p:txBody>
          <a:bodyPr wrap="square" rtlCol="0">
            <a:spAutoFit/>
          </a:bodyPr>
          <a:lstStyle/>
          <a:p>
            <a:pPr algn="ctr"/>
            <a:r>
              <a:rPr lang="en-GB" dirty="0" smtClean="0"/>
              <a:t>1 litre</a:t>
            </a:r>
            <a:endParaRPr lang="en-GB" dirty="0"/>
          </a:p>
        </p:txBody>
      </p:sp>
    </p:spTree>
    <p:extLst>
      <p:ext uri="{BB962C8B-B14F-4D97-AF65-F5344CB8AC3E}">
        <p14:creationId xmlns:p14="http://schemas.microsoft.com/office/powerpoint/2010/main" val="1187952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10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p:txBody>
          <a:bodyPr/>
          <a:lstStyle/>
          <a:p>
            <a:r>
              <a:rPr lang="en-NZ" altLang="en-US"/>
              <a:t>Concentrate!</a:t>
            </a:r>
            <a:endParaRPr lang="en-GB" altLang="en-US"/>
          </a:p>
        </p:txBody>
      </p:sp>
      <p:sp>
        <p:nvSpPr>
          <p:cNvPr id="17415" name="Rectangle 7"/>
          <p:cNvSpPr>
            <a:spLocks noGrp="1" noChangeArrowheads="1"/>
          </p:cNvSpPr>
          <p:nvPr>
            <p:ph type="body" sz="half" idx="1"/>
          </p:nvPr>
        </p:nvSpPr>
        <p:spPr/>
        <p:txBody>
          <a:bodyPr/>
          <a:lstStyle/>
          <a:p>
            <a:pPr marL="0" indent="0">
              <a:lnSpc>
                <a:spcPct val="90000"/>
              </a:lnSpc>
              <a:buNone/>
            </a:pPr>
            <a:r>
              <a:rPr lang="en-NZ" altLang="en-US" sz="2700" dirty="0"/>
              <a:t>We can calculate the concentration of a solution using the following formula:</a:t>
            </a:r>
          </a:p>
          <a:p>
            <a:pPr marL="0" indent="0">
              <a:lnSpc>
                <a:spcPct val="90000"/>
              </a:lnSpc>
              <a:buNone/>
            </a:pPr>
            <a:endParaRPr lang="en-NZ" altLang="en-US" sz="2700" dirty="0"/>
          </a:p>
          <a:p>
            <a:pPr marL="0" indent="0">
              <a:lnSpc>
                <a:spcPct val="90000"/>
              </a:lnSpc>
              <a:buNone/>
            </a:pPr>
            <a:r>
              <a:rPr lang="en-NZ" altLang="en-US" sz="2700" dirty="0" err="1" smtClean="0"/>
              <a:t>conc</a:t>
            </a:r>
            <a:r>
              <a:rPr lang="en-NZ" altLang="en-US" sz="2700" dirty="0" smtClean="0"/>
              <a:t> </a:t>
            </a:r>
            <a:r>
              <a:rPr lang="en-NZ" altLang="en-US" sz="2700" dirty="0"/>
              <a:t>=    </a:t>
            </a:r>
            <a:r>
              <a:rPr lang="en-NZ" altLang="en-US" sz="2700" dirty="0" smtClean="0"/>
              <a:t>moles / </a:t>
            </a:r>
            <a:r>
              <a:rPr lang="en-NZ" altLang="en-US" sz="2700" u="sng" dirty="0" smtClean="0"/>
              <a:t>volume</a:t>
            </a:r>
          </a:p>
          <a:p>
            <a:pPr marL="0" indent="0">
              <a:lnSpc>
                <a:spcPct val="90000"/>
              </a:lnSpc>
              <a:buNone/>
            </a:pPr>
            <a:r>
              <a:rPr lang="en-NZ" altLang="en-US" sz="2700" dirty="0" smtClean="0"/>
              <a:t>			1000</a:t>
            </a:r>
            <a:endParaRPr lang="en-NZ" altLang="en-US" sz="2700" dirty="0"/>
          </a:p>
          <a:p>
            <a:pPr marL="0" indent="0">
              <a:lnSpc>
                <a:spcPct val="90000"/>
              </a:lnSpc>
              <a:buNone/>
            </a:pPr>
            <a:r>
              <a:rPr lang="en-NZ" altLang="en-US" sz="2700" dirty="0"/>
              <a:t>         </a:t>
            </a:r>
            <a:endParaRPr lang="en-GB" altLang="en-US" sz="2700" dirty="0"/>
          </a:p>
        </p:txBody>
      </p:sp>
      <p:sp>
        <p:nvSpPr>
          <p:cNvPr id="17416" name="Rectangle 8"/>
          <p:cNvSpPr>
            <a:spLocks noGrp="1" noChangeArrowheads="1"/>
          </p:cNvSpPr>
          <p:nvPr>
            <p:ph type="body" sz="half" idx="2"/>
          </p:nvPr>
        </p:nvSpPr>
        <p:spPr>
          <a:xfrm>
            <a:off x="6210300" y="1905000"/>
            <a:ext cx="3771900" cy="4332288"/>
          </a:xfrm>
        </p:spPr>
        <p:txBody>
          <a:bodyPr/>
          <a:lstStyle/>
          <a:p>
            <a:pPr>
              <a:lnSpc>
                <a:spcPct val="90000"/>
              </a:lnSpc>
              <a:buFont typeface="Wingdings" panose="05000000000000000000" pitchFamily="2" charset="2"/>
              <a:buNone/>
            </a:pPr>
            <a:r>
              <a:rPr lang="en-NZ" altLang="en-US" sz="2700" dirty="0" smtClean="0"/>
              <a:t>volume </a:t>
            </a:r>
            <a:r>
              <a:rPr lang="en-NZ" altLang="en-US" sz="2700" dirty="0">
                <a:solidFill>
                  <a:srgbClr val="FF0000"/>
                </a:solidFill>
              </a:rPr>
              <a:t>in </a:t>
            </a:r>
            <a:r>
              <a:rPr lang="en-NZ" altLang="en-US" sz="2700" dirty="0" smtClean="0">
                <a:solidFill>
                  <a:srgbClr val="FF0000"/>
                </a:solidFill>
              </a:rPr>
              <a:t>cm</a:t>
            </a:r>
            <a:r>
              <a:rPr lang="en-NZ" altLang="en-US" sz="2700" baseline="30000" dirty="0" smtClean="0">
                <a:solidFill>
                  <a:srgbClr val="FF0000"/>
                </a:solidFill>
              </a:rPr>
              <a:t>3</a:t>
            </a:r>
            <a:r>
              <a:rPr lang="en-NZ" altLang="en-US" sz="2700" dirty="0" smtClean="0">
                <a:solidFill>
                  <a:srgbClr val="FF0000"/>
                </a:solidFill>
              </a:rPr>
              <a:t> must be changed to dm</a:t>
            </a:r>
            <a:r>
              <a:rPr lang="en-NZ" altLang="en-US" sz="2700" baseline="30000" dirty="0" smtClean="0">
                <a:solidFill>
                  <a:srgbClr val="FF0000"/>
                </a:solidFill>
              </a:rPr>
              <a:t>3</a:t>
            </a:r>
            <a:r>
              <a:rPr lang="en-NZ" altLang="en-US" sz="2700" dirty="0" smtClean="0">
                <a:solidFill>
                  <a:srgbClr val="FF0000"/>
                </a:solidFill>
              </a:rPr>
              <a:t> by dividing by 1000</a:t>
            </a:r>
            <a:endParaRPr lang="en-NZ" altLang="en-US" sz="2700" dirty="0">
              <a:solidFill>
                <a:srgbClr val="FF0000"/>
              </a:solidFill>
            </a:endParaRPr>
          </a:p>
          <a:p>
            <a:pPr>
              <a:lnSpc>
                <a:spcPct val="90000"/>
              </a:lnSpc>
              <a:buFont typeface="Wingdings" panose="05000000000000000000" pitchFamily="2" charset="2"/>
              <a:buNone/>
            </a:pPr>
            <a:endParaRPr lang="en-NZ" altLang="en-US" sz="2700" dirty="0"/>
          </a:p>
          <a:p>
            <a:pPr>
              <a:lnSpc>
                <a:spcPct val="90000"/>
              </a:lnSpc>
              <a:buFont typeface="Wingdings" panose="05000000000000000000" pitchFamily="2" charset="2"/>
              <a:buNone/>
            </a:pPr>
            <a:r>
              <a:rPr lang="en-NZ" altLang="en-US" sz="2700" dirty="0"/>
              <a:t>		</a:t>
            </a:r>
            <a:endParaRPr lang="en-GB" altLang="en-US" sz="2700" dirty="0"/>
          </a:p>
        </p:txBody>
      </p:sp>
      <p:cxnSp>
        <p:nvCxnSpPr>
          <p:cNvPr id="3" name="Straight Arrow Connector 2"/>
          <p:cNvCxnSpPr/>
          <p:nvPr/>
        </p:nvCxnSpPr>
        <p:spPr>
          <a:xfrm flipH="1">
            <a:off x="4833257" y="3056709"/>
            <a:ext cx="3605349" cy="113646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1502229" y="5016137"/>
            <a:ext cx="95750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Arial"/>
                <a:ea typeface="+mn-ea"/>
                <a:cs typeface="+mn-cs"/>
              </a:rPr>
              <a:t>We can use this in titration calculations to calculate concentration of an unknown solution vs a solution of known concentration.</a:t>
            </a: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4073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5737" y="0"/>
            <a:ext cx="10003292" cy="6712929"/>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377723" y="2707140"/>
            <a:ext cx="10295065" cy="3388859"/>
          </a:xfrm>
          <a:prstGeom prst="rect">
            <a:avLst/>
          </a:prstGeom>
          <a:ln>
            <a:solidFill>
              <a:srgbClr val="FF0000"/>
            </a:solidFill>
          </a:ln>
        </p:spPr>
      </p:pic>
    </p:spTree>
    <p:extLst>
      <p:ext uri="{BB962C8B-B14F-4D97-AF65-F5344CB8AC3E}">
        <p14:creationId xmlns:p14="http://schemas.microsoft.com/office/powerpoint/2010/main" val="136176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9537" y="108857"/>
            <a:ext cx="10577959" cy="6694714"/>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2011582" y="2132920"/>
            <a:ext cx="9404577" cy="4506662"/>
          </a:xfrm>
          <a:prstGeom prst="rect">
            <a:avLst/>
          </a:prstGeom>
          <a:ln>
            <a:solidFill>
              <a:srgbClr val="FF0000"/>
            </a:solidFill>
          </a:ln>
        </p:spPr>
      </p:pic>
    </p:spTree>
    <p:extLst>
      <p:ext uri="{BB962C8B-B14F-4D97-AF65-F5344CB8AC3E}">
        <p14:creationId xmlns:p14="http://schemas.microsoft.com/office/powerpoint/2010/main" val="123997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235402" y="0"/>
            <a:ext cx="11655307" cy="5410200"/>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895803" y="3192916"/>
            <a:ext cx="9994906" cy="3142570"/>
          </a:xfrm>
          <a:prstGeom prst="rect">
            <a:avLst/>
          </a:prstGeom>
          <a:ln>
            <a:solidFill>
              <a:srgbClr val="FF0000"/>
            </a:solidFill>
          </a:ln>
        </p:spPr>
      </p:pic>
    </p:spTree>
    <p:extLst>
      <p:ext uri="{BB962C8B-B14F-4D97-AF65-F5344CB8AC3E}">
        <p14:creationId xmlns:p14="http://schemas.microsoft.com/office/powerpoint/2010/main" val="358319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96071"/>
            <a:ext cx="8607972" cy="6588003"/>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347111" y="3541986"/>
            <a:ext cx="11844889" cy="3277025"/>
          </a:xfrm>
          <a:prstGeom prst="rect">
            <a:avLst/>
          </a:prstGeom>
          <a:ln>
            <a:solidFill>
              <a:srgbClr val="00B0F0"/>
            </a:solidFill>
          </a:ln>
        </p:spPr>
      </p:pic>
    </p:spTree>
    <p:extLst>
      <p:ext uri="{BB962C8B-B14F-4D97-AF65-F5344CB8AC3E}">
        <p14:creationId xmlns:p14="http://schemas.microsoft.com/office/powerpoint/2010/main" val="128158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912284" y="404813"/>
            <a:ext cx="10176933" cy="954107"/>
          </a:xfrm>
          <a:prstGeom prst="rect">
            <a:avLst/>
          </a:prstGeom>
          <a:solidFill>
            <a:srgbClr val="FFFFCC"/>
          </a:solidFill>
          <a:ln w="9525">
            <a:solidFill>
              <a:srgbClr val="FF0000"/>
            </a:solidFill>
            <a:miter lim="800000"/>
            <a:headEnd/>
            <a:tailEnd/>
          </a:ln>
          <a:effectLst/>
        </p:spPr>
        <p:txBody>
          <a:bodyPr>
            <a:spAutoFit/>
          </a:bodyPr>
          <a:lstStyle/>
          <a:p>
            <a:pPr eaLnBrk="1" hangingPunct="1">
              <a:spcBef>
                <a:spcPct val="50000"/>
              </a:spcBef>
            </a:pPr>
            <a:r>
              <a:rPr lang="en-GB" altLang="en-US" sz="2800" b="1" dirty="0"/>
              <a:t>% YIELD </a:t>
            </a:r>
            <a:r>
              <a:rPr lang="en-GB" altLang="en-US" sz="2800" dirty="0"/>
              <a:t>is the </a:t>
            </a:r>
            <a:r>
              <a:rPr lang="en-GB" altLang="en-US" sz="2800" dirty="0">
                <a:solidFill>
                  <a:srgbClr val="0000FF"/>
                </a:solidFill>
              </a:rPr>
              <a:t>amount of product you </a:t>
            </a:r>
            <a:r>
              <a:rPr lang="en-GB" altLang="en-US" sz="2800" b="1" dirty="0">
                <a:solidFill>
                  <a:srgbClr val="0000FF"/>
                </a:solidFill>
              </a:rPr>
              <a:t>actually</a:t>
            </a:r>
            <a:r>
              <a:rPr lang="en-GB" altLang="en-US" sz="2800" dirty="0">
                <a:solidFill>
                  <a:srgbClr val="0000FF"/>
                </a:solidFill>
              </a:rPr>
              <a:t> make</a:t>
            </a:r>
            <a:r>
              <a:rPr lang="en-GB" altLang="en-US" sz="2800" dirty="0"/>
              <a:t> as a % of the </a:t>
            </a:r>
            <a:r>
              <a:rPr lang="en-GB" altLang="en-US" sz="2800" dirty="0">
                <a:solidFill>
                  <a:srgbClr val="FF0000"/>
                </a:solidFill>
              </a:rPr>
              <a:t>amount you </a:t>
            </a:r>
            <a:r>
              <a:rPr lang="en-GB" altLang="en-US" sz="2800" b="1" dirty="0">
                <a:solidFill>
                  <a:srgbClr val="FF0000"/>
                </a:solidFill>
              </a:rPr>
              <a:t>should</a:t>
            </a:r>
            <a:r>
              <a:rPr lang="en-GB" altLang="en-US" sz="2800" dirty="0">
                <a:solidFill>
                  <a:srgbClr val="FF0000"/>
                </a:solidFill>
              </a:rPr>
              <a:t> theoretically make</a:t>
            </a:r>
            <a:endParaRPr lang="en-US" altLang="en-US" sz="2800" dirty="0">
              <a:solidFill>
                <a:srgbClr val="FF0000"/>
              </a:solidFill>
            </a:endParaRPr>
          </a:p>
        </p:txBody>
      </p:sp>
      <p:grpSp>
        <p:nvGrpSpPr>
          <p:cNvPr id="2" name="Group 16"/>
          <p:cNvGrpSpPr>
            <a:grpSpLocks/>
          </p:cNvGrpSpPr>
          <p:nvPr/>
        </p:nvGrpSpPr>
        <p:grpSpPr bwMode="auto">
          <a:xfrm>
            <a:off x="537936" y="2668360"/>
            <a:ext cx="1344083" cy="1512888"/>
            <a:chOff x="975" y="1434"/>
            <a:chExt cx="635" cy="953"/>
          </a:xfrm>
        </p:grpSpPr>
        <p:sp>
          <p:nvSpPr>
            <p:cNvPr id="5143" name="Rectangle 5"/>
            <p:cNvSpPr>
              <a:spLocks noChangeArrowheads="1"/>
            </p:cNvSpPr>
            <p:nvPr/>
          </p:nvSpPr>
          <p:spPr bwMode="auto">
            <a:xfrm>
              <a:off x="975" y="1933"/>
              <a:ext cx="635" cy="454"/>
            </a:xfrm>
            <a:prstGeom prst="rect">
              <a:avLst/>
            </a:prstGeom>
            <a:solidFill>
              <a:srgbClr val="FF9900"/>
            </a:solidFill>
            <a:ln w="9525">
              <a:solidFill>
                <a:schemeClr val="tx1"/>
              </a:solidFill>
              <a:miter lim="800000"/>
              <a:headEnd/>
              <a:tailEnd/>
            </a:ln>
            <a:effectLst/>
          </p:spPr>
          <p:txBody>
            <a:bodyPr wrap="none" anchor="ctr"/>
            <a:lstStyle/>
            <a:p>
              <a:pPr eaLnBrk="1" hangingPunct="1"/>
              <a:endParaRPr lang="en-GB"/>
            </a:p>
          </p:txBody>
        </p:sp>
        <p:sp>
          <p:nvSpPr>
            <p:cNvPr id="5144" name="Line 7"/>
            <p:cNvSpPr>
              <a:spLocks noChangeShapeType="1"/>
            </p:cNvSpPr>
            <p:nvPr/>
          </p:nvSpPr>
          <p:spPr bwMode="auto">
            <a:xfrm>
              <a:off x="975" y="1434"/>
              <a:ext cx="0" cy="499"/>
            </a:xfrm>
            <a:prstGeom prst="line">
              <a:avLst/>
            </a:prstGeom>
            <a:noFill/>
            <a:ln w="9525">
              <a:solidFill>
                <a:schemeClr val="tx1"/>
              </a:solidFill>
              <a:round/>
              <a:headEnd/>
              <a:tailEnd/>
            </a:ln>
            <a:effectLst/>
          </p:spPr>
          <p:txBody>
            <a:bodyPr/>
            <a:lstStyle/>
            <a:p>
              <a:endParaRPr lang="en-US"/>
            </a:p>
          </p:txBody>
        </p:sp>
        <p:sp>
          <p:nvSpPr>
            <p:cNvPr id="5145" name="Line 8"/>
            <p:cNvSpPr>
              <a:spLocks noChangeShapeType="1"/>
            </p:cNvSpPr>
            <p:nvPr/>
          </p:nvSpPr>
          <p:spPr bwMode="auto">
            <a:xfrm>
              <a:off x="1610" y="1434"/>
              <a:ext cx="0" cy="499"/>
            </a:xfrm>
            <a:prstGeom prst="line">
              <a:avLst/>
            </a:prstGeom>
            <a:noFill/>
            <a:ln w="9525">
              <a:solidFill>
                <a:schemeClr val="tx1"/>
              </a:solidFill>
              <a:round/>
              <a:headEnd/>
              <a:tailEnd/>
            </a:ln>
            <a:effectLst/>
          </p:spPr>
          <p:txBody>
            <a:bodyPr/>
            <a:lstStyle/>
            <a:p>
              <a:endParaRPr lang="en-US"/>
            </a:p>
          </p:txBody>
        </p:sp>
      </p:grpSp>
      <p:grpSp>
        <p:nvGrpSpPr>
          <p:cNvPr id="3" name="Group 17"/>
          <p:cNvGrpSpPr>
            <a:grpSpLocks/>
          </p:cNvGrpSpPr>
          <p:nvPr/>
        </p:nvGrpSpPr>
        <p:grpSpPr bwMode="auto">
          <a:xfrm>
            <a:off x="2745619" y="2668360"/>
            <a:ext cx="1344084" cy="1512888"/>
            <a:chOff x="1655" y="1434"/>
            <a:chExt cx="635" cy="953"/>
          </a:xfrm>
        </p:grpSpPr>
        <p:sp>
          <p:nvSpPr>
            <p:cNvPr id="5140" name="Rectangle 6"/>
            <p:cNvSpPr>
              <a:spLocks noChangeArrowheads="1"/>
            </p:cNvSpPr>
            <p:nvPr/>
          </p:nvSpPr>
          <p:spPr bwMode="auto">
            <a:xfrm>
              <a:off x="1655" y="2160"/>
              <a:ext cx="635" cy="227"/>
            </a:xfrm>
            <a:prstGeom prst="rect">
              <a:avLst/>
            </a:prstGeom>
            <a:solidFill>
              <a:srgbClr val="33CCCC"/>
            </a:solidFill>
            <a:ln w="9525">
              <a:solidFill>
                <a:schemeClr val="tx1"/>
              </a:solidFill>
              <a:miter lim="800000"/>
              <a:headEnd/>
              <a:tailEnd/>
            </a:ln>
            <a:effectLst/>
          </p:spPr>
          <p:txBody>
            <a:bodyPr wrap="none" anchor="ctr"/>
            <a:lstStyle/>
            <a:p>
              <a:pPr eaLnBrk="1" hangingPunct="1"/>
              <a:endParaRPr lang="en-GB"/>
            </a:p>
          </p:txBody>
        </p:sp>
        <p:sp>
          <p:nvSpPr>
            <p:cNvPr id="5141" name="Line 9"/>
            <p:cNvSpPr>
              <a:spLocks noChangeShapeType="1"/>
            </p:cNvSpPr>
            <p:nvPr/>
          </p:nvSpPr>
          <p:spPr bwMode="auto">
            <a:xfrm flipV="1">
              <a:off x="1655" y="1434"/>
              <a:ext cx="0" cy="726"/>
            </a:xfrm>
            <a:prstGeom prst="line">
              <a:avLst/>
            </a:prstGeom>
            <a:noFill/>
            <a:ln w="9525">
              <a:solidFill>
                <a:schemeClr val="tx1"/>
              </a:solidFill>
              <a:round/>
              <a:headEnd/>
              <a:tailEnd/>
            </a:ln>
            <a:effectLst/>
          </p:spPr>
          <p:txBody>
            <a:bodyPr/>
            <a:lstStyle/>
            <a:p>
              <a:endParaRPr lang="en-US"/>
            </a:p>
          </p:txBody>
        </p:sp>
        <p:sp>
          <p:nvSpPr>
            <p:cNvPr id="5142" name="Line 10"/>
            <p:cNvSpPr>
              <a:spLocks noChangeShapeType="1"/>
            </p:cNvSpPr>
            <p:nvPr/>
          </p:nvSpPr>
          <p:spPr bwMode="auto">
            <a:xfrm flipV="1">
              <a:off x="2290" y="1434"/>
              <a:ext cx="0" cy="726"/>
            </a:xfrm>
            <a:prstGeom prst="line">
              <a:avLst/>
            </a:prstGeom>
            <a:noFill/>
            <a:ln w="9525">
              <a:solidFill>
                <a:schemeClr val="tx1"/>
              </a:solidFill>
              <a:round/>
              <a:headEnd/>
              <a:tailEnd/>
            </a:ln>
            <a:effectLst/>
          </p:spPr>
          <p:txBody>
            <a:bodyPr/>
            <a:lstStyle/>
            <a:p>
              <a:endParaRPr lang="en-US"/>
            </a:p>
          </p:txBody>
        </p:sp>
      </p:grpSp>
      <p:sp>
        <p:nvSpPr>
          <p:cNvPr id="10251" name="AutoShape 11"/>
          <p:cNvSpPr>
            <a:spLocks noChangeArrowheads="1"/>
          </p:cNvSpPr>
          <p:nvPr/>
        </p:nvSpPr>
        <p:spPr bwMode="auto">
          <a:xfrm>
            <a:off x="4474936" y="3173186"/>
            <a:ext cx="1634067" cy="504825"/>
          </a:xfrm>
          <a:prstGeom prst="rightArrow">
            <a:avLst>
              <a:gd name="adj1" fmla="val 50000"/>
              <a:gd name="adj2" fmla="val 60692"/>
            </a:avLst>
          </a:prstGeom>
          <a:solidFill>
            <a:schemeClr val="tx1"/>
          </a:solidFill>
          <a:ln w="9525">
            <a:solidFill>
              <a:schemeClr val="tx1"/>
            </a:solidFill>
            <a:miter lim="800000"/>
            <a:headEnd/>
            <a:tailEnd/>
          </a:ln>
          <a:effectLst/>
        </p:spPr>
        <p:txBody>
          <a:bodyPr wrap="none" anchor="ctr"/>
          <a:lstStyle/>
          <a:p>
            <a:pPr eaLnBrk="1" hangingPunct="1"/>
            <a:endParaRPr lang="en-GB"/>
          </a:p>
        </p:txBody>
      </p:sp>
      <p:sp>
        <p:nvSpPr>
          <p:cNvPr id="10258" name="Text Box 18"/>
          <p:cNvSpPr txBox="1">
            <a:spLocks noChangeArrowheads="1"/>
          </p:cNvSpPr>
          <p:nvPr/>
        </p:nvSpPr>
        <p:spPr bwMode="auto">
          <a:xfrm>
            <a:off x="1977269" y="3173185"/>
            <a:ext cx="575733" cy="641350"/>
          </a:xfrm>
          <a:prstGeom prst="rect">
            <a:avLst/>
          </a:prstGeom>
          <a:noFill/>
          <a:ln w="9525">
            <a:noFill/>
            <a:miter lim="800000"/>
            <a:headEnd/>
            <a:tailEnd/>
          </a:ln>
          <a:effectLst/>
        </p:spPr>
        <p:txBody>
          <a:bodyPr>
            <a:spAutoFit/>
          </a:bodyPr>
          <a:lstStyle/>
          <a:p>
            <a:pPr eaLnBrk="1" hangingPunct="1">
              <a:spcBef>
                <a:spcPct val="50000"/>
              </a:spcBef>
            </a:pPr>
            <a:r>
              <a:rPr lang="en-GB" altLang="en-US" sz="3600" b="1"/>
              <a:t>+</a:t>
            </a:r>
            <a:endParaRPr lang="en-US" altLang="en-US" sz="3600" b="1"/>
          </a:p>
        </p:txBody>
      </p:sp>
      <p:grpSp>
        <p:nvGrpSpPr>
          <p:cNvPr id="4" name="Group 20"/>
          <p:cNvGrpSpPr>
            <a:grpSpLocks/>
          </p:cNvGrpSpPr>
          <p:nvPr/>
        </p:nvGrpSpPr>
        <p:grpSpPr bwMode="auto">
          <a:xfrm>
            <a:off x="7450970" y="2668360"/>
            <a:ext cx="1248833" cy="1512888"/>
            <a:chOff x="3787" y="1434"/>
            <a:chExt cx="590" cy="953"/>
          </a:xfrm>
        </p:grpSpPr>
        <p:sp>
          <p:nvSpPr>
            <p:cNvPr id="5135" name="Line 12"/>
            <p:cNvSpPr>
              <a:spLocks noChangeShapeType="1"/>
            </p:cNvSpPr>
            <p:nvPr/>
          </p:nvSpPr>
          <p:spPr bwMode="auto">
            <a:xfrm>
              <a:off x="4377" y="1434"/>
              <a:ext cx="0" cy="953"/>
            </a:xfrm>
            <a:prstGeom prst="line">
              <a:avLst/>
            </a:prstGeom>
            <a:noFill/>
            <a:ln w="9525">
              <a:solidFill>
                <a:schemeClr val="tx1"/>
              </a:solidFill>
              <a:round/>
              <a:headEnd/>
              <a:tailEnd/>
            </a:ln>
            <a:effectLst/>
          </p:spPr>
          <p:txBody>
            <a:bodyPr/>
            <a:lstStyle/>
            <a:p>
              <a:endParaRPr lang="en-US"/>
            </a:p>
          </p:txBody>
        </p:sp>
        <p:sp>
          <p:nvSpPr>
            <p:cNvPr id="5136" name="Line 13"/>
            <p:cNvSpPr>
              <a:spLocks noChangeShapeType="1"/>
            </p:cNvSpPr>
            <p:nvPr/>
          </p:nvSpPr>
          <p:spPr bwMode="auto">
            <a:xfrm>
              <a:off x="3787" y="1434"/>
              <a:ext cx="0" cy="953"/>
            </a:xfrm>
            <a:prstGeom prst="line">
              <a:avLst/>
            </a:prstGeom>
            <a:noFill/>
            <a:ln w="9525">
              <a:solidFill>
                <a:schemeClr val="tx1"/>
              </a:solidFill>
              <a:round/>
              <a:headEnd/>
              <a:tailEnd/>
            </a:ln>
            <a:effectLst/>
          </p:spPr>
          <p:txBody>
            <a:bodyPr/>
            <a:lstStyle/>
            <a:p>
              <a:endParaRPr lang="en-US"/>
            </a:p>
          </p:txBody>
        </p:sp>
        <p:sp>
          <p:nvSpPr>
            <p:cNvPr id="5137" name="Line 14"/>
            <p:cNvSpPr>
              <a:spLocks noChangeShapeType="1"/>
            </p:cNvSpPr>
            <p:nvPr/>
          </p:nvSpPr>
          <p:spPr bwMode="auto">
            <a:xfrm>
              <a:off x="3787" y="2387"/>
              <a:ext cx="590" cy="0"/>
            </a:xfrm>
            <a:prstGeom prst="line">
              <a:avLst/>
            </a:prstGeom>
            <a:noFill/>
            <a:ln w="9525">
              <a:solidFill>
                <a:schemeClr val="tx1"/>
              </a:solidFill>
              <a:round/>
              <a:headEnd/>
              <a:tailEnd/>
            </a:ln>
            <a:effectLst/>
          </p:spPr>
          <p:txBody>
            <a:bodyPr/>
            <a:lstStyle/>
            <a:p>
              <a:endParaRPr lang="en-US"/>
            </a:p>
          </p:txBody>
        </p:sp>
        <p:sp>
          <p:nvSpPr>
            <p:cNvPr id="5138" name="Rectangle 15"/>
            <p:cNvSpPr>
              <a:spLocks noChangeArrowheads="1"/>
            </p:cNvSpPr>
            <p:nvPr/>
          </p:nvSpPr>
          <p:spPr bwMode="auto">
            <a:xfrm>
              <a:off x="3787" y="1797"/>
              <a:ext cx="590" cy="590"/>
            </a:xfrm>
            <a:prstGeom prst="rect">
              <a:avLst/>
            </a:prstGeom>
            <a:solidFill>
              <a:srgbClr val="00FF00"/>
            </a:solidFill>
            <a:ln w="9525">
              <a:solidFill>
                <a:schemeClr val="tx1"/>
              </a:solidFill>
              <a:miter lim="800000"/>
              <a:headEnd/>
              <a:tailEnd/>
            </a:ln>
            <a:effectLst/>
          </p:spPr>
          <p:txBody>
            <a:bodyPr wrap="none" anchor="ctr"/>
            <a:lstStyle/>
            <a:p>
              <a:pPr eaLnBrk="1" hangingPunct="1"/>
              <a:endParaRPr lang="en-GB"/>
            </a:p>
          </p:txBody>
        </p:sp>
        <p:sp>
          <p:nvSpPr>
            <p:cNvPr id="5139" name="Rectangle 19"/>
            <p:cNvSpPr>
              <a:spLocks noChangeArrowheads="1"/>
            </p:cNvSpPr>
            <p:nvPr/>
          </p:nvSpPr>
          <p:spPr bwMode="auto">
            <a:xfrm>
              <a:off x="3787" y="1979"/>
              <a:ext cx="590" cy="408"/>
            </a:xfrm>
            <a:prstGeom prst="rect">
              <a:avLst/>
            </a:prstGeom>
            <a:solidFill>
              <a:srgbClr val="14BE1C"/>
            </a:solidFill>
            <a:ln w="9525">
              <a:solidFill>
                <a:schemeClr val="tx1"/>
              </a:solidFill>
              <a:miter lim="800000"/>
              <a:headEnd/>
              <a:tailEnd/>
            </a:ln>
            <a:effectLst/>
          </p:spPr>
          <p:txBody>
            <a:bodyPr wrap="none" anchor="ctr"/>
            <a:lstStyle/>
            <a:p>
              <a:pPr eaLnBrk="1" hangingPunct="1"/>
              <a:endParaRPr lang="en-GB"/>
            </a:p>
          </p:txBody>
        </p:sp>
      </p:grpSp>
      <p:sp>
        <p:nvSpPr>
          <p:cNvPr id="10261" name="Line 21"/>
          <p:cNvSpPr>
            <a:spLocks noChangeShapeType="1"/>
          </p:cNvSpPr>
          <p:nvPr/>
        </p:nvSpPr>
        <p:spPr bwMode="auto">
          <a:xfrm>
            <a:off x="7067852" y="3244624"/>
            <a:ext cx="0" cy="936625"/>
          </a:xfrm>
          <a:prstGeom prst="line">
            <a:avLst/>
          </a:prstGeom>
          <a:noFill/>
          <a:ln w="44450">
            <a:solidFill>
              <a:schemeClr val="tx1"/>
            </a:solidFill>
            <a:round/>
            <a:headEnd type="triangle" w="med" len="med"/>
            <a:tailEnd type="triangle" w="med" len="med"/>
          </a:ln>
          <a:effectLst/>
        </p:spPr>
        <p:txBody>
          <a:bodyPr/>
          <a:lstStyle/>
          <a:p>
            <a:endParaRPr lang="en-US"/>
          </a:p>
        </p:txBody>
      </p:sp>
      <p:sp>
        <p:nvSpPr>
          <p:cNvPr id="10262" name="Line 22"/>
          <p:cNvSpPr>
            <a:spLocks noChangeShapeType="1"/>
          </p:cNvSpPr>
          <p:nvPr/>
        </p:nvSpPr>
        <p:spPr bwMode="auto">
          <a:xfrm>
            <a:off x="8892418" y="3533548"/>
            <a:ext cx="0" cy="647700"/>
          </a:xfrm>
          <a:prstGeom prst="line">
            <a:avLst/>
          </a:prstGeom>
          <a:noFill/>
          <a:ln w="44450">
            <a:solidFill>
              <a:schemeClr val="tx1"/>
            </a:solidFill>
            <a:round/>
            <a:headEnd type="triangle" w="med" len="med"/>
            <a:tailEnd type="triangle" w="med" len="med"/>
          </a:ln>
          <a:effectLst/>
        </p:spPr>
        <p:txBody>
          <a:bodyPr/>
          <a:lstStyle/>
          <a:p>
            <a:endParaRPr lang="en-US"/>
          </a:p>
        </p:txBody>
      </p:sp>
      <p:sp>
        <p:nvSpPr>
          <p:cNvPr id="10263" name="AutoShape 23"/>
          <p:cNvSpPr>
            <a:spLocks noChangeArrowheads="1"/>
          </p:cNvSpPr>
          <p:nvPr/>
        </p:nvSpPr>
        <p:spPr bwMode="auto">
          <a:xfrm>
            <a:off x="3573521" y="4830536"/>
            <a:ext cx="3168651" cy="990580"/>
          </a:xfrm>
          <a:prstGeom prst="wedgeRoundRectCallout">
            <a:avLst>
              <a:gd name="adj1" fmla="val 84071"/>
              <a:gd name="adj2" fmla="val -205235"/>
              <a:gd name="adj3" fmla="val 16667"/>
            </a:avLst>
          </a:prstGeom>
          <a:solidFill>
            <a:srgbClr val="FFA3A3"/>
          </a:solidFill>
          <a:ln w="9525">
            <a:solidFill>
              <a:schemeClr val="tx1"/>
            </a:solidFill>
            <a:miter lim="800000"/>
            <a:headEnd/>
            <a:tailEnd/>
          </a:ln>
          <a:effectLst/>
        </p:spPr>
        <p:txBody>
          <a:bodyPr/>
          <a:lstStyle/>
          <a:p>
            <a:pPr algn="ctr" eaLnBrk="1" hangingPunct="1"/>
            <a:r>
              <a:rPr lang="en-GB" altLang="en-US" sz="2800" b="1"/>
              <a:t>SHOULD make this much</a:t>
            </a:r>
            <a:endParaRPr lang="en-US" altLang="en-US" sz="2800" b="1"/>
          </a:p>
        </p:txBody>
      </p:sp>
      <p:sp>
        <p:nvSpPr>
          <p:cNvPr id="10265" name="AutoShape 25"/>
          <p:cNvSpPr>
            <a:spLocks noChangeArrowheads="1"/>
          </p:cNvSpPr>
          <p:nvPr/>
        </p:nvSpPr>
        <p:spPr bwMode="auto">
          <a:xfrm>
            <a:off x="7695300" y="4981050"/>
            <a:ext cx="3168651" cy="1136630"/>
          </a:xfrm>
          <a:prstGeom prst="wedgeRoundRectCallout">
            <a:avLst>
              <a:gd name="adj1" fmla="val -38851"/>
              <a:gd name="adj2" fmla="val -174212"/>
              <a:gd name="adj3" fmla="val 16667"/>
            </a:avLst>
          </a:prstGeom>
          <a:solidFill>
            <a:srgbClr val="C5C5FF"/>
          </a:solidFill>
          <a:ln w="9525">
            <a:solidFill>
              <a:schemeClr val="tx1"/>
            </a:solidFill>
            <a:miter lim="800000"/>
            <a:headEnd/>
            <a:tailEnd/>
          </a:ln>
          <a:effectLst/>
        </p:spPr>
        <p:txBody>
          <a:bodyPr/>
          <a:lstStyle/>
          <a:p>
            <a:pPr algn="ctr" eaLnBrk="1" hangingPunct="1"/>
            <a:r>
              <a:rPr lang="en-GB" altLang="en-US" sz="2800" b="1" dirty="0" smtClean="0"/>
              <a:t>ACTUALLY make </a:t>
            </a:r>
            <a:r>
              <a:rPr lang="en-GB" altLang="en-US" sz="2800" b="1" dirty="0"/>
              <a:t>this much</a:t>
            </a:r>
            <a:endParaRPr lang="en-US" altLang="en-US" sz="2800" b="1" dirty="0"/>
          </a:p>
        </p:txBody>
      </p:sp>
      <p:sp>
        <p:nvSpPr>
          <p:cNvPr id="10266" name="Text Box 26"/>
          <p:cNvSpPr txBox="1">
            <a:spLocks noChangeArrowheads="1"/>
          </p:cNvSpPr>
          <p:nvPr/>
        </p:nvSpPr>
        <p:spPr bwMode="auto">
          <a:xfrm>
            <a:off x="825803" y="1949224"/>
            <a:ext cx="2880783" cy="466725"/>
          </a:xfrm>
          <a:prstGeom prst="rect">
            <a:avLst/>
          </a:prstGeom>
          <a:solidFill>
            <a:srgbClr val="CCFFFF"/>
          </a:solidFill>
          <a:ln w="9525">
            <a:solidFill>
              <a:srgbClr val="0000FF"/>
            </a:solidFill>
            <a:miter lim="800000"/>
            <a:headEnd/>
            <a:tailEnd/>
          </a:ln>
          <a:effectLst/>
        </p:spPr>
        <p:txBody>
          <a:bodyPr>
            <a:spAutoFit/>
          </a:bodyPr>
          <a:lstStyle/>
          <a:p>
            <a:pPr algn="ctr" eaLnBrk="1" hangingPunct="1">
              <a:spcBef>
                <a:spcPct val="50000"/>
              </a:spcBef>
            </a:pPr>
            <a:r>
              <a:rPr lang="en-GB" altLang="en-US" sz="2400" b="1" dirty="0"/>
              <a:t>REACTANTS</a:t>
            </a:r>
            <a:endParaRPr lang="en-US" altLang="en-US" sz="2400" b="1" dirty="0"/>
          </a:p>
        </p:txBody>
      </p:sp>
      <p:sp>
        <p:nvSpPr>
          <p:cNvPr id="10267" name="Text Box 27"/>
          <p:cNvSpPr txBox="1">
            <a:spLocks noChangeArrowheads="1"/>
          </p:cNvSpPr>
          <p:nvPr/>
        </p:nvSpPr>
        <p:spPr bwMode="auto">
          <a:xfrm>
            <a:off x="6970486" y="1876199"/>
            <a:ext cx="2400300" cy="466725"/>
          </a:xfrm>
          <a:prstGeom prst="rect">
            <a:avLst/>
          </a:prstGeom>
          <a:solidFill>
            <a:srgbClr val="CCFFFF"/>
          </a:solidFill>
          <a:ln w="9525">
            <a:solidFill>
              <a:srgbClr val="0000FF"/>
            </a:solidFill>
            <a:miter lim="800000"/>
            <a:headEnd/>
            <a:tailEnd/>
          </a:ln>
          <a:effectLst/>
        </p:spPr>
        <p:txBody>
          <a:bodyPr>
            <a:spAutoFit/>
          </a:bodyPr>
          <a:lstStyle/>
          <a:p>
            <a:pPr algn="ctr" eaLnBrk="1" hangingPunct="1">
              <a:spcBef>
                <a:spcPct val="50000"/>
              </a:spcBef>
            </a:pPr>
            <a:r>
              <a:rPr lang="en-GB" altLang="en-US" sz="2400" b="1" dirty="0"/>
              <a:t>PRODUCT</a:t>
            </a:r>
            <a:endParaRPr lang="en-US" altLang="en-US" sz="2400" b="1" dirty="0"/>
          </a:p>
        </p:txBody>
      </p:sp>
      <p:sp>
        <p:nvSpPr>
          <p:cNvPr id="10268" name="AutoShape 28"/>
          <p:cNvSpPr>
            <a:spLocks noChangeArrowheads="1"/>
          </p:cNvSpPr>
          <p:nvPr/>
        </p:nvSpPr>
        <p:spPr bwMode="auto">
          <a:xfrm>
            <a:off x="9563403" y="2165123"/>
            <a:ext cx="2400300" cy="1295400"/>
          </a:xfrm>
          <a:prstGeom prst="wedgeEllipseCallout">
            <a:avLst>
              <a:gd name="adj1" fmla="val -78306"/>
              <a:gd name="adj2" fmla="val 42403"/>
            </a:avLst>
          </a:prstGeom>
          <a:noFill/>
          <a:ln w="9525">
            <a:solidFill>
              <a:schemeClr val="tx1"/>
            </a:solidFill>
            <a:miter lim="800000"/>
            <a:headEnd/>
            <a:tailEnd/>
          </a:ln>
          <a:effectLst/>
        </p:spPr>
        <p:txBody>
          <a:bodyPr/>
          <a:lstStyle/>
          <a:p>
            <a:pPr algn="ctr" eaLnBrk="1" hangingPunct="1"/>
            <a:r>
              <a:rPr lang="en-GB" altLang="en-US" sz="2000" b="1"/>
              <a:t>% YIELD ABOUT 75%</a:t>
            </a:r>
            <a:endParaRPr lang="en-US" altLang="en-US" sz="2000" b="1"/>
          </a:p>
        </p:txBody>
      </p:sp>
    </p:spTree>
    <p:custDataLst>
      <p:tags r:id="rId1"/>
    </p:custDataLst>
    <p:extLst>
      <p:ext uri="{BB962C8B-B14F-4D97-AF65-F5344CB8AC3E}">
        <p14:creationId xmlns:p14="http://schemas.microsoft.com/office/powerpoint/2010/main" val="701534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0258"/>
                                        </p:tgtEl>
                                        <p:attrNameLst>
                                          <p:attrName>style.visibility</p:attrName>
                                        </p:attrNameLst>
                                      </p:cBhvr>
                                      <p:to>
                                        <p:strVal val="visible"/>
                                      </p:to>
                                    </p:set>
                                    <p:animEffect transition="in" filter="dissolve">
                                      <p:cBhvr>
                                        <p:cTn id="12" dur="500"/>
                                        <p:tgtEl>
                                          <p:spTgt spid="10258"/>
                                        </p:tgtEl>
                                      </p:cBhvr>
                                    </p:animEffect>
                                  </p:childTnLst>
                                </p:cTn>
                              </p:par>
                            </p:childTnLst>
                          </p:cTn>
                        </p:par>
                        <p:par>
                          <p:cTn id="13" fill="hold" nodeType="afterGroup">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10266"/>
                                        </p:tgtEl>
                                        <p:attrNameLst>
                                          <p:attrName>style.visibility</p:attrName>
                                        </p:attrNameLst>
                                      </p:cBhvr>
                                      <p:to>
                                        <p:strVal val="visible"/>
                                      </p:to>
                                    </p:set>
                                    <p:anim calcmode="lin" valueType="num">
                                      <p:cBhvr additive="base">
                                        <p:cTn id="21" dur="500" fill="hold"/>
                                        <p:tgtEl>
                                          <p:spTgt spid="10266"/>
                                        </p:tgtEl>
                                        <p:attrNameLst>
                                          <p:attrName>ppt_x</p:attrName>
                                        </p:attrNameLst>
                                      </p:cBhvr>
                                      <p:tavLst>
                                        <p:tav tm="0">
                                          <p:val>
                                            <p:strVal val="#ppt_x"/>
                                          </p:val>
                                        </p:tav>
                                        <p:tav tm="100000">
                                          <p:val>
                                            <p:strVal val="#ppt_x"/>
                                          </p:val>
                                        </p:tav>
                                      </p:tavLst>
                                    </p:anim>
                                    <p:anim calcmode="lin" valueType="num">
                                      <p:cBhvr additive="base">
                                        <p:cTn id="22" dur="500" fill="hold"/>
                                        <p:tgtEl>
                                          <p:spTgt spid="10266"/>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0251"/>
                                        </p:tgtEl>
                                        <p:attrNameLst>
                                          <p:attrName>style.visibility</p:attrName>
                                        </p:attrNameLst>
                                      </p:cBhvr>
                                      <p:to>
                                        <p:strVal val="visible"/>
                                      </p:to>
                                    </p:set>
                                    <p:animEffect transition="in" filter="dissolve">
                                      <p:cBhvr>
                                        <p:cTn id="26" dur="500"/>
                                        <p:tgtEl>
                                          <p:spTgt spid="10251"/>
                                        </p:tgtEl>
                                      </p:cBhvr>
                                    </p:animEffect>
                                  </p:childTnLst>
                                </p:cTn>
                              </p:par>
                            </p:childTnLst>
                          </p:cTn>
                        </p:par>
                        <p:par>
                          <p:cTn id="27" fill="hold" nodeType="afterGroup">
                            <p:stCondLst>
                              <p:cond delay="2500"/>
                            </p:stCondLst>
                            <p:childTnLst>
                              <p:par>
                                <p:cTn id="28" presetID="2" presetClass="entr" presetSubtype="1"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3000"/>
                            </p:stCondLst>
                            <p:childTnLst>
                              <p:par>
                                <p:cTn id="33" presetID="2" presetClass="entr" presetSubtype="1" fill="hold" grpId="0" nodeType="afterEffect">
                                  <p:stCondLst>
                                    <p:cond delay="0"/>
                                  </p:stCondLst>
                                  <p:childTnLst>
                                    <p:set>
                                      <p:cBhvr>
                                        <p:cTn id="34" dur="1" fill="hold">
                                          <p:stCondLst>
                                            <p:cond delay="0"/>
                                          </p:stCondLst>
                                        </p:cTn>
                                        <p:tgtEl>
                                          <p:spTgt spid="10267"/>
                                        </p:tgtEl>
                                        <p:attrNameLst>
                                          <p:attrName>style.visibility</p:attrName>
                                        </p:attrNameLst>
                                      </p:cBhvr>
                                      <p:to>
                                        <p:strVal val="visible"/>
                                      </p:to>
                                    </p:set>
                                    <p:anim calcmode="lin" valueType="num">
                                      <p:cBhvr additive="base">
                                        <p:cTn id="35" dur="500" fill="hold"/>
                                        <p:tgtEl>
                                          <p:spTgt spid="10267"/>
                                        </p:tgtEl>
                                        <p:attrNameLst>
                                          <p:attrName>ppt_x</p:attrName>
                                        </p:attrNameLst>
                                      </p:cBhvr>
                                      <p:tavLst>
                                        <p:tav tm="0">
                                          <p:val>
                                            <p:strVal val="#ppt_x"/>
                                          </p:val>
                                        </p:tav>
                                        <p:tav tm="100000">
                                          <p:val>
                                            <p:strVal val="#ppt_x"/>
                                          </p:val>
                                        </p:tav>
                                      </p:tavLst>
                                    </p:anim>
                                    <p:anim calcmode="lin" valueType="num">
                                      <p:cBhvr additive="base">
                                        <p:cTn id="36" dur="500" fill="hold"/>
                                        <p:tgtEl>
                                          <p:spTgt spid="10267"/>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261"/>
                                        </p:tgtEl>
                                        <p:attrNameLst>
                                          <p:attrName>style.visibility</p:attrName>
                                        </p:attrNameLst>
                                      </p:cBhvr>
                                      <p:to>
                                        <p:strVal val="visible"/>
                                      </p:to>
                                    </p:set>
                                    <p:animEffect transition="in" filter="dissolve">
                                      <p:cBhvr>
                                        <p:cTn id="41" dur="500"/>
                                        <p:tgtEl>
                                          <p:spTgt spid="10261"/>
                                        </p:tgtEl>
                                      </p:cBhvr>
                                    </p:animEffect>
                                  </p:childTnLst>
                                </p:cTn>
                              </p:par>
                            </p:childTnLst>
                          </p:cTn>
                        </p:par>
                        <p:par>
                          <p:cTn id="42" fill="hold" nodeType="afterGroup">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0263"/>
                                        </p:tgtEl>
                                        <p:attrNameLst>
                                          <p:attrName>style.visibility</p:attrName>
                                        </p:attrNameLst>
                                      </p:cBhvr>
                                      <p:to>
                                        <p:strVal val="visible"/>
                                      </p:to>
                                    </p:set>
                                    <p:animEffect transition="in" filter="dissolve">
                                      <p:cBhvr>
                                        <p:cTn id="45" dur="500"/>
                                        <p:tgtEl>
                                          <p:spTgt spid="10263"/>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10262"/>
                                        </p:tgtEl>
                                        <p:attrNameLst>
                                          <p:attrName>style.visibility</p:attrName>
                                        </p:attrNameLst>
                                      </p:cBhvr>
                                      <p:to>
                                        <p:strVal val="visible"/>
                                      </p:to>
                                    </p:set>
                                    <p:animEffect transition="in" filter="dissolve">
                                      <p:cBhvr>
                                        <p:cTn id="49" dur="500"/>
                                        <p:tgtEl>
                                          <p:spTgt spid="10262"/>
                                        </p:tgtEl>
                                      </p:cBhvr>
                                    </p:animEffect>
                                  </p:childTnLst>
                                </p:cTn>
                              </p:par>
                            </p:childTnLst>
                          </p:cTn>
                        </p:par>
                        <p:par>
                          <p:cTn id="50" fill="hold" nodeType="afterGroup">
                            <p:stCondLst>
                              <p:cond delay="1500"/>
                            </p:stCondLst>
                            <p:childTnLst>
                              <p:par>
                                <p:cTn id="51" presetID="9" presetClass="entr" presetSubtype="0" fill="hold" grpId="0" nodeType="afterEffect">
                                  <p:stCondLst>
                                    <p:cond delay="0"/>
                                  </p:stCondLst>
                                  <p:childTnLst>
                                    <p:set>
                                      <p:cBhvr>
                                        <p:cTn id="52" dur="1" fill="hold">
                                          <p:stCondLst>
                                            <p:cond delay="0"/>
                                          </p:stCondLst>
                                        </p:cTn>
                                        <p:tgtEl>
                                          <p:spTgt spid="10265"/>
                                        </p:tgtEl>
                                        <p:attrNameLst>
                                          <p:attrName>style.visibility</p:attrName>
                                        </p:attrNameLst>
                                      </p:cBhvr>
                                      <p:to>
                                        <p:strVal val="visible"/>
                                      </p:to>
                                    </p:set>
                                    <p:animEffect transition="in" filter="dissolve">
                                      <p:cBhvr>
                                        <p:cTn id="53" dur="500"/>
                                        <p:tgtEl>
                                          <p:spTgt spid="1026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0268"/>
                                        </p:tgtEl>
                                        <p:attrNameLst>
                                          <p:attrName>style.visibility</p:attrName>
                                        </p:attrNameLst>
                                      </p:cBhvr>
                                      <p:to>
                                        <p:strVal val="visible"/>
                                      </p:to>
                                    </p:set>
                                    <p:animEffect transition="in" filter="dissolve">
                                      <p:cBhvr>
                                        <p:cTn id="58" dur="500"/>
                                        <p:tgtEl>
                                          <p:spTgt spid="10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8" grpId="0"/>
      <p:bldP spid="10261" grpId="0" animBg="1"/>
      <p:bldP spid="10262" grpId="0" animBg="1"/>
      <p:bldP spid="10263" grpId="0" animBg="1"/>
      <p:bldP spid="10265" grpId="0" animBg="1"/>
      <p:bldP spid="10266" grpId="0" animBg="1"/>
      <p:bldP spid="10267" grpId="0" animBg="1"/>
      <p:bldP spid="1026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886" y="1378132"/>
            <a:ext cx="10515600" cy="5811203"/>
          </a:xfrm>
        </p:spPr>
        <p:txBody>
          <a:bodyPr>
            <a:normAutofit/>
          </a:bodyPr>
          <a:lstStyle/>
          <a:p>
            <a:r>
              <a:rPr lang="en-GB" dirty="0" smtClean="0"/>
              <a:t>The </a:t>
            </a:r>
            <a:r>
              <a:rPr lang="en-GB" dirty="0"/>
              <a:t>amount of product made in a reaction is called its </a:t>
            </a:r>
            <a:r>
              <a:rPr lang="en-GB" b="1" dirty="0"/>
              <a:t>yield. </a:t>
            </a:r>
            <a:endParaRPr lang="en-GB" dirty="0"/>
          </a:p>
          <a:p>
            <a:r>
              <a:rPr lang="en-GB" dirty="0"/>
              <a:t>The percentage yield tells us the amount of product made compared to the maximum amount that could be made.</a:t>
            </a:r>
          </a:p>
          <a:p>
            <a:r>
              <a:rPr lang="en-GB" i="1" dirty="0"/>
              <a:t>e.g. Using known masses if A and B it was calculated that the chemical reaction could produce 200g of product, C. When the reaction was carried out only 140g of C is produced.</a:t>
            </a:r>
            <a:endParaRPr lang="en-GB" dirty="0"/>
          </a:p>
          <a:p>
            <a:r>
              <a:rPr lang="en-GB" i="1" dirty="0"/>
              <a:t>What is the percentage yield?</a:t>
            </a:r>
            <a:endParaRPr lang="en-GB" dirty="0"/>
          </a:p>
          <a:p>
            <a:pPr marL="0" indent="0">
              <a:buNone/>
            </a:pPr>
            <a:r>
              <a:rPr lang="en-GB" b="1" dirty="0"/>
              <a:t>Percentage = </a:t>
            </a:r>
            <a:r>
              <a:rPr lang="en-GB" b="1" dirty="0" smtClean="0"/>
              <a:t>	</a:t>
            </a:r>
            <a:r>
              <a:rPr lang="en-GB" b="1" u="sng" dirty="0" smtClean="0"/>
              <a:t>amount </a:t>
            </a:r>
            <a:r>
              <a:rPr lang="en-GB" b="1" u="sng" dirty="0"/>
              <a:t>of product actually produced       </a:t>
            </a:r>
            <a:r>
              <a:rPr lang="en-GB" b="1" u="sng" dirty="0" smtClean="0"/>
              <a:t>(g)  </a:t>
            </a:r>
            <a:r>
              <a:rPr lang="en-GB" b="1" dirty="0" smtClean="0"/>
              <a:t>                      yield (%)		Maximum </a:t>
            </a:r>
            <a:r>
              <a:rPr lang="en-GB" b="1" dirty="0"/>
              <a:t>amount of product that could be </a:t>
            </a:r>
            <a:r>
              <a:rPr lang="en-GB" b="1" dirty="0" smtClean="0"/>
              <a:t>				produced  (g)                                  </a:t>
            </a:r>
          </a:p>
          <a:p>
            <a:r>
              <a:rPr lang="en-GB" i="1" u="sng" dirty="0" smtClean="0"/>
              <a:t>140</a:t>
            </a:r>
            <a:r>
              <a:rPr lang="en-GB" i="1" dirty="0" smtClean="0"/>
              <a:t>	x 100%    =     70%</a:t>
            </a:r>
            <a:endParaRPr lang="en-GB" dirty="0" smtClean="0"/>
          </a:p>
          <a:p>
            <a:pPr marL="0" indent="0">
              <a:buNone/>
            </a:pPr>
            <a:r>
              <a:rPr lang="en-GB" i="1" dirty="0" smtClean="0"/>
              <a:t>   200</a:t>
            </a:r>
            <a:endParaRPr lang="en-GB" dirty="0"/>
          </a:p>
          <a:p>
            <a:endParaRPr lang="en-GB" dirty="0"/>
          </a:p>
          <a:p>
            <a:endParaRPr lang="en-GB" dirty="0"/>
          </a:p>
        </p:txBody>
      </p:sp>
      <p:sp>
        <p:nvSpPr>
          <p:cNvPr id="2" name="Rectangle 1"/>
          <p:cNvSpPr/>
          <p:nvPr/>
        </p:nvSpPr>
        <p:spPr>
          <a:xfrm>
            <a:off x="10358990" y="4647395"/>
            <a:ext cx="1141659" cy="646331"/>
          </a:xfrm>
          <a:prstGeom prst="rect">
            <a:avLst/>
          </a:prstGeom>
        </p:spPr>
        <p:txBody>
          <a:bodyPr wrap="none">
            <a:spAutoFit/>
          </a:bodyPr>
          <a:lstStyle/>
          <a:p>
            <a:r>
              <a:rPr lang="en-GB" sz="3600" b="1" dirty="0"/>
              <a:t>X100</a:t>
            </a:r>
          </a:p>
        </p:txBody>
      </p:sp>
      <p:sp>
        <p:nvSpPr>
          <p:cNvPr id="4" name="Rectangle 3"/>
          <p:cNvSpPr/>
          <p:nvPr/>
        </p:nvSpPr>
        <p:spPr>
          <a:xfrm>
            <a:off x="4241198" y="350095"/>
            <a:ext cx="3709605" cy="707886"/>
          </a:xfrm>
          <a:prstGeom prst="rect">
            <a:avLst/>
          </a:prstGeom>
        </p:spPr>
        <p:txBody>
          <a:bodyPr wrap="none">
            <a:spAutoFit/>
          </a:bodyPr>
          <a:lstStyle/>
          <a:p>
            <a:r>
              <a:rPr lang="en-GB" sz="4000" b="1" u="sng" dirty="0"/>
              <a:t>Percentage Yield</a:t>
            </a:r>
            <a:endParaRPr lang="en-GB" sz="4000" dirty="0"/>
          </a:p>
        </p:txBody>
      </p:sp>
      <p:sp>
        <p:nvSpPr>
          <p:cNvPr id="5" name="Rectangle 4"/>
          <p:cNvSpPr/>
          <p:nvPr/>
        </p:nvSpPr>
        <p:spPr>
          <a:xfrm>
            <a:off x="304801" y="4560309"/>
            <a:ext cx="11713028" cy="1230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165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ChangeArrowheads="1"/>
          </p:cNvSpPr>
          <p:nvPr/>
        </p:nvSpPr>
        <p:spPr bwMode="auto">
          <a:xfrm>
            <a:off x="1981200" y="1600200"/>
            <a:ext cx="82184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GB" altLang="en-US" sz="2000"/>
          </a:p>
          <a:p>
            <a:pPr eaLnBrk="1" hangingPunct="1"/>
            <a:endParaRPr lang="en-GB" altLang="en-US" sz="2000"/>
          </a:p>
        </p:txBody>
      </p:sp>
      <p:sp>
        <p:nvSpPr>
          <p:cNvPr id="6153" name="Text Box 9"/>
          <p:cNvSpPr txBox="1">
            <a:spLocks noChangeArrowheads="1"/>
          </p:cNvSpPr>
          <p:nvPr/>
        </p:nvSpPr>
        <p:spPr bwMode="auto">
          <a:xfrm>
            <a:off x="1576551" y="1463565"/>
            <a:ext cx="1021835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3200" dirty="0"/>
              <a:t>Word </a:t>
            </a:r>
            <a:r>
              <a:rPr lang="en-GB" altLang="en-US" sz="3200" dirty="0" err="1"/>
              <a:t>eq</a:t>
            </a:r>
            <a:r>
              <a:rPr lang="en-GB" altLang="en-US" sz="3200" u="sng" baseline="30000" dirty="0" err="1"/>
              <a:t>n</a:t>
            </a:r>
            <a:r>
              <a:rPr lang="en-GB" altLang="en-US" sz="3200" dirty="0"/>
              <a:t>: 	    hydrogen + oxygen </a:t>
            </a:r>
            <a:r>
              <a:rPr lang="en-GB" altLang="en-US" sz="3200" dirty="0">
                <a:cs typeface="Arial" panose="020B0604020202020204" pitchFamily="34" charset="0"/>
              </a:rPr>
              <a:t>→ </a:t>
            </a:r>
            <a:r>
              <a:rPr lang="en-GB" altLang="en-US" sz="3200" dirty="0"/>
              <a:t>water</a:t>
            </a:r>
          </a:p>
          <a:p>
            <a:pPr eaLnBrk="1" hangingPunct="1">
              <a:spcBef>
                <a:spcPct val="50000"/>
              </a:spcBef>
              <a:buFontTx/>
              <a:buNone/>
            </a:pPr>
            <a:r>
              <a:rPr lang="en-GB" altLang="en-US" sz="3200" dirty="0"/>
              <a:t>Symbol </a:t>
            </a:r>
            <a:r>
              <a:rPr lang="en-GB" altLang="en-US" sz="3200" dirty="0" err="1"/>
              <a:t>eq</a:t>
            </a:r>
            <a:r>
              <a:rPr lang="en-GB" altLang="en-US" sz="3200" u="sng" baseline="30000" dirty="0" err="1"/>
              <a:t>n</a:t>
            </a:r>
            <a:r>
              <a:rPr lang="en-GB" altLang="en-US" sz="3200" dirty="0"/>
              <a:t>:	    H</a:t>
            </a:r>
            <a:r>
              <a:rPr lang="en-GB" altLang="en-US" sz="3200" baseline="-25000" dirty="0"/>
              <a:t>2</a:t>
            </a:r>
            <a:r>
              <a:rPr lang="en-GB" altLang="en-US" sz="3200" dirty="0"/>
              <a:t> + O</a:t>
            </a:r>
            <a:r>
              <a:rPr lang="en-GB" altLang="en-US" sz="3200" baseline="-25000" dirty="0"/>
              <a:t>2</a:t>
            </a:r>
            <a:r>
              <a:rPr lang="en-GB" altLang="en-US" sz="3200" dirty="0"/>
              <a:t>    </a:t>
            </a:r>
            <a:r>
              <a:rPr lang="en-GB" altLang="en-US" sz="3200" dirty="0">
                <a:sym typeface="Wingdings" panose="05000000000000000000" pitchFamily="2" charset="2"/>
              </a:rPr>
              <a:t></a:t>
            </a:r>
            <a:r>
              <a:rPr lang="en-GB" altLang="en-US" sz="3200" dirty="0"/>
              <a:t>    H</a:t>
            </a:r>
            <a:r>
              <a:rPr lang="en-GB" altLang="en-US" sz="3200" baseline="-25000" dirty="0"/>
              <a:t>2</a:t>
            </a:r>
            <a:r>
              <a:rPr lang="en-GB" altLang="en-US" sz="3200" dirty="0"/>
              <a:t>O</a:t>
            </a:r>
          </a:p>
          <a:p>
            <a:pPr eaLnBrk="1" hangingPunct="1">
              <a:spcBef>
                <a:spcPct val="50000"/>
              </a:spcBef>
              <a:buFontTx/>
              <a:buNone/>
            </a:pPr>
            <a:r>
              <a:rPr lang="en-GB" altLang="en-US" sz="3200" dirty="0"/>
              <a:t>Atom count:	    </a:t>
            </a:r>
            <a:r>
              <a:rPr lang="en-GB" altLang="en-US" sz="3200" dirty="0" smtClean="0"/>
              <a:t>2xH,  2xO       </a:t>
            </a:r>
            <a:r>
              <a:rPr lang="en-GB" altLang="en-US" sz="3200" dirty="0"/>
              <a:t>2xH, 1xO</a:t>
            </a:r>
          </a:p>
        </p:txBody>
      </p:sp>
      <p:pic>
        <p:nvPicPr>
          <p:cNvPr id="23557" name="Picture 14" descr="ST_C4U 02 copyunbal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583" y="3741410"/>
            <a:ext cx="4240568" cy="311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Making water</a:t>
            </a:r>
            <a:endParaRPr lang="en-GB" b="1" u="sng" dirty="0"/>
          </a:p>
        </p:txBody>
      </p:sp>
    </p:spTree>
    <p:custDataLst>
      <p:tags r:id="rId1"/>
    </p:custDataLst>
    <p:extLst>
      <p:ext uri="{BB962C8B-B14F-4D97-AF65-F5344CB8AC3E}">
        <p14:creationId xmlns:p14="http://schemas.microsoft.com/office/powerpoint/2010/main" val="3753526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0" y="19050"/>
            <a:ext cx="11918731" cy="6446032"/>
          </a:xfrm>
          <a:prstGeom prst="rect">
            <a:avLst/>
          </a:prstGeom>
          <a:ln>
            <a:solidFill>
              <a:srgbClr val="00B0F0"/>
            </a:solidFill>
          </a:ln>
        </p:spPr>
      </p:pic>
      <p:pic>
        <p:nvPicPr>
          <p:cNvPr id="6" name="Picture 5"/>
          <p:cNvPicPr>
            <a:picLocks noChangeAspect="1"/>
          </p:cNvPicPr>
          <p:nvPr/>
        </p:nvPicPr>
        <p:blipFill>
          <a:blip r:embed="rId3"/>
          <a:stretch>
            <a:fillRect/>
          </a:stretch>
        </p:blipFill>
        <p:spPr>
          <a:xfrm>
            <a:off x="244703" y="2974428"/>
            <a:ext cx="11877338" cy="3836729"/>
          </a:xfrm>
          <a:prstGeom prst="rect">
            <a:avLst/>
          </a:prstGeom>
          <a:ln>
            <a:solidFill>
              <a:srgbClr val="00B0F0"/>
            </a:solidFill>
          </a:ln>
        </p:spPr>
      </p:pic>
    </p:spTree>
    <p:extLst>
      <p:ext uri="{BB962C8B-B14F-4D97-AF65-F5344CB8AC3E}">
        <p14:creationId xmlns:p14="http://schemas.microsoft.com/office/powerpoint/2010/main" val="382433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1200152" y="4581303"/>
            <a:ext cx="5186902" cy="762000"/>
          </a:xfrm>
          <a:prstGeom prst="rect">
            <a:avLst/>
          </a:prstGeom>
          <a:solidFill>
            <a:srgbClr val="FFFF99"/>
          </a:solidFill>
          <a:ln w="9525">
            <a:noFill/>
            <a:miter lim="800000"/>
            <a:headEnd/>
            <a:tailEnd/>
          </a:ln>
          <a:effectLst/>
        </p:spPr>
        <p:txBody>
          <a:bodyPr wrap="square">
            <a:spAutoFit/>
          </a:bodyPr>
          <a:lstStyle/>
          <a:p>
            <a:pPr eaLnBrk="1" hangingPunct="1">
              <a:spcBef>
                <a:spcPct val="50000"/>
              </a:spcBef>
            </a:pPr>
            <a:r>
              <a:rPr lang="en-GB" altLang="en-US" sz="3600" b="1"/>
              <a:t>CaCO</a:t>
            </a:r>
            <a:r>
              <a:rPr lang="en-GB" altLang="en-US" sz="3600" b="1" baseline="-25000"/>
              <a:t>3</a:t>
            </a:r>
            <a:r>
              <a:rPr lang="en-GB" altLang="en-US" sz="3600" b="1"/>
              <a:t>  </a:t>
            </a:r>
            <a:r>
              <a:rPr lang="en-GB" altLang="en-US" sz="4400" b="1">
                <a:cs typeface="Arial" charset="0"/>
              </a:rPr>
              <a:t>→</a:t>
            </a:r>
            <a:r>
              <a:rPr lang="en-GB" altLang="en-US" sz="3600" b="1"/>
              <a:t>   CaO   +   CO</a:t>
            </a:r>
            <a:r>
              <a:rPr lang="en-GB" altLang="en-US" sz="3600" b="1" baseline="-25000"/>
              <a:t>2</a:t>
            </a:r>
            <a:endParaRPr lang="en-US" altLang="en-US" sz="3600" b="1" baseline="-25000"/>
          </a:p>
        </p:txBody>
      </p:sp>
      <p:sp>
        <p:nvSpPr>
          <p:cNvPr id="16390" name="Text Box 6"/>
          <p:cNvSpPr txBox="1">
            <a:spLocks noChangeArrowheads="1"/>
          </p:cNvSpPr>
          <p:nvPr/>
        </p:nvSpPr>
        <p:spPr bwMode="auto">
          <a:xfrm>
            <a:off x="1200152" y="1512665"/>
            <a:ext cx="5860216" cy="762000"/>
          </a:xfrm>
          <a:prstGeom prst="rect">
            <a:avLst/>
          </a:prstGeom>
          <a:solidFill>
            <a:srgbClr val="E7FFE7"/>
          </a:solidFill>
          <a:ln w="9525">
            <a:noFill/>
            <a:miter lim="800000"/>
            <a:headEnd/>
            <a:tailEnd/>
          </a:ln>
          <a:effectLst/>
        </p:spPr>
        <p:txBody>
          <a:bodyPr wrap="square">
            <a:spAutoFit/>
          </a:bodyPr>
          <a:lstStyle/>
          <a:p>
            <a:pPr eaLnBrk="1" hangingPunct="1">
              <a:spcBef>
                <a:spcPct val="50000"/>
              </a:spcBef>
            </a:pPr>
            <a:r>
              <a:rPr lang="en-GB" altLang="en-US" sz="3600" b="1" dirty="0"/>
              <a:t>2Mg     +     O</a:t>
            </a:r>
            <a:r>
              <a:rPr lang="en-GB" altLang="en-US" sz="3600" b="1" baseline="-25000" dirty="0"/>
              <a:t>2</a:t>
            </a:r>
            <a:r>
              <a:rPr lang="en-GB" altLang="en-US" sz="3600" b="1" dirty="0"/>
              <a:t>       </a:t>
            </a:r>
            <a:r>
              <a:rPr lang="en-GB" altLang="en-US" sz="4400" b="1" dirty="0">
                <a:cs typeface="Arial" charset="0"/>
              </a:rPr>
              <a:t>→</a:t>
            </a:r>
            <a:r>
              <a:rPr lang="en-GB" altLang="en-US" sz="3600" b="1" dirty="0"/>
              <a:t>    2MgO</a:t>
            </a:r>
            <a:endParaRPr lang="en-US" altLang="en-US" sz="3600" b="1" baseline="-25000" dirty="0"/>
          </a:p>
        </p:txBody>
      </p:sp>
      <p:sp>
        <p:nvSpPr>
          <p:cNvPr id="16391" name="AutoShape 7"/>
          <p:cNvSpPr>
            <a:spLocks noChangeArrowheads="1"/>
          </p:cNvSpPr>
          <p:nvPr/>
        </p:nvSpPr>
        <p:spPr bwMode="auto">
          <a:xfrm>
            <a:off x="6231710" y="2474547"/>
            <a:ext cx="5281083" cy="667035"/>
          </a:xfrm>
          <a:prstGeom prst="wedgeEllipseCallout">
            <a:avLst>
              <a:gd name="adj1" fmla="val -50273"/>
              <a:gd name="adj2" fmla="val -86225"/>
            </a:avLst>
          </a:prstGeom>
          <a:solidFill>
            <a:srgbClr val="E7F4F5"/>
          </a:solidFill>
          <a:ln w="9525">
            <a:solidFill>
              <a:schemeClr val="tx1"/>
            </a:solidFill>
            <a:miter lim="800000"/>
            <a:headEnd/>
            <a:tailEnd/>
          </a:ln>
          <a:effectLst/>
        </p:spPr>
        <p:txBody>
          <a:bodyPr/>
          <a:lstStyle/>
          <a:p>
            <a:pPr algn="ctr" eaLnBrk="1" hangingPunct="1"/>
            <a:r>
              <a:rPr lang="en-GB" altLang="en-US" sz="2400" dirty="0"/>
              <a:t>USEFUL </a:t>
            </a:r>
            <a:r>
              <a:rPr lang="en-GB" altLang="en-US" sz="2400" dirty="0" smtClean="0"/>
              <a:t>PRODUCT</a:t>
            </a:r>
            <a:endParaRPr lang="en-GB" altLang="en-US" sz="2400" dirty="0"/>
          </a:p>
        </p:txBody>
      </p:sp>
      <p:sp>
        <p:nvSpPr>
          <p:cNvPr id="16392" name="AutoShape 8"/>
          <p:cNvSpPr>
            <a:spLocks noChangeArrowheads="1"/>
          </p:cNvSpPr>
          <p:nvPr/>
        </p:nvSpPr>
        <p:spPr bwMode="auto">
          <a:xfrm>
            <a:off x="1387290" y="5876703"/>
            <a:ext cx="5281084" cy="629925"/>
          </a:xfrm>
          <a:prstGeom prst="wedgeEllipseCallout">
            <a:avLst>
              <a:gd name="adj1" fmla="val -3355"/>
              <a:gd name="adj2" fmla="val -140724"/>
            </a:avLst>
          </a:prstGeom>
          <a:solidFill>
            <a:srgbClr val="FFFF99"/>
          </a:solidFill>
          <a:ln w="9525">
            <a:solidFill>
              <a:schemeClr val="tx1"/>
            </a:solidFill>
            <a:miter lim="800000"/>
            <a:headEnd/>
            <a:tailEnd/>
          </a:ln>
          <a:effectLst/>
        </p:spPr>
        <p:txBody>
          <a:bodyPr/>
          <a:lstStyle/>
          <a:p>
            <a:pPr algn="ctr" eaLnBrk="1" hangingPunct="1"/>
            <a:r>
              <a:rPr lang="en-GB" altLang="en-US" sz="2400" dirty="0"/>
              <a:t>USEFUL </a:t>
            </a:r>
            <a:r>
              <a:rPr lang="en-GB" altLang="en-US" sz="2400" dirty="0" smtClean="0"/>
              <a:t>PRODUCT</a:t>
            </a:r>
            <a:endParaRPr lang="en-GB" altLang="en-US" sz="2400" dirty="0"/>
          </a:p>
        </p:txBody>
      </p:sp>
      <p:sp>
        <p:nvSpPr>
          <p:cNvPr id="9222" name="Text Box 9"/>
          <p:cNvSpPr txBox="1">
            <a:spLocks noChangeArrowheads="1"/>
          </p:cNvSpPr>
          <p:nvPr/>
        </p:nvSpPr>
        <p:spPr bwMode="auto">
          <a:xfrm>
            <a:off x="4022968" y="11250"/>
            <a:ext cx="4417483" cy="707886"/>
          </a:xfrm>
          <a:prstGeom prst="rect">
            <a:avLst/>
          </a:prstGeom>
          <a:noFill/>
          <a:ln w="9525">
            <a:noFill/>
            <a:miter lim="800000"/>
            <a:headEnd/>
            <a:tailEnd/>
          </a:ln>
          <a:effectLst/>
        </p:spPr>
        <p:txBody>
          <a:bodyPr>
            <a:spAutoFit/>
          </a:bodyPr>
          <a:lstStyle/>
          <a:p>
            <a:pPr algn="ctr" eaLnBrk="1" hangingPunct="1">
              <a:spcBef>
                <a:spcPct val="50000"/>
              </a:spcBef>
            </a:pPr>
            <a:r>
              <a:rPr lang="en-GB" altLang="en-US" sz="4000" b="1" u="sng" dirty="0"/>
              <a:t>Atom Economy</a:t>
            </a:r>
          </a:p>
        </p:txBody>
      </p:sp>
      <p:sp>
        <p:nvSpPr>
          <p:cNvPr id="9223" name="Rectangle 10"/>
          <p:cNvSpPr>
            <a:spLocks noChangeArrowheads="1"/>
          </p:cNvSpPr>
          <p:nvPr/>
        </p:nvSpPr>
        <p:spPr bwMode="auto">
          <a:xfrm>
            <a:off x="334434" y="936403"/>
            <a:ext cx="6052619" cy="523220"/>
          </a:xfrm>
          <a:prstGeom prst="rect">
            <a:avLst/>
          </a:prstGeom>
          <a:noFill/>
          <a:ln w="9525">
            <a:noFill/>
            <a:miter lim="800000"/>
            <a:headEnd/>
            <a:tailEnd/>
          </a:ln>
          <a:effectLst/>
        </p:spPr>
        <p:txBody>
          <a:bodyPr wrap="none">
            <a:spAutoFit/>
          </a:bodyPr>
          <a:lstStyle/>
          <a:p>
            <a:pPr eaLnBrk="1" hangingPunct="1">
              <a:spcBef>
                <a:spcPct val="50000"/>
              </a:spcBef>
            </a:pPr>
            <a:r>
              <a:rPr lang="en-GB" altLang="en-US" sz="2800" b="1" u="sng" dirty="0"/>
              <a:t>Compare these two industrial reactions</a:t>
            </a:r>
          </a:p>
        </p:txBody>
      </p:sp>
      <p:sp>
        <p:nvSpPr>
          <p:cNvPr id="9224" name="Text Box 11"/>
          <p:cNvSpPr txBox="1">
            <a:spLocks noChangeArrowheads="1"/>
          </p:cNvSpPr>
          <p:nvPr/>
        </p:nvSpPr>
        <p:spPr bwMode="auto">
          <a:xfrm>
            <a:off x="334434" y="2627765"/>
            <a:ext cx="5608351" cy="1600438"/>
          </a:xfrm>
          <a:prstGeom prst="rect">
            <a:avLst/>
          </a:prstGeom>
          <a:solidFill>
            <a:srgbClr val="CCFFCC"/>
          </a:solidFill>
          <a:ln w="9525">
            <a:noFill/>
            <a:miter lim="800000"/>
            <a:headEnd/>
            <a:tailEnd/>
          </a:ln>
          <a:effectLst/>
        </p:spPr>
        <p:txBody>
          <a:bodyPr wrap="square">
            <a:spAutoFit/>
          </a:bodyPr>
          <a:lstStyle/>
          <a:p>
            <a:pPr eaLnBrk="1" hangingPunct="1">
              <a:spcBef>
                <a:spcPct val="50000"/>
              </a:spcBef>
            </a:pPr>
            <a:r>
              <a:rPr lang="en-GB" altLang="en-US" sz="2800" dirty="0"/>
              <a:t>What do you notice about each one?</a:t>
            </a:r>
          </a:p>
          <a:p>
            <a:pPr eaLnBrk="1" hangingPunct="1">
              <a:spcBef>
                <a:spcPct val="50000"/>
              </a:spcBef>
            </a:pPr>
            <a:r>
              <a:rPr lang="en-GB" altLang="en-US" sz="2800" dirty="0"/>
              <a:t>Think raw materials, useful products, waste products</a:t>
            </a:r>
          </a:p>
        </p:txBody>
      </p:sp>
      <p:sp>
        <p:nvSpPr>
          <p:cNvPr id="2" name="TextBox 1"/>
          <p:cNvSpPr txBox="1"/>
          <p:nvPr/>
        </p:nvSpPr>
        <p:spPr>
          <a:xfrm>
            <a:off x="7688747" y="4104249"/>
            <a:ext cx="333348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800" dirty="0" smtClean="0"/>
              <a:t>In which reaction are atoms ‘wasted?’</a:t>
            </a:r>
            <a:endParaRPr lang="en-GB" sz="2800" dirty="0"/>
          </a:p>
        </p:txBody>
      </p:sp>
    </p:spTree>
    <p:custDataLst>
      <p:tags r:id="rId1"/>
    </p:custDataLst>
    <p:extLst>
      <p:ext uri="{BB962C8B-B14F-4D97-AF65-F5344CB8AC3E}">
        <p14:creationId xmlns:p14="http://schemas.microsoft.com/office/powerpoint/2010/main" val="372061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500"/>
                                        <p:tgtEl>
                                          <p:spTgt spid="163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fade">
                                      <p:cBhvr>
                                        <p:cTn id="10" dur="500"/>
                                        <p:tgtEl>
                                          <p:spTgt spid="163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1"/>
                                        </p:tgtEl>
                                        <p:attrNameLst>
                                          <p:attrName>style.visibility</p:attrName>
                                        </p:attrNameLst>
                                      </p:cBhvr>
                                      <p:to>
                                        <p:strVal val="visible"/>
                                      </p:to>
                                    </p:set>
                                    <p:animEffect transition="in" filter="fade">
                                      <p:cBhvr>
                                        <p:cTn id="15" dur="500"/>
                                        <p:tgtEl>
                                          <p:spTgt spid="163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392"/>
                                        </p:tgtEl>
                                        <p:attrNameLst>
                                          <p:attrName>style.visibility</p:attrName>
                                        </p:attrNameLst>
                                      </p:cBhvr>
                                      <p:to>
                                        <p:strVal val="visible"/>
                                      </p:to>
                                    </p:set>
                                    <p:animEffect transition="in" filter="fade">
                                      <p:cBhvr>
                                        <p:cTn id="20" dur="500"/>
                                        <p:tgtEl>
                                          <p:spTgt spid="1639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224"/>
                                        </p:tgtEl>
                                        <p:attrNameLst>
                                          <p:attrName>style.visibility</p:attrName>
                                        </p:attrNameLst>
                                      </p:cBhvr>
                                      <p:to>
                                        <p:strVal val="visible"/>
                                      </p:to>
                                    </p:set>
                                    <p:animEffect transition="in" filter="fade">
                                      <p:cBhvr>
                                        <p:cTn id="25" dur="500"/>
                                        <p:tgtEl>
                                          <p:spTgt spid="92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nimBg="1"/>
      <p:bldP spid="16391" grpId="0" animBg="1"/>
      <p:bldP spid="16392" grpId="0" animBg="1"/>
      <p:bldP spid="9224"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Text Box 22"/>
          <p:cNvSpPr txBox="1">
            <a:spLocks noChangeArrowheads="1"/>
          </p:cNvSpPr>
          <p:nvPr/>
        </p:nvSpPr>
        <p:spPr bwMode="auto">
          <a:xfrm>
            <a:off x="1102785" y="1773239"/>
            <a:ext cx="2880783" cy="466725"/>
          </a:xfrm>
          <a:prstGeom prst="rect">
            <a:avLst/>
          </a:prstGeom>
          <a:solidFill>
            <a:srgbClr val="CCFFFF"/>
          </a:solidFill>
          <a:ln w="9525">
            <a:solidFill>
              <a:srgbClr val="0000FF"/>
            </a:solidFill>
            <a:miter lim="800000"/>
            <a:headEnd/>
            <a:tailEnd/>
          </a:ln>
          <a:effectLst/>
        </p:spPr>
        <p:txBody>
          <a:bodyPr>
            <a:spAutoFit/>
          </a:bodyPr>
          <a:lstStyle/>
          <a:p>
            <a:pPr eaLnBrk="1" hangingPunct="1">
              <a:spcBef>
                <a:spcPct val="50000"/>
              </a:spcBef>
            </a:pPr>
            <a:r>
              <a:rPr lang="en-GB" altLang="en-US" sz="2400" b="1"/>
              <a:t>REACTANTS</a:t>
            </a:r>
            <a:endParaRPr lang="en-US" altLang="en-US" sz="2400" b="1"/>
          </a:p>
        </p:txBody>
      </p:sp>
      <p:grpSp>
        <p:nvGrpSpPr>
          <p:cNvPr id="2" name="Group 44"/>
          <p:cNvGrpSpPr>
            <a:grpSpLocks/>
          </p:cNvGrpSpPr>
          <p:nvPr/>
        </p:nvGrpSpPr>
        <p:grpSpPr bwMode="auto">
          <a:xfrm>
            <a:off x="814917" y="2492375"/>
            <a:ext cx="1344083" cy="1512888"/>
            <a:chOff x="385" y="1570"/>
            <a:chExt cx="635" cy="953"/>
          </a:xfrm>
        </p:grpSpPr>
        <p:sp>
          <p:nvSpPr>
            <p:cNvPr id="10267" name="Rectangle 5"/>
            <p:cNvSpPr>
              <a:spLocks noChangeArrowheads="1"/>
            </p:cNvSpPr>
            <p:nvPr/>
          </p:nvSpPr>
          <p:spPr bwMode="auto">
            <a:xfrm>
              <a:off x="385" y="2069"/>
              <a:ext cx="635" cy="454"/>
            </a:xfrm>
            <a:prstGeom prst="rect">
              <a:avLst/>
            </a:prstGeom>
            <a:solidFill>
              <a:srgbClr val="FFFF00"/>
            </a:solidFill>
            <a:ln w="9525">
              <a:solidFill>
                <a:schemeClr val="tx1"/>
              </a:solidFill>
              <a:miter lim="800000"/>
              <a:headEnd/>
              <a:tailEnd/>
            </a:ln>
            <a:effectLst/>
          </p:spPr>
          <p:txBody>
            <a:bodyPr wrap="none" anchor="ctr"/>
            <a:lstStyle/>
            <a:p>
              <a:pPr eaLnBrk="1" hangingPunct="1"/>
              <a:endParaRPr lang="en-GB"/>
            </a:p>
          </p:txBody>
        </p:sp>
        <p:sp>
          <p:nvSpPr>
            <p:cNvPr id="10268" name="Line 6"/>
            <p:cNvSpPr>
              <a:spLocks noChangeShapeType="1"/>
            </p:cNvSpPr>
            <p:nvPr/>
          </p:nvSpPr>
          <p:spPr bwMode="auto">
            <a:xfrm>
              <a:off x="385" y="1570"/>
              <a:ext cx="0" cy="499"/>
            </a:xfrm>
            <a:prstGeom prst="line">
              <a:avLst/>
            </a:prstGeom>
            <a:noFill/>
            <a:ln w="9525">
              <a:solidFill>
                <a:schemeClr val="tx1"/>
              </a:solidFill>
              <a:round/>
              <a:headEnd/>
              <a:tailEnd/>
            </a:ln>
            <a:effectLst/>
          </p:spPr>
          <p:txBody>
            <a:bodyPr/>
            <a:lstStyle/>
            <a:p>
              <a:endParaRPr lang="en-US"/>
            </a:p>
          </p:txBody>
        </p:sp>
        <p:sp>
          <p:nvSpPr>
            <p:cNvPr id="10269" name="Line 7"/>
            <p:cNvSpPr>
              <a:spLocks noChangeShapeType="1"/>
            </p:cNvSpPr>
            <p:nvPr/>
          </p:nvSpPr>
          <p:spPr bwMode="auto">
            <a:xfrm>
              <a:off x="1020" y="1570"/>
              <a:ext cx="0" cy="499"/>
            </a:xfrm>
            <a:prstGeom prst="line">
              <a:avLst/>
            </a:prstGeom>
            <a:noFill/>
            <a:ln w="9525">
              <a:solidFill>
                <a:schemeClr val="tx1"/>
              </a:solidFill>
              <a:round/>
              <a:headEnd/>
              <a:tailEnd/>
            </a:ln>
            <a:effectLst/>
          </p:spPr>
          <p:txBody>
            <a:bodyPr/>
            <a:lstStyle/>
            <a:p>
              <a:endParaRPr lang="en-US"/>
            </a:p>
          </p:txBody>
        </p:sp>
        <p:sp>
          <p:nvSpPr>
            <p:cNvPr id="10270" name="Rectangle 25"/>
            <p:cNvSpPr>
              <a:spLocks noChangeArrowheads="1"/>
            </p:cNvSpPr>
            <p:nvPr/>
          </p:nvSpPr>
          <p:spPr bwMode="auto">
            <a:xfrm>
              <a:off x="385" y="2069"/>
              <a:ext cx="635" cy="454"/>
            </a:xfrm>
            <a:prstGeom prst="rect">
              <a:avLst/>
            </a:prstGeom>
            <a:solidFill>
              <a:srgbClr val="99CC00"/>
            </a:solidFill>
            <a:ln w="9525">
              <a:solidFill>
                <a:schemeClr val="tx1"/>
              </a:solidFill>
              <a:miter lim="800000"/>
              <a:headEnd/>
              <a:tailEnd/>
            </a:ln>
            <a:effectLst/>
          </p:spPr>
          <p:txBody>
            <a:bodyPr wrap="none" anchor="ctr"/>
            <a:lstStyle/>
            <a:p>
              <a:pPr eaLnBrk="1" hangingPunct="1"/>
              <a:endParaRPr lang="en-GB"/>
            </a:p>
          </p:txBody>
        </p:sp>
        <p:sp>
          <p:nvSpPr>
            <p:cNvPr id="10271" name="Line 26"/>
            <p:cNvSpPr>
              <a:spLocks noChangeShapeType="1"/>
            </p:cNvSpPr>
            <p:nvPr/>
          </p:nvSpPr>
          <p:spPr bwMode="auto">
            <a:xfrm>
              <a:off x="385" y="1570"/>
              <a:ext cx="0" cy="499"/>
            </a:xfrm>
            <a:prstGeom prst="line">
              <a:avLst/>
            </a:prstGeom>
            <a:noFill/>
            <a:ln w="9525">
              <a:solidFill>
                <a:schemeClr val="tx1"/>
              </a:solidFill>
              <a:round/>
              <a:headEnd/>
              <a:tailEnd/>
            </a:ln>
            <a:effectLst/>
          </p:spPr>
          <p:txBody>
            <a:bodyPr/>
            <a:lstStyle/>
            <a:p>
              <a:endParaRPr lang="en-US"/>
            </a:p>
          </p:txBody>
        </p:sp>
        <p:sp>
          <p:nvSpPr>
            <p:cNvPr id="10272" name="Line 27"/>
            <p:cNvSpPr>
              <a:spLocks noChangeShapeType="1"/>
            </p:cNvSpPr>
            <p:nvPr/>
          </p:nvSpPr>
          <p:spPr bwMode="auto">
            <a:xfrm>
              <a:off x="1020" y="1570"/>
              <a:ext cx="0" cy="499"/>
            </a:xfrm>
            <a:prstGeom prst="line">
              <a:avLst/>
            </a:prstGeom>
            <a:noFill/>
            <a:ln w="9525">
              <a:solidFill>
                <a:schemeClr val="tx1"/>
              </a:solidFill>
              <a:round/>
              <a:headEnd/>
              <a:tailEnd/>
            </a:ln>
            <a:effectLst/>
          </p:spPr>
          <p:txBody>
            <a:bodyPr/>
            <a:lstStyle/>
            <a:p>
              <a:endParaRPr lang="en-US"/>
            </a:p>
          </p:txBody>
        </p:sp>
      </p:grpSp>
      <p:grpSp>
        <p:nvGrpSpPr>
          <p:cNvPr id="3" name="Group 45"/>
          <p:cNvGrpSpPr>
            <a:grpSpLocks/>
          </p:cNvGrpSpPr>
          <p:nvPr/>
        </p:nvGrpSpPr>
        <p:grpSpPr bwMode="auto">
          <a:xfrm>
            <a:off x="3024717" y="2492375"/>
            <a:ext cx="1344083" cy="1512888"/>
            <a:chOff x="1428" y="1570"/>
            <a:chExt cx="635" cy="953"/>
          </a:xfrm>
        </p:grpSpPr>
        <p:sp>
          <p:nvSpPr>
            <p:cNvPr id="10261" name="Rectangle 9"/>
            <p:cNvSpPr>
              <a:spLocks noChangeArrowheads="1"/>
            </p:cNvSpPr>
            <p:nvPr/>
          </p:nvSpPr>
          <p:spPr bwMode="auto">
            <a:xfrm>
              <a:off x="1428" y="2296"/>
              <a:ext cx="635" cy="227"/>
            </a:xfrm>
            <a:prstGeom prst="rect">
              <a:avLst/>
            </a:prstGeom>
            <a:solidFill>
              <a:srgbClr val="33CCCC"/>
            </a:solidFill>
            <a:ln w="9525">
              <a:solidFill>
                <a:schemeClr val="tx1"/>
              </a:solidFill>
              <a:miter lim="800000"/>
              <a:headEnd/>
              <a:tailEnd/>
            </a:ln>
            <a:effectLst/>
          </p:spPr>
          <p:txBody>
            <a:bodyPr wrap="none" anchor="ctr"/>
            <a:lstStyle/>
            <a:p>
              <a:pPr eaLnBrk="1" hangingPunct="1"/>
              <a:endParaRPr lang="en-GB"/>
            </a:p>
          </p:txBody>
        </p:sp>
        <p:sp>
          <p:nvSpPr>
            <p:cNvPr id="10262" name="Line 10"/>
            <p:cNvSpPr>
              <a:spLocks noChangeShapeType="1"/>
            </p:cNvSpPr>
            <p:nvPr/>
          </p:nvSpPr>
          <p:spPr bwMode="auto">
            <a:xfrm flipV="1">
              <a:off x="1428" y="1570"/>
              <a:ext cx="0" cy="726"/>
            </a:xfrm>
            <a:prstGeom prst="line">
              <a:avLst/>
            </a:prstGeom>
            <a:noFill/>
            <a:ln w="9525">
              <a:solidFill>
                <a:schemeClr val="tx1"/>
              </a:solidFill>
              <a:round/>
              <a:headEnd/>
              <a:tailEnd/>
            </a:ln>
            <a:effectLst/>
          </p:spPr>
          <p:txBody>
            <a:bodyPr/>
            <a:lstStyle/>
            <a:p>
              <a:endParaRPr lang="en-US"/>
            </a:p>
          </p:txBody>
        </p:sp>
        <p:sp>
          <p:nvSpPr>
            <p:cNvPr id="10263" name="Line 11"/>
            <p:cNvSpPr>
              <a:spLocks noChangeShapeType="1"/>
            </p:cNvSpPr>
            <p:nvPr/>
          </p:nvSpPr>
          <p:spPr bwMode="auto">
            <a:xfrm flipV="1">
              <a:off x="2063" y="1570"/>
              <a:ext cx="0" cy="726"/>
            </a:xfrm>
            <a:prstGeom prst="line">
              <a:avLst/>
            </a:prstGeom>
            <a:noFill/>
            <a:ln w="9525">
              <a:solidFill>
                <a:schemeClr val="tx1"/>
              </a:solidFill>
              <a:round/>
              <a:headEnd/>
              <a:tailEnd/>
            </a:ln>
            <a:effectLst/>
          </p:spPr>
          <p:txBody>
            <a:bodyPr/>
            <a:lstStyle/>
            <a:p>
              <a:endParaRPr lang="en-US"/>
            </a:p>
          </p:txBody>
        </p:sp>
        <p:sp>
          <p:nvSpPr>
            <p:cNvPr id="10264" name="Rectangle 29"/>
            <p:cNvSpPr>
              <a:spLocks noChangeArrowheads="1"/>
            </p:cNvSpPr>
            <p:nvPr/>
          </p:nvSpPr>
          <p:spPr bwMode="auto">
            <a:xfrm>
              <a:off x="1428" y="2296"/>
              <a:ext cx="635" cy="227"/>
            </a:xfrm>
            <a:prstGeom prst="rect">
              <a:avLst/>
            </a:prstGeom>
            <a:solidFill>
              <a:srgbClr val="CC99FF"/>
            </a:solidFill>
            <a:ln w="9525">
              <a:solidFill>
                <a:schemeClr val="tx1"/>
              </a:solidFill>
              <a:miter lim="800000"/>
              <a:headEnd/>
              <a:tailEnd/>
            </a:ln>
            <a:effectLst/>
          </p:spPr>
          <p:txBody>
            <a:bodyPr wrap="none" anchor="ctr"/>
            <a:lstStyle/>
            <a:p>
              <a:pPr eaLnBrk="1" hangingPunct="1"/>
              <a:endParaRPr lang="en-GB"/>
            </a:p>
          </p:txBody>
        </p:sp>
        <p:sp>
          <p:nvSpPr>
            <p:cNvPr id="10265" name="Line 30"/>
            <p:cNvSpPr>
              <a:spLocks noChangeShapeType="1"/>
            </p:cNvSpPr>
            <p:nvPr/>
          </p:nvSpPr>
          <p:spPr bwMode="auto">
            <a:xfrm flipV="1">
              <a:off x="1428" y="1570"/>
              <a:ext cx="0" cy="726"/>
            </a:xfrm>
            <a:prstGeom prst="line">
              <a:avLst/>
            </a:prstGeom>
            <a:noFill/>
            <a:ln w="9525">
              <a:solidFill>
                <a:schemeClr val="tx1"/>
              </a:solidFill>
              <a:round/>
              <a:headEnd/>
              <a:tailEnd/>
            </a:ln>
            <a:effectLst/>
          </p:spPr>
          <p:txBody>
            <a:bodyPr/>
            <a:lstStyle/>
            <a:p>
              <a:endParaRPr lang="en-US"/>
            </a:p>
          </p:txBody>
        </p:sp>
        <p:sp>
          <p:nvSpPr>
            <p:cNvPr id="10266" name="Line 31"/>
            <p:cNvSpPr>
              <a:spLocks noChangeShapeType="1"/>
            </p:cNvSpPr>
            <p:nvPr/>
          </p:nvSpPr>
          <p:spPr bwMode="auto">
            <a:xfrm flipV="1">
              <a:off x="2063" y="1570"/>
              <a:ext cx="0" cy="726"/>
            </a:xfrm>
            <a:prstGeom prst="line">
              <a:avLst/>
            </a:prstGeom>
            <a:noFill/>
            <a:ln w="9525">
              <a:solidFill>
                <a:schemeClr val="tx1"/>
              </a:solidFill>
              <a:round/>
              <a:headEnd/>
              <a:tailEnd/>
            </a:ln>
            <a:effectLst/>
          </p:spPr>
          <p:txBody>
            <a:bodyPr/>
            <a:lstStyle/>
            <a:p>
              <a:endParaRPr lang="en-US"/>
            </a:p>
          </p:txBody>
        </p:sp>
      </p:grpSp>
      <p:sp>
        <p:nvSpPr>
          <p:cNvPr id="11296" name="AutoShape 32"/>
          <p:cNvSpPr>
            <a:spLocks noChangeArrowheads="1"/>
          </p:cNvSpPr>
          <p:nvPr/>
        </p:nvSpPr>
        <p:spPr bwMode="auto">
          <a:xfrm>
            <a:off x="4751917" y="3068639"/>
            <a:ext cx="1634067" cy="504825"/>
          </a:xfrm>
          <a:prstGeom prst="rightArrow">
            <a:avLst>
              <a:gd name="adj1" fmla="val 50000"/>
              <a:gd name="adj2" fmla="val 60692"/>
            </a:avLst>
          </a:prstGeom>
          <a:solidFill>
            <a:schemeClr val="tx1"/>
          </a:solidFill>
          <a:ln w="9525">
            <a:solidFill>
              <a:schemeClr val="tx1"/>
            </a:solidFill>
            <a:miter lim="800000"/>
            <a:headEnd/>
            <a:tailEnd/>
          </a:ln>
          <a:effectLst/>
        </p:spPr>
        <p:txBody>
          <a:bodyPr wrap="none" anchor="ctr"/>
          <a:lstStyle/>
          <a:p>
            <a:pPr eaLnBrk="1" hangingPunct="1"/>
            <a:endParaRPr lang="en-GB"/>
          </a:p>
        </p:txBody>
      </p:sp>
      <p:sp>
        <p:nvSpPr>
          <p:cNvPr id="11297" name="Text Box 33"/>
          <p:cNvSpPr txBox="1">
            <a:spLocks noChangeArrowheads="1"/>
          </p:cNvSpPr>
          <p:nvPr/>
        </p:nvSpPr>
        <p:spPr bwMode="auto">
          <a:xfrm>
            <a:off x="2256367" y="2997200"/>
            <a:ext cx="575733" cy="641350"/>
          </a:xfrm>
          <a:prstGeom prst="rect">
            <a:avLst/>
          </a:prstGeom>
          <a:noFill/>
          <a:ln w="9525">
            <a:noFill/>
            <a:miter lim="800000"/>
            <a:headEnd/>
            <a:tailEnd/>
          </a:ln>
          <a:effectLst/>
        </p:spPr>
        <p:txBody>
          <a:bodyPr>
            <a:spAutoFit/>
          </a:bodyPr>
          <a:lstStyle/>
          <a:p>
            <a:pPr eaLnBrk="1" hangingPunct="1">
              <a:spcBef>
                <a:spcPct val="50000"/>
              </a:spcBef>
            </a:pPr>
            <a:r>
              <a:rPr lang="en-GB" altLang="en-US" sz="3600" b="1"/>
              <a:t>+</a:t>
            </a:r>
            <a:endParaRPr lang="en-US" altLang="en-US" sz="3600" b="1"/>
          </a:p>
        </p:txBody>
      </p:sp>
      <p:grpSp>
        <p:nvGrpSpPr>
          <p:cNvPr id="4" name="Group 52"/>
          <p:cNvGrpSpPr>
            <a:grpSpLocks/>
          </p:cNvGrpSpPr>
          <p:nvPr/>
        </p:nvGrpSpPr>
        <p:grpSpPr bwMode="auto">
          <a:xfrm>
            <a:off x="7152218" y="2492375"/>
            <a:ext cx="1248833" cy="1512888"/>
            <a:chOff x="3379" y="1570"/>
            <a:chExt cx="590" cy="953"/>
          </a:xfrm>
        </p:grpSpPr>
        <p:sp>
          <p:nvSpPr>
            <p:cNvPr id="10255" name="Line 15"/>
            <p:cNvSpPr>
              <a:spLocks noChangeShapeType="1"/>
            </p:cNvSpPr>
            <p:nvPr/>
          </p:nvSpPr>
          <p:spPr bwMode="auto">
            <a:xfrm>
              <a:off x="3969" y="1570"/>
              <a:ext cx="0" cy="953"/>
            </a:xfrm>
            <a:prstGeom prst="line">
              <a:avLst/>
            </a:prstGeom>
            <a:noFill/>
            <a:ln w="9525">
              <a:solidFill>
                <a:schemeClr val="tx1"/>
              </a:solidFill>
              <a:round/>
              <a:headEnd/>
              <a:tailEnd/>
            </a:ln>
            <a:effectLst/>
          </p:spPr>
          <p:txBody>
            <a:bodyPr/>
            <a:lstStyle/>
            <a:p>
              <a:endParaRPr lang="en-US"/>
            </a:p>
          </p:txBody>
        </p:sp>
        <p:sp>
          <p:nvSpPr>
            <p:cNvPr id="10256" name="Line 16"/>
            <p:cNvSpPr>
              <a:spLocks noChangeShapeType="1"/>
            </p:cNvSpPr>
            <p:nvPr/>
          </p:nvSpPr>
          <p:spPr bwMode="auto">
            <a:xfrm>
              <a:off x="3379" y="1570"/>
              <a:ext cx="0" cy="953"/>
            </a:xfrm>
            <a:prstGeom prst="line">
              <a:avLst/>
            </a:prstGeom>
            <a:noFill/>
            <a:ln w="9525">
              <a:solidFill>
                <a:schemeClr val="tx1"/>
              </a:solidFill>
              <a:round/>
              <a:headEnd/>
              <a:tailEnd/>
            </a:ln>
            <a:effectLst/>
          </p:spPr>
          <p:txBody>
            <a:bodyPr/>
            <a:lstStyle/>
            <a:p>
              <a:endParaRPr lang="en-US"/>
            </a:p>
          </p:txBody>
        </p:sp>
        <p:sp>
          <p:nvSpPr>
            <p:cNvPr id="10257" name="Line 17"/>
            <p:cNvSpPr>
              <a:spLocks noChangeShapeType="1"/>
            </p:cNvSpPr>
            <p:nvPr/>
          </p:nvSpPr>
          <p:spPr bwMode="auto">
            <a:xfrm>
              <a:off x="3379" y="2523"/>
              <a:ext cx="590" cy="0"/>
            </a:xfrm>
            <a:prstGeom prst="line">
              <a:avLst/>
            </a:prstGeom>
            <a:noFill/>
            <a:ln w="9525">
              <a:solidFill>
                <a:schemeClr val="tx1"/>
              </a:solidFill>
              <a:round/>
              <a:headEnd/>
              <a:tailEnd/>
            </a:ln>
            <a:effectLst/>
          </p:spPr>
          <p:txBody>
            <a:bodyPr/>
            <a:lstStyle/>
            <a:p>
              <a:endParaRPr lang="en-US"/>
            </a:p>
          </p:txBody>
        </p:sp>
        <p:sp>
          <p:nvSpPr>
            <p:cNvPr id="10258" name="Line 35"/>
            <p:cNvSpPr>
              <a:spLocks noChangeShapeType="1"/>
            </p:cNvSpPr>
            <p:nvPr/>
          </p:nvSpPr>
          <p:spPr bwMode="auto">
            <a:xfrm>
              <a:off x="3969" y="1570"/>
              <a:ext cx="0" cy="953"/>
            </a:xfrm>
            <a:prstGeom prst="line">
              <a:avLst/>
            </a:prstGeom>
            <a:noFill/>
            <a:ln w="9525">
              <a:solidFill>
                <a:schemeClr val="tx1"/>
              </a:solidFill>
              <a:round/>
              <a:headEnd/>
              <a:tailEnd/>
            </a:ln>
            <a:effectLst/>
          </p:spPr>
          <p:txBody>
            <a:bodyPr/>
            <a:lstStyle/>
            <a:p>
              <a:endParaRPr lang="en-US"/>
            </a:p>
          </p:txBody>
        </p:sp>
        <p:sp>
          <p:nvSpPr>
            <p:cNvPr id="10259" name="Line 36"/>
            <p:cNvSpPr>
              <a:spLocks noChangeShapeType="1"/>
            </p:cNvSpPr>
            <p:nvPr/>
          </p:nvSpPr>
          <p:spPr bwMode="auto">
            <a:xfrm>
              <a:off x="3379" y="1570"/>
              <a:ext cx="0" cy="953"/>
            </a:xfrm>
            <a:prstGeom prst="line">
              <a:avLst/>
            </a:prstGeom>
            <a:noFill/>
            <a:ln w="9525">
              <a:solidFill>
                <a:schemeClr val="tx1"/>
              </a:solidFill>
              <a:round/>
              <a:headEnd/>
              <a:tailEnd/>
            </a:ln>
            <a:effectLst/>
          </p:spPr>
          <p:txBody>
            <a:bodyPr/>
            <a:lstStyle/>
            <a:p>
              <a:endParaRPr lang="en-US"/>
            </a:p>
          </p:txBody>
        </p:sp>
        <p:sp>
          <p:nvSpPr>
            <p:cNvPr id="10260" name="Line 37"/>
            <p:cNvSpPr>
              <a:spLocks noChangeShapeType="1"/>
            </p:cNvSpPr>
            <p:nvPr/>
          </p:nvSpPr>
          <p:spPr bwMode="auto">
            <a:xfrm>
              <a:off x="3379" y="2523"/>
              <a:ext cx="590" cy="0"/>
            </a:xfrm>
            <a:prstGeom prst="line">
              <a:avLst/>
            </a:prstGeom>
            <a:noFill/>
            <a:ln w="9525">
              <a:solidFill>
                <a:schemeClr val="tx1"/>
              </a:solidFill>
              <a:round/>
              <a:headEnd/>
              <a:tailEnd/>
            </a:ln>
            <a:effectLst/>
          </p:spPr>
          <p:txBody>
            <a:bodyPr/>
            <a:lstStyle/>
            <a:p>
              <a:endParaRPr lang="en-US"/>
            </a:p>
          </p:txBody>
        </p:sp>
      </p:grpSp>
      <p:sp>
        <p:nvSpPr>
          <p:cNvPr id="11307" name="Text Box 43"/>
          <p:cNvSpPr txBox="1">
            <a:spLocks noChangeArrowheads="1"/>
          </p:cNvSpPr>
          <p:nvPr/>
        </p:nvSpPr>
        <p:spPr bwMode="auto">
          <a:xfrm>
            <a:off x="6671734" y="1773239"/>
            <a:ext cx="2785533" cy="466725"/>
          </a:xfrm>
          <a:prstGeom prst="rect">
            <a:avLst/>
          </a:prstGeom>
          <a:solidFill>
            <a:srgbClr val="CCFFFF"/>
          </a:solidFill>
          <a:ln w="9525">
            <a:solidFill>
              <a:srgbClr val="0000FF"/>
            </a:solidFill>
            <a:miter lim="800000"/>
            <a:headEnd/>
            <a:tailEnd/>
          </a:ln>
          <a:effectLst/>
        </p:spPr>
        <p:txBody>
          <a:bodyPr>
            <a:spAutoFit/>
          </a:bodyPr>
          <a:lstStyle/>
          <a:p>
            <a:pPr eaLnBrk="1" hangingPunct="1">
              <a:spcBef>
                <a:spcPct val="50000"/>
              </a:spcBef>
            </a:pPr>
            <a:r>
              <a:rPr lang="en-GB" altLang="en-US" sz="2400" b="1"/>
              <a:t>PRODUCTS</a:t>
            </a:r>
            <a:endParaRPr lang="en-US" altLang="en-US" sz="2400" b="1"/>
          </a:p>
        </p:txBody>
      </p:sp>
      <p:sp>
        <p:nvSpPr>
          <p:cNvPr id="11310" name="Freeform 46"/>
          <p:cNvSpPr>
            <a:spLocks/>
          </p:cNvSpPr>
          <p:nvPr/>
        </p:nvSpPr>
        <p:spPr bwMode="auto">
          <a:xfrm>
            <a:off x="7137401" y="3622676"/>
            <a:ext cx="1327151" cy="415925"/>
          </a:xfrm>
          <a:custGeom>
            <a:avLst/>
            <a:gdLst>
              <a:gd name="T0" fmla="*/ 15875 w 627"/>
              <a:gd name="T1" fmla="*/ 377825 h 262"/>
              <a:gd name="T2" fmla="*/ 615950 w 627"/>
              <a:gd name="T3" fmla="*/ 392113 h 262"/>
              <a:gd name="T4" fmla="*/ 701675 w 627"/>
              <a:gd name="T5" fmla="*/ 363538 h 262"/>
              <a:gd name="T6" fmla="*/ 787400 w 627"/>
              <a:gd name="T7" fmla="*/ 392113 h 262"/>
              <a:gd name="T8" fmla="*/ 930275 w 627"/>
              <a:gd name="T9" fmla="*/ 377825 h 262"/>
              <a:gd name="T10" fmla="*/ 844550 w 627"/>
              <a:gd name="T11" fmla="*/ 149225 h 262"/>
              <a:gd name="T12" fmla="*/ 430213 w 627"/>
              <a:gd name="T13" fmla="*/ 92075 h 262"/>
              <a:gd name="T14" fmla="*/ 287338 w 627"/>
              <a:gd name="T15" fmla="*/ 177800 h 262"/>
              <a:gd name="T16" fmla="*/ 115888 w 627"/>
              <a:gd name="T17" fmla="*/ 106363 h 262"/>
              <a:gd name="T18" fmla="*/ 73025 w 627"/>
              <a:gd name="T19" fmla="*/ 134938 h 262"/>
              <a:gd name="T20" fmla="*/ 15875 w 627"/>
              <a:gd name="T21" fmla="*/ 234950 h 262"/>
              <a:gd name="T22" fmla="*/ 1588 w 627"/>
              <a:gd name="T23" fmla="*/ 277813 h 262"/>
              <a:gd name="T24" fmla="*/ 15875 w 627"/>
              <a:gd name="T25" fmla="*/ 377825 h 2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7" h="262">
                <a:moveTo>
                  <a:pt x="10" y="238"/>
                </a:moveTo>
                <a:cubicBezTo>
                  <a:pt x="180" y="249"/>
                  <a:pt x="200" y="255"/>
                  <a:pt x="388" y="247"/>
                </a:cubicBezTo>
                <a:cubicBezTo>
                  <a:pt x="406" y="241"/>
                  <a:pt x="424" y="235"/>
                  <a:pt x="442" y="229"/>
                </a:cubicBezTo>
                <a:cubicBezTo>
                  <a:pt x="460" y="223"/>
                  <a:pt x="496" y="247"/>
                  <a:pt x="496" y="247"/>
                </a:cubicBezTo>
                <a:cubicBezTo>
                  <a:pt x="526" y="244"/>
                  <a:pt x="568" y="262"/>
                  <a:pt x="586" y="238"/>
                </a:cubicBezTo>
                <a:cubicBezTo>
                  <a:pt x="627" y="183"/>
                  <a:pt x="570" y="120"/>
                  <a:pt x="532" y="94"/>
                </a:cubicBezTo>
                <a:cubicBezTo>
                  <a:pt x="469" y="0"/>
                  <a:pt x="410" y="52"/>
                  <a:pt x="271" y="58"/>
                </a:cubicBezTo>
                <a:cubicBezTo>
                  <a:pt x="255" y="107"/>
                  <a:pt x="231" y="104"/>
                  <a:pt x="181" y="112"/>
                </a:cubicBezTo>
                <a:cubicBezTo>
                  <a:pt x="127" y="103"/>
                  <a:pt x="110" y="104"/>
                  <a:pt x="73" y="67"/>
                </a:cubicBezTo>
                <a:cubicBezTo>
                  <a:pt x="64" y="73"/>
                  <a:pt x="51" y="75"/>
                  <a:pt x="46" y="85"/>
                </a:cubicBezTo>
                <a:cubicBezTo>
                  <a:pt x="10" y="157"/>
                  <a:pt x="67" y="129"/>
                  <a:pt x="10" y="148"/>
                </a:cubicBezTo>
                <a:cubicBezTo>
                  <a:pt x="7" y="157"/>
                  <a:pt x="0" y="166"/>
                  <a:pt x="1" y="175"/>
                </a:cubicBezTo>
                <a:cubicBezTo>
                  <a:pt x="9" y="245"/>
                  <a:pt x="35" y="213"/>
                  <a:pt x="10" y="238"/>
                </a:cubicBezTo>
                <a:close/>
              </a:path>
            </a:pathLst>
          </a:custGeom>
          <a:solidFill>
            <a:srgbClr val="FF6600"/>
          </a:solidFill>
          <a:ln w="9525">
            <a:solidFill>
              <a:schemeClr val="tx1"/>
            </a:solidFill>
            <a:round/>
            <a:headEnd/>
            <a:tailEnd/>
          </a:ln>
          <a:effectLst/>
        </p:spPr>
        <p:txBody>
          <a:bodyPr/>
          <a:lstStyle/>
          <a:p>
            <a:endParaRPr lang="en-US"/>
          </a:p>
        </p:txBody>
      </p:sp>
      <p:sp>
        <p:nvSpPr>
          <p:cNvPr id="11311" name="Freeform 47"/>
          <p:cNvSpPr>
            <a:spLocks/>
          </p:cNvSpPr>
          <p:nvPr/>
        </p:nvSpPr>
        <p:spPr bwMode="auto">
          <a:xfrm>
            <a:off x="7152217" y="3284539"/>
            <a:ext cx="1193800" cy="466725"/>
          </a:xfrm>
          <a:custGeom>
            <a:avLst/>
            <a:gdLst>
              <a:gd name="T0" fmla="*/ 166688 w 564"/>
              <a:gd name="T1" fmla="*/ 84688 h 248"/>
              <a:gd name="T2" fmla="*/ 295275 w 564"/>
              <a:gd name="T3" fmla="*/ 67750 h 248"/>
              <a:gd name="T4" fmla="*/ 452438 w 564"/>
              <a:gd name="T5" fmla="*/ 33875 h 248"/>
              <a:gd name="T6" fmla="*/ 566738 w 564"/>
              <a:gd name="T7" fmla="*/ 0 h 248"/>
              <a:gd name="T8" fmla="*/ 623888 w 564"/>
              <a:gd name="T9" fmla="*/ 16938 h 248"/>
              <a:gd name="T10" fmla="*/ 681038 w 564"/>
              <a:gd name="T11" fmla="*/ 50813 h 248"/>
              <a:gd name="T12" fmla="*/ 752475 w 564"/>
              <a:gd name="T13" fmla="*/ 67750 h 248"/>
              <a:gd name="T14" fmla="*/ 866775 w 564"/>
              <a:gd name="T15" fmla="*/ 169376 h 248"/>
              <a:gd name="T16" fmla="*/ 781050 w 564"/>
              <a:gd name="T17" fmla="*/ 321814 h 248"/>
              <a:gd name="T18" fmla="*/ 695325 w 564"/>
              <a:gd name="T19" fmla="*/ 406502 h 248"/>
              <a:gd name="T20" fmla="*/ 552450 w 564"/>
              <a:gd name="T21" fmla="*/ 440378 h 248"/>
              <a:gd name="T22" fmla="*/ 423863 w 564"/>
              <a:gd name="T23" fmla="*/ 389565 h 248"/>
              <a:gd name="T24" fmla="*/ 338138 w 564"/>
              <a:gd name="T25" fmla="*/ 457315 h 248"/>
              <a:gd name="T26" fmla="*/ 209550 w 564"/>
              <a:gd name="T27" fmla="*/ 389565 h 248"/>
              <a:gd name="T28" fmla="*/ 195263 w 564"/>
              <a:gd name="T29" fmla="*/ 338752 h 248"/>
              <a:gd name="T30" fmla="*/ 95250 w 564"/>
              <a:gd name="T31" fmla="*/ 304877 h 248"/>
              <a:gd name="T32" fmla="*/ 80963 w 564"/>
              <a:gd name="T33" fmla="*/ 237126 h 248"/>
              <a:gd name="T34" fmla="*/ 80963 w 564"/>
              <a:gd name="T35" fmla="*/ 186314 h 248"/>
              <a:gd name="T36" fmla="*/ 95250 w 564"/>
              <a:gd name="T37" fmla="*/ 135501 h 248"/>
              <a:gd name="T38" fmla="*/ 195263 w 564"/>
              <a:gd name="T39" fmla="*/ 84688 h 248"/>
              <a:gd name="T40" fmla="*/ 166688 w 564"/>
              <a:gd name="T41" fmla="*/ 84688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4" h="248">
                <a:moveTo>
                  <a:pt x="105" y="45"/>
                </a:moveTo>
                <a:cubicBezTo>
                  <a:pt x="144" y="19"/>
                  <a:pt x="145" y="9"/>
                  <a:pt x="186" y="36"/>
                </a:cubicBezTo>
                <a:cubicBezTo>
                  <a:pt x="250" y="15"/>
                  <a:pt x="169" y="40"/>
                  <a:pt x="285" y="18"/>
                </a:cubicBezTo>
                <a:cubicBezTo>
                  <a:pt x="309" y="13"/>
                  <a:pt x="357" y="0"/>
                  <a:pt x="357" y="0"/>
                </a:cubicBezTo>
                <a:cubicBezTo>
                  <a:pt x="369" y="3"/>
                  <a:pt x="383" y="1"/>
                  <a:pt x="393" y="9"/>
                </a:cubicBezTo>
                <a:cubicBezTo>
                  <a:pt x="428" y="37"/>
                  <a:pt x="370" y="47"/>
                  <a:pt x="429" y="27"/>
                </a:cubicBezTo>
                <a:cubicBezTo>
                  <a:pt x="354" y="2"/>
                  <a:pt x="459" y="31"/>
                  <a:pt x="474" y="36"/>
                </a:cubicBezTo>
                <a:cubicBezTo>
                  <a:pt x="498" y="72"/>
                  <a:pt x="511" y="66"/>
                  <a:pt x="546" y="90"/>
                </a:cubicBezTo>
                <a:cubicBezTo>
                  <a:pt x="564" y="145"/>
                  <a:pt x="541" y="155"/>
                  <a:pt x="492" y="171"/>
                </a:cubicBezTo>
                <a:cubicBezTo>
                  <a:pt x="518" y="248"/>
                  <a:pt x="529" y="227"/>
                  <a:pt x="438" y="216"/>
                </a:cubicBezTo>
                <a:cubicBezTo>
                  <a:pt x="398" y="190"/>
                  <a:pt x="374" y="194"/>
                  <a:pt x="348" y="234"/>
                </a:cubicBezTo>
                <a:cubicBezTo>
                  <a:pt x="323" y="217"/>
                  <a:pt x="302" y="198"/>
                  <a:pt x="267" y="207"/>
                </a:cubicBezTo>
                <a:cubicBezTo>
                  <a:pt x="246" y="212"/>
                  <a:pt x="213" y="243"/>
                  <a:pt x="213" y="243"/>
                </a:cubicBezTo>
                <a:cubicBezTo>
                  <a:pt x="192" y="181"/>
                  <a:pt x="224" y="248"/>
                  <a:pt x="132" y="207"/>
                </a:cubicBezTo>
                <a:cubicBezTo>
                  <a:pt x="123" y="203"/>
                  <a:pt x="130" y="187"/>
                  <a:pt x="123" y="180"/>
                </a:cubicBezTo>
                <a:cubicBezTo>
                  <a:pt x="119" y="176"/>
                  <a:pt x="60" y="162"/>
                  <a:pt x="60" y="162"/>
                </a:cubicBezTo>
                <a:cubicBezTo>
                  <a:pt x="57" y="150"/>
                  <a:pt x="58" y="136"/>
                  <a:pt x="51" y="126"/>
                </a:cubicBezTo>
                <a:cubicBezTo>
                  <a:pt x="32" y="97"/>
                  <a:pt x="0" y="116"/>
                  <a:pt x="51" y="99"/>
                </a:cubicBezTo>
                <a:cubicBezTo>
                  <a:pt x="54" y="90"/>
                  <a:pt x="53" y="78"/>
                  <a:pt x="60" y="72"/>
                </a:cubicBezTo>
                <a:cubicBezTo>
                  <a:pt x="80" y="56"/>
                  <a:pt x="109" y="74"/>
                  <a:pt x="123" y="45"/>
                </a:cubicBezTo>
                <a:cubicBezTo>
                  <a:pt x="126" y="40"/>
                  <a:pt x="111" y="45"/>
                  <a:pt x="105" y="45"/>
                </a:cubicBezTo>
                <a:close/>
              </a:path>
            </a:pathLst>
          </a:custGeom>
          <a:solidFill>
            <a:srgbClr val="E7F4F5"/>
          </a:solidFill>
          <a:ln w="9525">
            <a:solidFill>
              <a:schemeClr val="tx1"/>
            </a:solidFill>
            <a:round/>
            <a:headEnd/>
            <a:tailEnd/>
          </a:ln>
          <a:effectLst/>
        </p:spPr>
        <p:txBody>
          <a:bodyPr/>
          <a:lstStyle/>
          <a:p>
            <a:endParaRPr lang="en-US"/>
          </a:p>
        </p:txBody>
      </p:sp>
      <p:sp>
        <p:nvSpPr>
          <p:cNvPr id="10251" name="Text Box 48"/>
          <p:cNvSpPr txBox="1">
            <a:spLocks noChangeArrowheads="1"/>
          </p:cNvSpPr>
          <p:nvPr/>
        </p:nvSpPr>
        <p:spPr bwMode="auto">
          <a:xfrm>
            <a:off x="1007533" y="188913"/>
            <a:ext cx="10464800" cy="1077218"/>
          </a:xfrm>
          <a:prstGeom prst="rect">
            <a:avLst/>
          </a:prstGeom>
          <a:solidFill>
            <a:srgbClr val="FFFFCC"/>
          </a:solidFill>
          <a:ln w="9525">
            <a:solidFill>
              <a:srgbClr val="FF0000"/>
            </a:solidFill>
            <a:miter lim="800000"/>
            <a:headEnd/>
            <a:tailEnd/>
          </a:ln>
          <a:effectLst/>
        </p:spPr>
        <p:txBody>
          <a:bodyPr>
            <a:spAutoFit/>
          </a:bodyPr>
          <a:lstStyle/>
          <a:p>
            <a:pPr eaLnBrk="1" hangingPunct="1">
              <a:spcBef>
                <a:spcPct val="50000"/>
              </a:spcBef>
            </a:pPr>
            <a:r>
              <a:rPr lang="en-GB" altLang="en-US" sz="3200" b="1" dirty="0"/>
              <a:t>ATOM ECONOMY</a:t>
            </a:r>
            <a:r>
              <a:rPr lang="en-GB" altLang="en-US" sz="3200" dirty="0"/>
              <a:t> is the </a:t>
            </a:r>
            <a:r>
              <a:rPr lang="en-GB" altLang="en-US" sz="3200" dirty="0">
                <a:solidFill>
                  <a:srgbClr val="0000FF"/>
                </a:solidFill>
              </a:rPr>
              <a:t>mass of the product </a:t>
            </a:r>
            <a:r>
              <a:rPr lang="en-GB" altLang="en-US" sz="3200" b="1" dirty="0">
                <a:solidFill>
                  <a:srgbClr val="0000FF"/>
                </a:solidFill>
              </a:rPr>
              <a:t>you want</a:t>
            </a:r>
            <a:r>
              <a:rPr lang="en-GB" altLang="en-US" sz="3200" dirty="0"/>
              <a:t> as a % of the </a:t>
            </a:r>
            <a:r>
              <a:rPr lang="en-GB" altLang="en-US" sz="3200" dirty="0">
                <a:solidFill>
                  <a:srgbClr val="FF0000"/>
                </a:solidFill>
              </a:rPr>
              <a:t>mass of </a:t>
            </a:r>
            <a:r>
              <a:rPr lang="en-GB" altLang="en-US" sz="3200" b="1" dirty="0">
                <a:solidFill>
                  <a:srgbClr val="FF0000"/>
                </a:solidFill>
              </a:rPr>
              <a:t>all</a:t>
            </a:r>
            <a:r>
              <a:rPr lang="en-GB" altLang="en-US" sz="3200" dirty="0">
                <a:solidFill>
                  <a:srgbClr val="FF0000"/>
                </a:solidFill>
              </a:rPr>
              <a:t> the products you make</a:t>
            </a:r>
            <a:endParaRPr lang="en-US" altLang="en-US" sz="3200" dirty="0">
              <a:solidFill>
                <a:srgbClr val="FF0000"/>
              </a:solidFill>
            </a:endParaRPr>
          </a:p>
        </p:txBody>
      </p:sp>
      <p:sp>
        <p:nvSpPr>
          <p:cNvPr id="11313" name="AutoShape 49"/>
          <p:cNvSpPr>
            <a:spLocks noChangeArrowheads="1"/>
          </p:cNvSpPr>
          <p:nvPr/>
        </p:nvSpPr>
        <p:spPr bwMode="auto">
          <a:xfrm>
            <a:off x="3983567" y="4652963"/>
            <a:ext cx="3071284" cy="504825"/>
          </a:xfrm>
          <a:prstGeom prst="wedgeRoundRectCallout">
            <a:avLst>
              <a:gd name="adj1" fmla="val 57110"/>
              <a:gd name="adj2" fmla="val -174472"/>
              <a:gd name="adj3" fmla="val 16667"/>
            </a:avLst>
          </a:prstGeom>
          <a:solidFill>
            <a:srgbClr val="FFA365"/>
          </a:solidFill>
          <a:ln w="9525">
            <a:solidFill>
              <a:schemeClr val="tx1"/>
            </a:solidFill>
            <a:miter lim="800000"/>
            <a:headEnd/>
            <a:tailEnd/>
          </a:ln>
          <a:effectLst/>
        </p:spPr>
        <p:txBody>
          <a:bodyPr/>
          <a:lstStyle/>
          <a:p>
            <a:pPr algn="ctr" eaLnBrk="1" hangingPunct="1"/>
            <a:r>
              <a:rPr lang="en-GB" altLang="en-US" sz="2800" b="1"/>
              <a:t>Stuff you want</a:t>
            </a:r>
            <a:endParaRPr lang="en-US" altLang="en-US" sz="2800" b="1"/>
          </a:p>
        </p:txBody>
      </p:sp>
      <p:sp>
        <p:nvSpPr>
          <p:cNvPr id="11314" name="AutoShape 50"/>
          <p:cNvSpPr>
            <a:spLocks noChangeArrowheads="1"/>
          </p:cNvSpPr>
          <p:nvPr/>
        </p:nvSpPr>
        <p:spPr bwMode="auto">
          <a:xfrm>
            <a:off x="8879417" y="3141665"/>
            <a:ext cx="3071283" cy="1070572"/>
          </a:xfrm>
          <a:prstGeom prst="wedgeRoundRectCallout">
            <a:avLst>
              <a:gd name="adj1" fmla="val -75569"/>
              <a:gd name="adj2" fmla="val -28569"/>
              <a:gd name="adj3" fmla="val 16667"/>
            </a:avLst>
          </a:prstGeom>
          <a:solidFill>
            <a:srgbClr val="E7F4F5"/>
          </a:solidFill>
          <a:ln w="9525">
            <a:solidFill>
              <a:schemeClr val="tx1"/>
            </a:solidFill>
            <a:miter lim="800000"/>
            <a:headEnd/>
            <a:tailEnd/>
          </a:ln>
          <a:effectLst/>
        </p:spPr>
        <p:txBody>
          <a:bodyPr/>
          <a:lstStyle/>
          <a:p>
            <a:pPr algn="ctr" eaLnBrk="1" hangingPunct="1"/>
            <a:r>
              <a:rPr lang="en-GB" altLang="en-US" sz="2800" b="1"/>
              <a:t>Stuff you also get but don’t want</a:t>
            </a:r>
            <a:endParaRPr lang="en-US" altLang="en-US" sz="2800" b="1"/>
          </a:p>
        </p:txBody>
      </p:sp>
      <p:sp>
        <p:nvSpPr>
          <p:cNvPr id="11315" name="AutoShape 51"/>
          <p:cNvSpPr>
            <a:spLocks noChangeArrowheads="1"/>
          </p:cNvSpPr>
          <p:nvPr/>
        </p:nvSpPr>
        <p:spPr bwMode="auto">
          <a:xfrm>
            <a:off x="7345180" y="5084763"/>
            <a:ext cx="3265671" cy="1439862"/>
          </a:xfrm>
          <a:prstGeom prst="wedgeEllipseCallout">
            <a:avLst>
              <a:gd name="adj1" fmla="val -34380"/>
              <a:gd name="adj2" fmla="val -110639"/>
            </a:avLst>
          </a:prstGeom>
          <a:noFill/>
          <a:ln w="9525">
            <a:solidFill>
              <a:schemeClr val="tx1"/>
            </a:solidFill>
            <a:miter lim="800000"/>
            <a:headEnd/>
            <a:tailEnd/>
          </a:ln>
          <a:effectLst/>
        </p:spPr>
        <p:txBody>
          <a:bodyPr/>
          <a:lstStyle/>
          <a:p>
            <a:pPr algn="ctr" eaLnBrk="1" hangingPunct="1"/>
            <a:r>
              <a:rPr lang="en-GB" altLang="en-US" sz="2400" b="1" dirty="0"/>
              <a:t>ATOM ECONOMY about 50%</a:t>
            </a:r>
            <a:endParaRPr lang="en-US" altLang="en-US" sz="2400" b="1" dirty="0"/>
          </a:p>
        </p:txBody>
      </p:sp>
    </p:spTree>
    <p:custDataLst>
      <p:tags r:id="rId1"/>
    </p:custDataLst>
    <p:extLst>
      <p:ext uri="{BB962C8B-B14F-4D97-AF65-F5344CB8AC3E}">
        <p14:creationId xmlns:p14="http://schemas.microsoft.com/office/powerpoint/2010/main" val="4168077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11297"/>
                                        </p:tgtEl>
                                        <p:attrNameLst>
                                          <p:attrName>style.visibility</p:attrName>
                                        </p:attrNameLst>
                                      </p:cBhvr>
                                      <p:to>
                                        <p:strVal val="visible"/>
                                      </p:to>
                                    </p:set>
                                    <p:animEffect transition="in" filter="dissolve">
                                      <p:cBhvr>
                                        <p:cTn id="11" dur="500"/>
                                        <p:tgtEl>
                                          <p:spTgt spid="11297"/>
                                        </p:tgtEl>
                                      </p:cBhvr>
                                    </p:animEffect>
                                  </p:childTnLst>
                                </p:cTn>
                              </p:par>
                              <p:par>
                                <p:cTn id="12" presetID="2"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1286"/>
                                        </p:tgtEl>
                                        <p:attrNameLst>
                                          <p:attrName>style.visibility</p:attrName>
                                        </p:attrNameLst>
                                      </p:cBhvr>
                                      <p:to>
                                        <p:strVal val="visible"/>
                                      </p:to>
                                    </p:set>
                                    <p:anim calcmode="lin" valueType="num">
                                      <p:cBhvr additive="base">
                                        <p:cTn id="18" dur="500" fill="hold"/>
                                        <p:tgtEl>
                                          <p:spTgt spid="11286"/>
                                        </p:tgtEl>
                                        <p:attrNameLst>
                                          <p:attrName>ppt_x</p:attrName>
                                        </p:attrNameLst>
                                      </p:cBhvr>
                                      <p:tavLst>
                                        <p:tav tm="0">
                                          <p:val>
                                            <p:strVal val="#ppt_x"/>
                                          </p:val>
                                        </p:tav>
                                        <p:tav tm="100000">
                                          <p:val>
                                            <p:strVal val="#ppt_x"/>
                                          </p:val>
                                        </p:tav>
                                      </p:tavLst>
                                    </p:anim>
                                    <p:anim calcmode="lin" valueType="num">
                                      <p:cBhvr additive="base">
                                        <p:cTn id="19" dur="500" fill="hold"/>
                                        <p:tgtEl>
                                          <p:spTgt spid="11286"/>
                                        </p:tgtEl>
                                        <p:attrNameLst>
                                          <p:attrName>ppt_y</p:attrName>
                                        </p:attrNameLst>
                                      </p:cBhvr>
                                      <p:tavLst>
                                        <p:tav tm="0">
                                          <p:val>
                                            <p:strVal val="0-#ppt_h/2"/>
                                          </p:val>
                                        </p:tav>
                                        <p:tav tm="100000">
                                          <p:val>
                                            <p:strVal val="#ppt_y"/>
                                          </p:val>
                                        </p:tav>
                                      </p:tavLst>
                                    </p:anim>
                                  </p:childTnLst>
                                </p:cTn>
                              </p:par>
                              <p:par>
                                <p:cTn id="20" presetID="9" presetClass="entr" presetSubtype="0" fill="hold" grpId="0" nodeType="withEffect">
                                  <p:stCondLst>
                                    <p:cond delay="0"/>
                                  </p:stCondLst>
                                  <p:childTnLst>
                                    <p:set>
                                      <p:cBhvr>
                                        <p:cTn id="21" dur="1" fill="hold">
                                          <p:stCondLst>
                                            <p:cond delay="0"/>
                                          </p:stCondLst>
                                        </p:cTn>
                                        <p:tgtEl>
                                          <p:spTgt spid="11296"/>
                                        </p:tgtEl>
                                        <p:attrNameLst>
                                          <p:attrName>style.visibility</p:attrName>
                                        </p:attrNameLst>
                                      </p:cBhvr>
                                      <p:to>
                                        <p:strVal val="visible"/>
                                      </p:to>
                                    </p:set>
                                    <p:animEffect transition="in" filter="dissolve">
                                      <p:cBhvr>
                                        <p:cTn id="22" dur="500"/>
                                        <p:tgtEl>
                                          <p:spTgt spid="11296"/>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11307"/>
                                        </p:tgtEl>
                                        <p:attrNameLst>
                                          <p:attrName>style.visibility</p:attrName>
                                        </p:attrNameLst>
                                      </p:cBhvr>
                                      <p:to>
                                        <p:strVal val="visible"/>
                                      </p:to>
                                    </p:set>
                                    <p:anim calcmode="lin" valueType="num">
                                      <p:cBhvr additive="base">
                                        <p:cTn id="32" dur="500" fill="hold"/>
                                        <p:tgtEl>
                                          <p:spTgt spid="11307"/>
                                        </p:tgtEl>
                                        <p:attrNameLst>
                                          <p:attrName>ppt_x</p:attrName>
                                        </p:attrNameLst>
                                      </p:cBhvr>
                                      <p:tavLst>
                                        <p:tav tm="0">
                                          <p:val>
                                            <p:strVal val="#ppt_x"/>
                                          </p:val>
                                        </p:tav>
                                        <p:tav tm="100000">
                                          <p:val>
                                            <p:strVal val="#ppt_x"/>
                                          </p:val>
                                        </p:tav>
                                      </p:tavLst>
                                    </p:anim>
                                    <p:anim calcmode="lin" valueType="num">
                                      <p:cBhvr additive="base">
                                        <p:cTn id="33" dur="500" fill="hold"/>
                                        <p:tgtEl>
                                          <p:spTgt spid="11307"/>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1000"/>
                            </p:stCondLst>
                            <p:childTnLst>
                              <p:par>
                                <p:cTn id="35" presetID="9" presetClass="entr" presetSubtype="0" fill="hold" grpId="0" nodeType="afterEffect">
                                  <p:stCondLst>
                                    <p:cond delay="500"/>
                                  </p:stCondLst>
                                  <p:childTnLst>
                                    <p:set>
                                      <p:cBhvr>
                                        <p:cTn id="36" dur="1" fill="hold">
                                          <p:stCondLst>
                                            <p:cond delay="0"/>
                                          </p:stCondLst>
                                        </p:cTn>
                                        <p:tgtEl>
                                          <p:spTgt spid="11310"/>
                                        </p:tgtEl>
                                        <p:attrNameLst>
                                          <p:attrName>style.visibility</p:attrName>
                                        </p:attrNameLst>
                                      </p:cBhvr>
                                      <p:to>
                                        <p:strVal val="visible"/>
                                      </p:to>
                                    </p:set>
                                    <p:animEffect transition="in" filter="dissolve">
                                      <p:cBhvr>
                                        <p:cTn id="37" dur="500"/>
                                        <p:tgtEl>
                                          <p:spTgt spid="11310"/>
                                        </p:tgtEl>
                                      </p:cBhvr>
                                    </p:animEffect>
                                  </p:childTnLst>
                                </p:cTn>
                              </p:par>
                            </p:childTnLst>
                          </p:cTn>
                        </p:par>
                      </p:childTnLst>
                    </p:cTn>
                  </p:par>
                  <p:par>
                    <p:cTn id="38" fill="hold">
                      <p:stCondLst>
                        <p:cond delay="indefinite"/>
                      </p:stCondLst>
                      <p:childTnLst>
                        <p:par>
                          <p:cTn id="39" fill="hold" nodeType="after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313"/>
                                        </p:tgtEl>
                                        <p:attrNameLst>
                                          <p:attrName>style.visibility</p:attrName>
                                        </p:attrNameLst>
                                      </p:cBhvr>
                                      <p:to>
                                        <p:strVal val="visible"/>
                                      </p:to>
                                    </p:set>
                                    <p:animEffect transition="in" filter="dissolve">
                                      <p:cBhvr>
                                        <p:cTn id="42" dur="500"/>
                                        <p:tgtEl>
                                          <p:spTgt spid="11313"/>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11311"/>
                                        </p:tgtEl>
                                        <p:attrNameLst>
                                          <p:attrName>style.visibility</p:attrName>
                                        </p:attrNameLst>
                                      </p:cBhvr>
                                      <p:to>
                                        <p:strVal val="visible"/>
                                      </p:to>
                                    </p:set>
                                    <p:animEffect transition="in" filter="dissolve">
                                      <p:cBhvr>
                                        <p:cTn id="46" dur="500"/>
                                        <p:tgtEl>
                                          <p:spTgt spid="11311"/>
                                        </p:tgtEl>
                                      </p:cBhvr>
                                    </p:animEffect>
                                  </p:childTnLst>
                                </p:cTn>
                              </p:par>
                            </p:childTnLst>
                          </p:cTn>
                        </p:par>
                      </p:childTnLst>
                    </p:cTn>
                  </p:par>
                  <p:par>
                    <p:cTn id="47" fill="hold">
                      <p:stCondLst>
                        <p:cond delay="indefinite"/>
                      </p:stCondLst>
                      <p:childTnLst>
                        <p:par>
                          <p:cTn id="48" fill="hold" nodeType="after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1314"/>
                                        </p:tgtEl>
                                        <p:attrNameLst>
                                          <p:attrName>style.visibility</p:attrName>
                                        </p:attrNameLst>
                                      </p:cBhvr>
                                      <p:to>
                                        <p:strVal val="visible"/>
                                      </p:to>
                                    </p:set>
                                    <p:animEffect transition="in" filter="dissolve">
                                      <p:cBhvr>
                                        <p:cTn id="51" dur="500"/>
                                        <p:tgtEl>
                                          <p:spTgt spid="113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315"/>
                                        </p:tgtEl>
                                        <p:attrNameLst>
                                          <p:attrName>style.visibility</p:attrName>
                                        </p:attrNameLst>
                                      </p:cBhvr>
                                      <p:to>
                                        <p:strVal val="visible"/>
                                      </p:to>
                                    </p:set>
                                    <p:animEffect transition="in" filter="dissolve">
                                      <p:cBhvr>
                                        <p:cTn id="56"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 grpId="0" animBg="1"/>
      <p:bldP spid="11296" grpId="0" animBg="1"/>
      <p:bldP spid="11297" grpId="0"/>
      <p:bldP spid="11307" grpId="0" animBg="1"/>
      <p:bldP spid="11310" grpId="0" animBg="1"/>
      <p:bldP spid="11311" grpId="0" animBg="1"/>
      <p:bldP spid="11313" grpId="0" animBg="1"/>
      <p:bldP spid="11314" grpId="0" animBg="1"/>
      <p:bldP spid="113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678518" y="1"/>
            <a:ext cx="8257116" cy="519113"/>
          </a:xfrm>
          <a:prstGeom prst="rect">
            <a:avLst/>
          </a:prstGeom>
          <a:noFill/>
          <a:ln w="9525">
            <a:noFill/>
            <a:miter lim="800000"/>
            <a:headEnd/>
            <a:tailEnd/>
          </a:ln>
          <a:effectLst/>
        </p:spPr>
        <p:txBody>
          <a:bodyPr>
            <a:spAutoFit/>
          </a:bodyPr>
          <a:lstStyle/>
          <a:p>
            <a:pPr algn="ctr" eaLnBrk="1" hangingPunct="1">
              <a:spcBef>
                <a:spcPct val="50000"/>
              </a:spcBef>
            </a:pPr>
            <a:r>
              <a:rPr lang="en-GB" altLang="en-US" sz="2800" b="1" u="sng" dirty="0"/>
              <a:t>CALCULATING ATOM ECONOMY </a:t>
            </a:r>
            <a:endParaRPr lang="en-US" altLang="en-US" sz="2800" b="1" u="sng" dirty="0"/>
          </a:p>
        </p:txBody>
      </p:sp>
      <p:sp>
        <p:nvSpPr>
          <p:cNvPr id="11267" name="Text Box 5"/>
          <p:cNvSpPr txBox="1">
            <a:spLocks noChangeArrowheads="1"/>
          </p:cNvSpPr>
          <p:nvPr/>
        </p:nvSpPr>
        <p:spPr bwMode="auto">
          <a:xfrm>
            <a:off x="334433" y="476251"/>
            <a:ext cx="11618384" cy="461665"/>
          </a:xfrm>
          <a:prstGeom prst="rect">
            <a:avLst/>
          </a:prstGeom>
          <a:noFill/>
          <a:ln w="9525">
            <a:noFill/>
            <a:miter lim="800000"/>
            <a:headEnd/>
            <a:tailEnd/>
          </a:ln>
          <a:effectLst/>
        </p:spPr>
        <p:txBody>
          <a:bodyPr>
            <a:spAutoFit/>
          </a:bodyPr>
          <a:lstStyle/>
          <a:p>
            <a:pPr eaLnBrk="1" hangingPunct="1">
              <a:spcBef>
                <a:spcPct val="25000"/>
              </a:spcBef>
            </a:pPr>
            <a:r>
              <a:rPr lang="en-GB" altLang="en-US" sz="2400"/>
              <a:t>Often, chemical reactions produce unwanted products along with the product you want. </a:t>
            </a:r>
            <a:endParaRPr lang="en-US" altLang="en-US" sz="2400"/>
          </a:p>
        </p:txBody>
      </p:sp>
      <p:sp>
        <p:nvSpPr>
          <p:cNvPr id="6150" name="Text Box 6"/>
          <p:cNvSpPr txBox="1">
            <a:spLocks noChangeArrowheads="1"/>
          </p:cNvSpPr>
          <p:nvPr/>
        </p:nvSpPr>
        <p:spPr bwMode="auto">
          <a:xfrm>
            <a:off x="1968500" y="3286125"/>
            <a:ext cx="8449733" cy="641350"/>
          </a:xfrm>
          <a:prstGeom prst="rect">
            <a:avLst/>
          </a:prstGeom>
          <a:solidFill>
            <a:srgbClr val="E7FFE7"/>
          </a:solidFill>
          <a:ln w="9525">
            <a:noFill/>
            <a:miter lim="800000"/>
            <a:headEnd/>
            <a:tailEnd/>
          </a:ln>
          <a:effectLst/>
        </p:spPr>
        <p:txBody>
          <a:bodyPr>
            <a:spAutoFit/>
          </a:bodyPr>
          <a:lstStyle/>
          <a:p>
            <a:pPr eaLnBrk="1" hangingPunct="1">
              <a:spcBef>
                <a:spcPct val="50000"/>
              </a:spcBef>
            </a:pPr>
            <a:r>
              <a:rPr lang="en-GB" altLang="en-US" sz="3600" b="1" dirty="0"/>
              <a:t>CaCO</a:t>
            </a:r>
            <a:r>
              <a:rPr lang="en-GB" altLang="en-US" sz="3600" b="1" baseline="-25000" dirty="0"/>
              <a:t>3</a:t>
            </a:r>
            <a:r>
              <a:rPr lang="en-GB" altLang="en-US" sz="3600" b="1" dirty="0"/>
              <a:t>    =      </a:t>
            </a:r>
            <a:r>
              <a:rPr lang="en-GB" altLang="en-US" sz="3600" b="1" dirty="0" err="1"/>
              <a:t>CaO</a:t>
            </a:r>
            <a:r>
              <a:rPr lang="en-GB" altLang="en-US" sz="3600" b="1" dirty="0"/>
              <a:t>   +     CO</a:t>
            </a:r>
            <a:r>
              <a:rPr lang="en-GB" altLang="en-US" sz="3600" b="1" baseline="-25000" dirty="0"/>
              <a:t>2</a:t>
            </a:r>
            <a:endParaRPr lang="en-US" altLang="en-US" sz="3600" b="1" baseline="-25000" dirty="0"/>
          </a:p>
        </p:txBody>
      </p:sp>
      <p:sp>
        <p:nvSpPr>
          <p:cNvPr id="6151" name="Text Box 7"/>
          <p:cNvSpPr txBox="1">
            <a:spLocks noChangeArrowheads="1"/>
          </p:cNvSpPr>
          <p:nvPr/>
        </p:nvSpPr>
        <p:spPr bwMode="auto">
          <a:xfrm>
            <a:off x="751291" y="4005264"/>
            <a:ext cx="10850033" cy="579437"/>
          </a:xfrm>
          <a:prstGeom prst="rect">
            <a:avLst/>
          </a:prstGeom>
          <a:noFill/>
          <a:ln w="9525">
            <a:noFill/>
            <a:miter lim="800000"/>
            <a:headEnd/>
            <a:tailEnd/>
          </a:ln>
          <a:effectLst/>
        </p:spPr>
        <p:txBody>
          <a:bodyPr>
            <a:spAutoFit/>
          </a:bodyPr>
          <a:lstStyle/>
          <a:p>
            <a:pPr eaLnBrk="1" hangingPunct="1">
              <a:spcBef>
                <a:spcPct val="50000"/>
              </a:spcBef>
            </a:pPr>
            <a:r>
              <a:rPr lang="en-GB" altLang="en-US" sz="3200" b="1" dirty="0"/>
              <a:t>RFM:     100                   </a:t>
            </a:r>
            <a:r>
              <a:rPr lang="en-GB" altLang="en-US" sz="3200" b="1" dirty="0">
                <a:solidFill>
                  <a:srgbClr val="0000FF"/>
                </a:solidFill>
              </a:rPr>
              <a:t>56  </a:t>
            </a:r>
            <a:r>
              <a:rPr lang="en-GB" altLang="en-US" sz="3200" b="1" dirty="0"/>
              <a:t>             44</a:t>
            </a:r>
            <a:endParaRPr lang="en-US" altLang="en-US" sz="3200" b="1" dirty="0"/>
          </a:p>
        </p:txBody>
      </p:sp>
      <p:sp>
        <p:nvSpPr>
          <p:cNvPr id="6153" name="AutoShape 9"/>
          <p:cNvSpPr>
            <a:spLocks noChangeArrowheads="1"/>
          </p:cNvSpPr>
          <p:nvPr/>
        </p:nvSpPr>
        <p:spPr bwMode="auto">
          <a:xfrm>
            <a:off x="1184712" y="2336054"/>
            <a:ext cx="4320116" cy="574675"/>
          </a:xfrm>
          <a:prstGeom prst="wedgeEllipseCallout">
            <a:avLst>
              <a:gd name="adj1" fmla="val 33389"/>
              <a:gd name="adj2" fmla="val 137292"/>
            </a:avLst>
          </a:prstGeom>
          <a:solidFill>
            <a:schemeClr val="accent1"/>
          </a:solidFill>
          <a:ln w="9525">
            <a:solidFill>
              <a:schemeClr val="tx1"/>
            </a:solidFill>
            <a:miter lim="800000"/>
            <a:headEnd/>
            <a:tailEnd/>
          </a:ln>
          <a:effectLst/>
        </p:spPr>
        <p:txBody>
          <a:bodyPr/>
          <a:lstStyle/>
          <a:p>
            <a:pPr algn="ctr" eaLnBrk="1" hangingPunct="1"/>
            <a:r>
              <a:rPr lang="en-GB" altLang="en-US" sz="2400" b="1" dirty="0"/>
              <a:t>Useful product</a:t>
            </a:r>
            <a:endParaRPr lang="en-US" altLang="en-US" sz="2400" b="1" dirty="0"/>
          </a:p>
        </p:txBody>
      </p:sp>
      <p:sp>
        <p:nvSpPr>
          <p:cNvPr id="6154" name="AutoShape 10"/>
          <p:cNvSpPr>
            <a:spLocks noChangeArrowheads="1"/>
          </p:cNvSpPr>
          <p:nvPr/>
        </p:nvSpPr>
        <p:spPr bwMode="auto">
          <a:xfrm>
            <a:off x="5723217" y="2263029"/>
            <a:ext cx="4320117" cy="576263"/>
          </a:xfrm>
          <a:prstGeom prst="wedgeEllipseCallout">
            <a:avLst>
              <a:gd name="adj1" fmla="val -22492"/>
              <a:gd name="adj2" fmla="val 146663"/>
            </a:avLst>
          </a:prstGeom>
          <a:solidFill>
            <a:srgbClr val="FFCC99"/>
          </a:solidFill>
          <a:ln w="9525">
            <a:solidFill>
              <a:schemeClr val="tx1"/>
            </a:solidFill>
            <a:miter lim="800000"/>
            <a:headEnd/>
            <a:tailEnd/>
          </a:ln>
          <a:effectLst/>
        </p:spPr>
        <p:txBody>
          <a:bodyPr/>
          <a:lstStyle/>
          <a:p>
            <a:pPr algn="ctr" eaLnBrk="1" hangingPunct="1"/>
            <a:r>
              <a:rPr lang="en-GB" altLang="en-US" sz="2400" b="1"/>
              <a:t>Waste product</a:t>
            </a:r>
            <a:endParaRPr lang="en-US" altLang="en-US" sz="2400" b="1"/>
          </a:p>
        </p:txBody>
      </p:sp>
      <p:grpSp>
        <p:nvGrpSpPr>
          <p:cNvPr id="2" name="Group 19"/>
          <p:cNvGrpSpPr>
            <a:grpSpLocks/>
          </p:cNvGrpSpPr>
          <p:nvPr/>
        </p:nvGrpSpPr>
        <p:grpSpPr bwMode="auto">
          <a:xfrm>
            <a:off x="1295401" y="4652961"/>
            <a:ext cx="9215967" cy="1025524"/>
            <a:chOff x="295" y="2886"/>
            <a:chExt cx="4354" cy="646"/>
          </a:xfrm>
        </p:grpSpPr>
        <p:sp>
          <p:nvSpPr>
            <p:cNvPr id="11275" name="Text Box 11"/>
            <p:cNvSpPr txBox="1">
              <a:spLocks noChangeArrowheads="1"/>
            </p:cNvSpPr>
            <p:nvPr/>
          </p:nvSpPr>
          <p:spPr bwMode="auto">
            <a:xfrm>
              <a:off x="295" y="3050"/>
              <a:ext cx="1361" cy="330"/>
            </a:xfrm>
            <a:prstGeom prst="rect">
              <a:avLst/>
            </a:prstGeom>
            <a:noFill/>
            <a:ln w="9525">
              <a:noFill/>
              <a:miter lim="800000"/>
              <a:headEnd/>
              <a:tailEnd/>
            </a:ln>
            <a:effectLst/>
          </p:spPr>
          <p:txBody>
            <a:bodyPr>
              <a:spAutoFit/>
            </a:bodyPr>
            <a:lstStyle/>
            <a:p>
              <a:pPr algn="ctr" eaLnBrk="1" hangingPunct="1">
                <a:spcBef>
                  <a:spcPct val="50000"/>
                </a:spcBef>
              </a:pPr>
              <a:r>
                <a:rPr lang="en-GB" altLang="en-US" sz="2800" b="1" dirty="0"/>
                <a:t>ATOM ECONOMY</a:t>
              </a:r>
              <a:endParaRPr lang="en-US" altLang="en-US" sz="2800" b="1" dirty="0"/>
            </a:p>
          </p:txBody>
        </p:sp>
        <p:sp>
          <p:nvSpPr>
            <p:cNvPr id="11276" name="Text Box 12"/>
            <p:cNvSpPr txBox="1">
              <a:spLocks noChangeArrowheads="1"/>
            </p:cNvSpPr>
            <p:nvPr/>
          </p:nvSpPr>
          <p:spPr bwMode="auto">
            <a:xfrm>
              <a:off x="1791" y="2931"/>
              <a:ext cx="2178" cy="601"/>
            </a:xfrm>
            <a:prstGeom prst="rect">
              <a:avLst/>
            </a:prstGeom>
            <a:noFill/>
            <a:ln w="9525">
              <a:noFill/>
              <a:miter lim="800000"/>
              <a:headEnd/>
              <a:tailEnd/>
            </a:ln>
            <a:effectLst/>
          </p:spPr>
          <p:txBody>
            <a:bodyPr>
              <a:spAutoFit/>
            </a:bodyPr>
            <a:lstStyle/>
            <a:p>
              <a:pPr eaLnBrk="1" hangingPunct="1"/>
              <a:r>
                <a:rPr lang="en-GB" altLang="en-US" sz="2800"/>
                <a:t>   </a:t>
              </a:r>
              <a:r>
                <a:rPr lang="en-GB" altLang="en-US" sz="2800" u="sng">
                  <a:solidFill>
                    <a:srgbClr val="0000FF"/>
                  </a:solidFill>
                </a:rPr>
                <a:t>mass useful product</a:t>
              </a:r>
            </a:p>
            <a:p>
              <a:pPr eaLnBrk="1" hangingPunct="1"/>
              <a:r>
                <a:rPr lang="en-GB" altLang="en-US" sz="2800"/>
                <a:t>   </a:t>
              </a:r>
              <a:r>
                <a:rPr lang="en-GB" altLang="en-US" sz="2800">
                  <a:solidFill>
                    <a:srgbClr val="A50021"/>
                  </a:solidFill>
                </a:rPr>
                <a:t>mass of all products</a:t>
              </a:r>
              <a:endParaRPr lang="en-US" altLang="en-US" sz="2800">
                <a:solidFill>
                  <a:srgbClr val="A50021"/>
                </a:solidFill>
              </a:endParaRPr>
            </a:p>
          </p:txBody>
        </p:sp>
        <p:sp>
          <p:nvSpPr>
            <p:cNvPr id="11277" name="Text Box 13"/>
            <p:cNvSpPr txBox="1">
              <a:spLocks noChangeArrowheads="1"/>
            </p:cNvSpPr>
            <p:nvPr/>
          </p:nvSpPr>
          <p:spPr bwMode="auto">
            <a:xfrm>
              <a:off x="1655" y="3022"/>
              <a:ext cx="272" cy="330"/>
            </a:xfrm>
            <a:prstGeom prst="rect">
              <a:avLst/>
            </a:prstGeom>
            <a:noFill/>
            <a:ln w="9525">
              <a:noFill/>
              <a:miter lim="800000"/>
              <a:headEnd/>
              <a:tailEnd/>
            </a:ln>
            <a:effectLst/>
          </p:spPr>
          <p:txBody>
            <a:bodyPr>
              <a:spAutoFit/>
            </a:bodyPr>
            <a:lstStyle/>
            <a:p>
              <a:pPr eaLnBrk="1" hangingPunct="1">
                <a:spcBef>
                  <a:spcPct val="50000"/>
                </a:spcBef>
              </a:pPr>
              <a:r>
                <a:rPr lang="en-GB" altLang="en-US" sz="2800" b="1"/>
                <a:t>=</a:t>
              </a:r>
              <a:endParaRPr lang="en-US" altLang="en-US" sz="2800" b="1"/>
            </a:p>
          </p:txBody>
        </p:sp>
        <p:sp>
          <p:nvSpPr>
            <p:cNvPr id="11278" name="Text Box 14"/>
            <p:cNvSpPr txBox="1">
              <a:spLocks noChangeArrowheads="1"/>
            </p:cNvSpPr>
            <p:nvPr/>
          </p:nvSpPr>
          <p:spPr bwMode="auto">
            <a:xfrm>
              <a:off x="3787" y="3022"/>
              <a:ext cx="862" cy="330"/>
            </a:xfrm>
            <a:prstGeom prst="rect">
              <a:avLst/>
            </a:prstGeom>
            <a:noFill/>
            <a:ln w="9525">
              <a:noFill/>
              <a:miter lim="800000"/>
              <a:headEnd/>
              <a:tailEnd/>
            </a:ln>
            <a:effectLst/>
          </p:spPr>
          <p:txBody>
            <a:bodyPr>
              <a:spAutoFit/>
            </a:bodyPr>
            <a:lstStyle/>
            <a:p>
              <a:pPr eaLnBrk="1" hangingPunct="1">
                <a:spcBef>
                  <a:spcPct val="50000"/>
                </a:spcBef>
              </a:pPr>
              <a:r>
                <a:rPr lang="en-GB" altLang="en-US" sz="2800" b="1"/>
                <a:t>X 100%</a:t>
              </a:r>
              <a:endParaRPr lang="en-US" altLang="en-US" sz="2800" b="1"/>
            </a:p>
          </p:txBody>
        </p:sp>
        <p:sp>
          <p:nvSpPr>
            <p:cNvPr id="11279" name="Rectangle 15"/>
            <p:cNvSpPr>
              <a:spLocks noChangeArrowheads="1"/>
            </p:cNvSpPr>
            <p:nvPr/>
          </p:nvSpPr>
          <p:spPr bwMode="auto">
            <a:xfrm>
              <a:off x="295" y="2886"/>
              <a:ext cx="4309" cy="635"/>
            </a:xfrm>
            <a:prstGeom prst="rect">
              <a:avLst/>
            </a:prstGeom>
            <a:noFill/>
            <a:ln w="9525">
              <a:solidFill>
                <a:srgbClr val="FF0000"/>
              </a:solidFill>
              <a:miter lim="800000"/>
              <a:headEnd/>
              <a:tailEnd/>
            </a:ln>
            <a:effectLst/>
          </p:spPr>
          <p:txBody>
            <a:bodyPr wrap="none" anchor="ctr"/>
            <a:lstStyle/>
            <a:p>
              <a:pPr eaLnBrk="1" hangingPunct="1"/>
              <a:endParaRPr lang="en-GB" sz="2000"/>
            </a:p>
          </p:txBody>
        </p:sp>
      </p:grpSp>
      <p:sp>
        <p:nvSpPr>
          <p:cNvPr id="6160" name="Text Box 16"/>
          <p:cNvSpPr txBox="1">
            <a:spLocks noChangeArrowheads="1"/>
          </p:cNvSpPr>
          <p:nvPr/>
        </p:nvSpPr>
        <p:spPr bwMode="auto">
          <a:xfrm>
            <a:off x="624417" y="5949951"/>
            <a:ext cx="11328400" cy="519113"/>
          </a:xfrm>
          <a:prstGeom prst="rect">
            <a:avLst/>
          </a:prstGeom>
          <a:noFill/>
          <a:ln w="9525">
            <a:noFill/>
            <a:miter lim="800000"/>
            <a:headEnd/>
            <a:tailEnd/>
          </a:ln>
          <a:effectLst/>
        </p:spPr>
        <p:txBody>
          <a:bodyPr>
            <a:spAutoFit/>
          </a:bodyPr>
          <a:lstStyle/>
          <a:p>
            <a:pPr eaLnBrk="1" hangingPunct="1">
              <a:spcBef>
                <a:spcPct val="50000"/>
              </a:spcBef>
            </a:pPr>
            <a:r>
              <a:rPr lang="en-GB" altLang="en-US" sz="2800" b="1"/>
              <a:t>Atom Economy</a:t>
            </a:r>
            <a:r>
              <a:rPr lang="en-GB" altLang="en-US" sz="2800"/>
              <a:t> = </a:t>
            </a:r>
            <a:r>
              <a:rPr lang="en-GB" altLang="en-US" sz="2800">
                <a:solidFill>
                  <a:srgbClr val="0000FF"/>
                </a:solidFill>
              </a:rPr>
              <a:t>56 </a:t>
            </a:r>
            <a:r>
              <a:rPr lang="en-GB" altLang="en-US" sz="2800"/>
              <a:t>/ (</a:t>
            </a:r>
            <a:r>
              <a:rPr lang="en-GB" altLang="en-US" sz="2800">
                <a:solidFill>
                  <a:srgbClr val="A50021"/>
                </a:solidFill>
              </a:rPr>
              <a:t>56 + 44</a:t>
            </a:r>
            <a:r>
              <a:rPr lang="en-GB" altLang="en-US" sz="2800"/>
              <a:t>) = </a:t>
            </a:r>
            <a:r>
              <a:rPr lang="en-GB" altLang="en-US" sz="2800">
                <a:solidFill>
                  <a:srgbClr val="0000FF"/>
                </a:solidFill>
              </a:rPr>
              <a:t>56</a:t>
            </a:r>
            <a:r>
              <a:rPr lang="en-GB" altLang="en-US" sz="2800"/>
              <a:t> / </a:t>
            </a:r>
            <a:r>
              <a:rPr lang="en-GB" altLang="en-US" sz="2800">
                <a:solidFill>
                  <a:srgbClr val="A50021"/>
                </a:solidFill>
              </a:rPr>
              <a:t>100 </a:t>
            </a:r>
            <a:r>
              <a:rPr lang="en-GB" altLang="en-US" sz="2800"/>
              <a:t>=  </a:t>
            </a:r>
            <a:r>
              <a:rPr lang="en-GB" altLang="en-US" sz="2800" b="1" u="sng"/>
              <a:t>56 %</a:t>
            </a:r>
            <a:endParaRPr lang="en-US" altLang="en-US" sz="2800" b="1" u="sng"/>
          </a:p>
        </p:txBody>
      </p:sp>
      <p:sp>
        <p:nvSpPr>
          <p:cNvPr id="6164" name="Text Box 20"/>
          <p:cNvSpPr txBox="1">
            <a:spLocks noChangeArrowheads="1"/>
          </p:cNvSpPr>
          <p:nvPr/>
        </p:nvSpPr>
        <p:spPr bwMode="auto">
          <a:xfrm>
            <a:off x="287867" y="1030237"/>
            <a:ext cx="11135784" cy="1077218"/>
          </a:xfrm>
          <a:prstGeom prst="rect">
            <a:avLst/>
          </a:prstGeom>
          <a:solidFill>
            <a:srgbClr val="FFFFCC"/>
          </a:solidFill>
          <a:ln w="9525">
            <a:solidFill>
              <a:srgbClr val="FF0000"/>
            </a:solidFill>
            <a:miter lim="800000"/>
            <a:headEnd/>
            <a:tailEnd/>
          </a:ln>
          <a:effectLst/>
        </p:spPr>
        <p:txBody>
          <a:bodyPr>
            <a:spAutoFit/>
          </a:bodyPr>
          <a:lstStyle/>
          <a:p>
            <a:pPr eaLnBrk="1" hangingPunct="1">
              <a:spcBef>
                <a:spcPct val="50000"/>
              </a:spcBef>
            </a:pPr>
            <a:r>
              <a:rPr lang="en-GB" altLang="en-US" sz="3200" b="1"/>
              <a:t>ATOM ECONOMY</a:t>
            </a:r>
            <a:r>
              <a:rPr lang="en-GB" altLang="en-US" sz="3200"/>
              <a:t> is the </a:t>
            </a:r>
            <a:r>
              <a:rPr lang="en-GB" altLang="en-US" sz="3200">
                <a:solidFill>
                  <a:srgbClr val="0000FF"/>
                </a:solidFill>
              </a:rPr>
              <a:t>mass of product you want</a:t>
            </a:r>
            <a:r>
              <a:rPr lang="en-GB" altLang="en-US" sz="3200"/>
              <a:t> as a % of the </a:t>
            </a:r>
            <a:r>
              <a:rPr lang="en-GB" altLang="en-US" sz="3200">
                <a:solidFill>
                  <a:srgbClr val="FF0000"/>
                </a:solidFill>
              </a:rPr>
              <a:t>mass of all the products you make</a:t>
            </a:r>
            <a:endParaRPr lang="en-US" altLang="en-US" sz="3200">
              <a:solidFill>
                <a:srgbClr val="FF0000"/>
              </a:solidFill>
            </a:endParaRPr>
          </a:p>
        </p:txBody>
      </p:sp>
    </p:spTree>
    <p:custDataLst>
      <p:tags r:id="rId1"/>
    </p:custDataLst>
    <p:extLst>
      <p:ext uri="{BB962C8B-B14F-4D97-AF65-F5344CB8AC3E}">
        <p14:creationId xmlns:p14="http://schemas.microsoft.com/office/powerpoint/2010/main" val="103831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64"/>
                                        </p:tgtEl>
                                        <p:attrNameLst>
                                          <p:attrName>style.visibility</p:attrName>
                                        </p:attrNameLst>
                                      </p:cBhvr>
                                      <p:to>
                                        <p:strVal val="visible"/>
                                      </p:to>
                                    </p:set>
                                    <p:animEffect transition="in" filter="dissolve">
                                      <p:cBhvr>
                                        <p:cTn id="7" dur="500"/>
                                        <p:tgtEl>
                                          <p:spTgt spid="6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dissolve">
                                      <p:cBhvr>
                                        <p:cTn id="12" dur="500"/>
                                        <p:tgtEl>
                                          <p:spTgt spid="6150"/>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153"/>
                                        </p:tgtEl>
                                        <p:attrNameLst>
                                          <p:attrName>style.visibility</p:attrName>
                                        </p:attrNameLst>
                                      </p:cBhvr>
                                      <p:to>
                                        <p:strVal val="visible"/>
                                      </p:to>
                                    </p:set>
                                    <p:animEffect transition="in" filter="dissolve">
                                      <p:cBhvr>
                                        <p:cTn id="16" dur="500"/>
                                        <p:tgtEl>
                                          <p:spTgt spid="6153"/>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6154"/>
                                        </p:tgtEl>
                                        <p:attrNameLst>
                                          <p:attrName>style.visibility</p:attrName>
                                        </p:attrNameLst>
                                      </p:cBhvr>
                                      <p:to>
                                        <p:strVal val="visible"/>
                                      </p:to>
                                    </p:set>
                                    <p:animEffect transition="in" filter="dissolve">
                                      <p:cBhvr>
                                        <p:cTn id="20" dur="500"/>
                                        <p:tgtEl>
                                          <p:spTgt spid="615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1"/>
                                        </p:tgtEl>
                                        <p:attrNameLst>
                                          <p:attrName>style.visibility</p:attrName>
                                        </p:attrNameLst>
                                      </p:cBhvr>
                                      <p:to>
                                        <p:strVal val="visible"/>
                                      </p:to>
                                    </p:set>
                                    <p:anim calcmode="lin" valueType="num">
                                      <p:cBhvr additive="base">
                                        <p:cTn id="25" dur="500" fill="hold"/>
                                        <p:tgtEl>
                                          <p:spTgt spid="6151"/>
                                        </p:tgtEl>
                                        <p:attrNameLst>
                                          <p:attrName>ppt_x</p:attrName>
                                        </p:attrNameLst>
                                      </p:cBhvr>
                                      <p:tavLst>
                                        <p:tav tm="0">
                                          <p:val>
                                            <p:strVal val="0-#ppt_w/2"/>
                                          </p:val>
                                        </p:tav>
                                        <p:tav tm="100000">
                                          <p:val>
                                            <p:strVal val="#ppt_x"/>
                                          </p:val>
                                        </p:tav>
                                      </p:tavLst>
                                    </p:anim>
                                    <p:anim calcmode="lin" valueType="num">
                                      <p:cBhvr additive="base">
                                        <p:cTn id="26"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6160"/>
                                        </p:tgtEl>
                                        <p:attrNameLst>
                                          <p:attrName>style.visibility</p:attrName>
                                        </p:attrNameLst>
                                      </p:cBhvr>
                                      <p:to>
                                        <p:strVal val="visible"/>
                                      </p:to>
                                    </p:set>
                                    <p:anim calcmode="discrete" valueType="clr">
                                      <p:cBhvr override="childStyle">
                                        <p:cTn id="39" dur="200"/>
                                        <p:tgtEl>
                                          <p:spTgt spid="6160"/>
                                        </p:tgtEl>
                                        <p:attrNameLst>
                                          <p:attrName>style.color</p:attrName>
                                        </p:attrNameLst>
                                      </p:cBhvr>
                                      <p:tavLst>
                                        <p:tav tm="0">
                                          <p:val>
                                            <p:clrVal>
                                              <a:schemeClr val="accent2"/>
                                            </p:clrVal>
                                          </p:val>
                                        </p:tav>
                                        <p:tav tm="50000">
                                          <p:val>
                                            <p:clrVal>
                                              <a:schemeClr val="hlink"/>
                                            </p:clrVal>
                                          </p:val>
                                        </p:tav>
                                      </p:tavLst>
                                    </p:anim>
                                    <p:anim calcmode="discrete" valueType="clr">
                                      <p:cBhvr>
                                        <p:cTn id="40" dur="200"/>
                                        <p:tgtEl>
                                          <p:spTgt spid="6160"/>
                                        </p:tgtEl>
                                        <p:attrNameLst>
                                          <p:attrName>fillcolor</p:attrName>
                                        </p:attrNameLst>
                                      </p:cBhvr>
                                      <p:tavLst>
                                        <p:tav tm="0">
                                          <p:val>
                                            <p:clrVal>
                                              <a:schemeClr val="accent2"/>
                                            </p:clrVal>
                                          </p:val>
                                        </p:tav>
                                        <p:tav tm="50000">
                                          <p:val>
                                            <p:clrVal>
                                              <a:schemeClr val="hlink"/>
                                            </p:clrVal>
                                          </p:val>
                                        </p:tav>
                                      </p:tavLst>
                                    </p:anim>
                                    <p:set>
                                      <p:cBhvr>
                                        <p:cTn id="41" dur="200"/>
                                        <p:tgtEl>
                                          <p:spTgt spid="61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p:bldP spid="6153" grpId="0" animBg="1"/>
      <p:bldP spid="6154" grpId="0" animBg="1"/>
      <p:bldP spid="6160" grpId="0"/>
      <p:bldP spid="616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1538569" y="3429000"/>
            <a:ext cx="9311216" cy="762000"/>
          </a:xfrm>
          <a:prstGeom prst="rect">
            <a:avLst/>
          </a:prstGeom>
          <a:solidFill>
            <a:srgbClr val="CCFFCC"/>
          </a:solidFill>
          <a:ln w="9525">
            <a:noFill/>
            <a:miter lim="800000"/>
            <a:headEnd/>
            <a:tailEnd/>
          </a:ln>
          <a:effectLst/>
        </p:spPr>
        <p:txBody>
          <a:bodyPr>
            <a:spAutoFit/>
          </a:bodyPr>
          <a:lstStyle/>
          <a:p>
            <a:pPr eaLnBrk="1" hangingPunct="1">
              <a:spcBef>
                <a:spcPct val="50000"/>
              </a:spcBef>
            </a:pPr>
            <a:r>
              <a:rPr lang="en-GB" altLang="en-US" sz="3600" b="1"/>
              <a:t>Fe</a:t>
            </a:r>
            <a:r>
              <a:rPr lang="en-GB" altLang="en-US" sz="3600" b="1" baseline="-25000"/>
              <a:t>2</a:t>
            </a:r>
            <a:r>
              <a:rPr lang="en-GB" altLang="en-US" sz="3600" b="1"/>
              <a:t>O</a:t>
            </a:r>
            <a:r>
              <a:rPr lang="en-GB" altLang="en-US" sz="3600" b="1" baseline="-25000"/>
              <a:t>3</a:t>
            </a:r>
            <a:r>
              <a:rPr lang="en-GB" altLang="en-US" sz="3600" b="1"/>
              <a:t>  +  3CO </a:t>
            </a:r>
            <a:r>
              <a:rPr lang="en-GB" altLang="en-US" sz="4400" b="1">
                <a:cs typeface="Arial" charset="0"/>
              </a:rPr>
              <a:t>→</a:t>
            </a:r>
            <a:r>
              <a:rPr lang="en-GB" altLang="en-US" sz="3600" b="1"/>
              <a:t>  </a:t>
            </a:r>
            <a:r>
              <a:rPr lang="en-GB" altLang="en-US" sz="3600" b="1">
                <a:solidFill>
                  <a:srgbClr val="0033CC"/>
                </a:solidFill>
              </a:rPr>
              <a:t>2Fe </a:t>
            </a:r>
            <a:r>
              <a:rPr lang="en-GB" altLang="en-US" sz="3600" b="1"/>
              <a:t> +  3CO</a:t>
            </a:r>
            <a:r>
              <a:rPr lang="en-GB" altLang="en-US" sz="3600" b="1" baseline="-25000"/>
              <a:t>2</a:t>
            </a:r>
            <a:endParaRPr lang="en-US" altLang="en-US" sz="3600" b="1" baseline="-25000"/>
          </a:p>
        </p:txBody>
      </p:sp>
      <p:sp>
        <p:nvSpPr>
          <p:cNvPr id="19461" name="Text Box 5"/>
          <p:cNvSpPr txBox="1">
            <a:spLocks noChangeArrowheads="1"/>
          </p:cNvSpPr>
          <p:nvPr/>
        </p:nvSpPr>
        <p:spPr bwMode="auto">
          <a:xfrm>
            <a:off x="1678518" y="4221164"/>
            <a:ext cx="8834967" cy="579437"/>
          </a:xfrm>
          <a:prstGeom prst="rect">
            <a:avLst/>
          </a:prstGeom>
          <a:noFill/>
          <a:ln w="9525">
            <a:noFill/>
            <a:miter lim="800000"/>
            <a:headEnd/>
            <a:tailEnd/>
          </a:ln>
          <a:effectLst/>
        </p:spPr>
        <p:txBody>
          <a:bodyPr>
            <a:spAutoFit/>
          </a:bodyPr>
          <a:lstStyle/>
          <a:p>
            <a:pPr eaLnBrk="1" hangingPunct="1">
              <a:spcBef>
                <a:spcPct val="50000"/>
              </a:spcBef>
            </a:pPr>
            <a:r>
              <a:rPr lang="en-GB" altLang="en-US" sz="3200" b="1"/>
              <a:t>160           84             </a:t>
            </a:r>
            <a:r>
              <a:rPr lang="en-GB" altLang="en-US" sz="3200" b="1">
                <a:solidFill>
                  <a:srgbClr val="0033CC"/>
                </a:solidFill>
              </a:rPr>
              <a:t>112</a:t>
            </a:r>
            <a:r>
              <a:rPr lang="en-GB" altLang="en-US" sz="3200" b="1"/>
              <a:t>        132</a:t>
            </a:r>
            <a:endParaRPr lang="en-US" altLang="en-US" sz="3200" b="1"/>
          </a:p>
        </p:txBody>
      </p:sp>
      <p:sp>
        <p:nvSpPr>
          <p:cNvPr id="19462" name="Text Box 6"/>
          <p:cNvSpPr txBox="1">
            <a:spLocks noChangeArrowheads="1"/>
          </p:cNvSpPr>
          <p:nvPr/>
        </p:nvSpPr>
        <p:spPr bwMode="auto">
          <a:xfrm>
            <a:off x="334433" y="2636838"/>
            <a:ext cx="11328400" cy="519112"/>
          </a:xfrm>
          <a:prstGeom prst="rect">
            <a:avLst/>
          </a:prstGeom>
          <a:noFill/>
          <a:ln w="9525">
            <a:noFill/>
            <a:miter lim="800000"/>
            <a:headEnd/>
            <a:tailEnd/>
          </a:ln>
          <a:effectLst/>
        </p:spPr>
        <p:txBody>
          <a:bodyPr>
            <a:spAutoFit/>
          </a:bodyPr>
          <a:lstStyle/>
          <a:p>
            <a:pPr eaLnBrk="1" hangingPunct="1">
              <a:spcBef>
                <a:spcPct val="50000"/>
              </a:spcBef>
            </a:pPr>
            <a:r>
              <a:rPr lang="en-GB" altLang="en-US" sz="2800" b="1"/>
              <a:t>Atom Economy</a:t>
            </a:r>
            <a:r>
              <a:rPr lang="en-GB" altLang="en-US" sz="2800"/>
              <a:t> = </a:t>
            </a:r>
            <a:r>
              <a:rPr lang="en-GB" altLang="en-US" sz="2800">
                <a:solidFill>
                  <a:srgbClr val="0000FF"/>
                </a:solidFill>
              </a:rPr>
              <a:t>80 </a:t>
            </a:r>
            <a:r>
              <a:rPr lang="en-GB" altLang="en-US" sz="2800"/>
              <a:t>/ 80 x 100% = </a:t>
            </a:r>
            <a:r>
              <a:rPr lang="en-GB" altLang="en-US" sz="2800" b="1" u="sng"/>
              <a:t>100 % </a:t>
            </a:r>
            <a:r>
              <a:rPr lang="en-GB" altLang="en-US" sz="2000" b="1"/>
              <a:t>(obviously)</a:t>
            </a:r>
            <a:endParaRPr lang="en-US" altLang="en-US" sz="2000" b="1"/>
          </a:p>
        </p:txBody>
      </p:sp>
      <p:sp>
        <p:nvSpPr>
          <p:cNvPr id="12293" name="Text Box 7"/>
          <p:cNvSpPr txBox="1">
            <a:spLocks noChangeArrowheads="1"/>
          </p:cNvSpPr>
          <p:nvPr/>
        </p:nvSpPr>
        <p:spPr bwMode="auto">
          <a:xfrm>
            <a:off x="334433" y="0"/>
            <a:ext cx="11135784" cy="831850"/>
          </a:xfrm>
          <a:prstGeom prst="rect">
            <a:avLst/>
          </a:prstGeom>
          <a:solidFill>
            <a:srgbClr val="FFFFCC"/>
          </a:solidFill>
          <a:ln w="9525">
            <a:solidFill>
              <a:srgbClr val="FF0000"/>
            </a:solidFill>
            <a:miter lim="800000"/>
            <a:headEnd/>
            <a:tailEnd/>
          </a:ln>
          <a:effectLst/>
        </p:spPr>
        <p:txBody>
          <a:bodyPr>
            <a:spAutoFit/>
          </a:bodyPr>
          <a:lstStyle/>
          <a:p>
            <a:pPr eaLnBrk="1" hangingPunct="1">
              <a:spcBef>
                <a:spcPct val="50000"/>
              </a:spcBef>
            </a:pPr>
            <a:r>
              <a:rPr lang="en-GB" altLang="en-US" sz="2400" b="1"/>
              <a:t>ATOM ECONOMY</a:t>
            </a:r>
            <a:r>
              <a:rPr lang="en-GB" altLang="en-US" sz="2400"/>
              <a:t> is the </a:t>
            </a:r>
            <a:r>
              <a:rPr lang="en-GB" altLang="en-US" sz="2400">
                <a:solidFill>
                  <a:srgbClr val="0000FF"/>
                </a:solidFill>
              </a:rPr>
              <a:t>mass of product you want</a:t>
            </a:r>
            <a:r>
              <a:rPr lang="en-GB" altLang="en-US" sz="2400"/>
              <a:t> as a % of the </a:t>
            </a:r>
            <a:r>
              <a:rPr lang="en-GB" altLang="en-US" sz="2400">
                <a:solidFill>
                  <a:srgbClr val="FF0000"/>
                </a:solidFill>
              </a:rPr>
              <a:t>mass of all the products you make</a:t>
            </a:r>
            <a:endParaRPr lang="en-US" altLang="en-US" sz="2400">
              <a:solidFill>
                <a:srgbClr val="FF0000"/>
              </a:solidFill>
            </a:endParaRPr>
          </a:p>
        </p:txBody>
      </p:sp>
      <p:sp>
        <p:nvSpPr>
          <p:cNvPr id="19464" name="Text Box 8"/>
          <p:cNvSpPr txBox="1">
            <a:spLocks noChangeArrowheads="1"/>
          </p:cNvSpPr>
          <p:nvPr/>
        </p:nvSpPr>
        <p:spPr bwMode="auto">
          <a:xfrm>
            <a:off x="1007534" y="981075"/>
            <a:ext cx="8735484" cy="762000"/>
          </a:xfrm>
          <a:prstGeom prst="rect">
            <a:avLst/>
          </a:prstGeom>
          <a:solidFill>
            <a:srgbClr val="E7FFE7"/>
          </a:solidFill>
          <a:ln w="9525">
            <a:noFill/>
            <a:miter lim="800000"/>
            <a:headEnd/>
            <a:tailEnd/>
          </a:ln>
          <a:effectLst/>
        </p:spPr>
        <p:txBody>
          <a:bodyPr>
            <a:spAutoFit/>
          </a:bodyPr>
          <a:lstStyle/>
          <a:p>
            <a:pPr eaLnBrk="1" hangingPunct="1">
              <a:spcBef>
                <a:spcPct val="50000"/>
              </a:spcBef>
            </a:pPr>
            <a:r>
              <a:rPr lang="en-GB" altLang="en-US" sz="3600" b="1"/>
              <a:t>2Mg     +     O</a:t>
            </a:r>
            <a:r>
              <a:rPr lang="en-GB" altLang="en-US" sz="3600" b="1" baseline="-25000"/>
              <a:t>2</a:t>
            </a:r>
            <a:r>
              <a:rPr lang="en-GB" altLang="en-US" sz="3600" b="1"/>
              <a:t>       </a:t>
            </a:r>
            <a:r>
              <a:rPr lang="en-GB" altLang="en-US" sz="4400" b="1">
                <a:cs typeface="Arial" charset="0"/>
              </a:rPr>
              <a:t>→</a:t>
            </a:r>
            <a:r>
              <a:rPr lang="en-GB" altLang="en-US" sz="3600" b="1"/>
              <a:t>    </a:t>
            </a:r>
            <a:r>
              <a:rPr lang="en-GB" altLang="en-US" sz="3600" b="1">
                <a:solidFill>
                  <a:srgbClr val="0033CC"/>
                </a:solidFill>
              </a:rPr>
              <a:t>2MgO</a:t>
            </a:r>
            <a:endParaRPr lang="en-US" altLang="en-US" sz="3600" b="1" baseline="-25000">
              <a:solidFill>
                <a:srgbClr val="0033CC"/>
              </a:solidFill>
            </a:endParaRPr>
          </a:p>
        </p:txBody>
      </p:sp>
      <p:sp>
        <p:nvSpPr>
          <p:cNvPr id="19465" name="Text Box 9"/>
          <p:cNvSpPr txBox="1">
            <a:spLocks noChangeArrowheads="1"/>
          </p:cNvSpPr>
          <p:nvPr/>
        </p:nvSpPr>
        <p:spPr bwMode="auto">
          <a:xfrm>
            <a:off x="1" y="1844675"/>
            <a:ext cx="9647767" cy="579438"/>
          </a:xfrm>
          <a:prstGeom prst="rect">
            <a:avLst/>
          </a:prstGeom>
          <a:noFill/>
          <a:ln w="9525">
            <a:noFill/>
            <a:miter lim="800000"/>
            <a:headEnd/>
            <a:tailEnd/>
          </a:ln>
          <a:effectLst/>
        </p:spPr>
        <p:txBody>
          <a:bodyPr>
            <a:spAutoFit/>
          </a:bodyPr>
          <a:lstStyle/>
          <a:p>
            <a:pPr eaLnBrk="1" hangingPunct="1">
              <a:spcBef>
                <a:spcPct val="50000"/>
              </a:spcBef>
            </a:pPr>
            <a:r>
              <a:rPr lang="en-GB" altLang="en-US" sz="3200" b="1" dirty="0" smtClean="0"/>
              <a:t> RFM</a:t>
            </a:r>
            <a:r>
              <a:rPr lang="en-GB" altLang="en-US" sz="3200" b="1" dirty="0"/>
              <a:t>:  48              </a:t>
            </a:r>
            <a:r>
              <a:rPr lang="en-GB" altLang="en-US" sz="3200" b="1" dirty="0" smtClean="0"/>
              <a:t>   32</a:t>
            </a:r>
            <a:r>
              <a:rPr lang="en-GB" altLang="en-US" sz="3200" b="1" dirty="0" smtClean="0">
                <a:solidFill>
                  <a:srgbClr val="0000FF"/>
                </a:solidFill>
              </a:rPr>
              <a:t>  </a:t>
            </a:r>
            <a:r>
              <a:rPr lang="en-GB" altLang="en-US" sz="3200" b="1" dirty="0" smtClean="0"/>
              <a:t>                    </a:t>
            </a:r>
            <a:r>
              <a:rPr lang="en-GB" altLang="en-US" sz="3200" b="1" dirty="0"/>
              <a:t>80</a:t>
            </a:r>
            <a:endParaRPr lang="en-US" altLang="en-US" sz="3200" b="1" dirty="0"/>
          </a:p>
        </p:txBody>
      </p:sp>
      <p:sp>
        <p:nvSpPr>
          <p:cNvPr id="12296" name="Text Box 10"/>
          <p:cNvSpPr txBox="1">
            <a:spLocks noChangeArrowheads="1"/>
          </p:cNvSpPr>
          <p:nvPr/>
        </p:nvSpPr>
        <p:spPr bwMode="auto">
          <a:xfrm>
            <a:off x="10354361" y="1176245"/>
            <a:ext cx="1488016" cy="1938992"/>
          </a:xfrm>
          <a:prstGeom prst="rect">
            <a:avLst/>
          </a:prstGeom>
          <a:solidFill>
            <a:srgbClr val="FFFF99"/>
          </a:solidFill>
          <a:ln w="9525">
            <a:solidFill>
              <a:srgbClr val="0000FF"/>
            </a:solidFill>
            <a:miter lim="800000"/>
            <a:headEnd/>
            <a:tailEnd/>
          </a:ln>
          <a:effectLst/>
        </p:spPr>
        <p:txBody>
          <a:bodyPr>
            <a:spAutoFit/>
          </a:bodyPr>
          <a:lstStyle/>
          <a:p>
            <a:pPr eaLnBrk="1" hangingPunct="1">
              <a:spcBef>
                <a:spcPct val="50000"/>
              </a:spcBef>
            </a:pPr>
            <a:r>
              <a:rPr lang="en-GB" altLang="en-US" sz="2400" b="1" dirty="0">
                <a:solidFill>
                  <a:srgbClr val="0000FF"/>
                </a:solidFill>
              </a:rPr>
              <a:t>RAM </a:t>
            </a:r>
          </a:p>
          <a:p>
            <a:pPr eaLnBrk="1" hangingPunct="1"/>
            <a:r>
              <a:rPr lang="en-GB" altLang="en-US" sz="2400" b="1" dirty="0">
                <a:solidFill>
                  <a:srgbClr val="0000FF"/>
                </a:solidFill>
              </a:rPr>
              <a:t>Mg 24   </a:t>
            </a:r>
            <a:endParaRPr lang="en-GB" altLang="en-US" sz="2400" b="1" dirty="0" smtClean="0">
              <a:solidFill>
                <a:srgbClr val="0000FF"/>
              </a:solidFill>
            </a:endParaRPr>
          </a:p>
          <a:p>
            <a:pPr eaLnBrk="1" hangingPunct="1"/>
            <a:r>
              <a:rPr lang="en-GB" altLang="en-US" sz="2400" b="1" dirty="0" smtClean="0">
                <a:solidFill>
                  <a:srgbClr val="0000FF"/>
                </a:solidFill>
              </a:rPr>
              <a:t>Fe </a:t>
            </a:r>
            <a:r>
              <a:rPr lang="en-GB" altLang="en-US" sz="2400" b="1" dirty="0">
                <a:solidFill>
                  <a:srgbClr val="0000FF"/>
                </a:solidFill>
              </a:rPr>
              <a:t>56   </a:t>
            </a:r>
            <a:endParaRPr lang="en-GB" altLang="en-US" sz="2400" b="1" dirty="0" smtClean="0">
              <a:solidFill>
                <a:srgbClr val="0000FF"/>
              </a:solidFill>
            </a:endParaRPr>
          </a:p>
          <a:p>
            <a:pPr eaLnBrk="1" hangingPunct="1"/>
            <a:r>
              <a:rPr lang="en-GB" altLang="en-US" sz="2400" b="1" dirty="0" smtClean="0">
                <a:solidFill>
                  <a:srgbClr val="0000FF"/>
                </a:solidFill>
              </a:rPr>
              <a:t>C </a:t>
            </a:r>
            <a:r>
              <a:rPr lang="en-GB" altLang="en-US" sz="2400" b="1" dirty="0">
                <a:solidFill>
                  <a:srgbClr val="0000FF"/>
                </a:solidFill>
              </a:rPr>
              <a:t>12</a:t>
            </a:r>
          </a:p>
          <a:p>
            <a:pPr eaLnBrk="1" hangingPunct="1"/>
            <a:r>
              <a:rPr lang="en-GB" altLang="en-US" sz="2400" b="1" dirty="0">
                <a:solidFill>
                  <a:srgbClr val="0000FF"/>
                </a:solidFill>
              </a:rPr>
              <a:t>O 16</a:t>
            </a:r>
            <a:endParaRPr lang="en-US" altLang="en-US" sz="2400" b="1" dirty="0">
              <a:solidFill>
                <a:srgbClr val="0000FF"/>
              </a:solidFill>
            </a:endParaRPr>
          </a:p>
        </p:txBody>
      </p:sp>
      <p:sp>
        <p:nvSpPr>
          <p:cNvPr id="19467" name="Text Box 11"/>
          <p:cNvSpPr txBox="1">
            <a:spLocks noChangeArrowheads="1"/>
          </p:cNvSpPr>
          <p:nvPr/>
        </p:nvSpPr>
        <p:spPr bwMode="auto">
          <a:xfrm>
            <a:off x="334433" y="5661026"/>
            <a:ext cx="11328400" cy="519113"/>
          </a:xfrm>
          <a:prstGeom prst="rect">
            <a:avLst/>
          </a:prstGeom>
          <a:noFill/>
          <a:ln w="9525">
            <a:noFill/>
            <a:miter lim="800000"/>
            <a:headEnd/>
            <a:tailEnd/>
          </a:ln>
          <a:effectLst/>
        </p:spPr>
        <p:txBody>
          <a:bodyPr>
            <a:spAutoFit/>
          </a:bodyPr>
          <a:lstStyle/>
          <a:p>
            <a:pPr eaLnBrk="1" hangingPunct="1">
              <a:spcBef>
                <a:spcPct val="50000"/>
              </a:spcBef>
            </a:pPr>
            <a:r>
              <a:rPr lang="en-GB" altLang="en-US" sz="2800" b="1"/>
              <a:t>Atom Economy</a:t>
            </a:r>
            <a:r>
              <a:rPr lang="en-GB" altLang="en-US" sz="2800"/>
              <a:t> = </a:t>
            </a:r>
            <a:r>
              <a:rPr lang="en-GB" altLang="en-US" sz="2800">
                <a:solidFill>
                  <a:srgbClr val="0000FF"/>
                </a:solidFill>
              </a:rPr>
              <a:t>112 </a:t>
            </a:r>
            <a:r>
              <a:rPr lang="en-GB" altLang="en-US" sz="2800"/>
              <a:t>/ </a:t>
            </a:r>
            <a:r>
              <a:rPr lang="en-GB" altLang="en-US" sz="2800">
                <a:solidFill>
                  <a:srgbClr val="FF0000"/>
                </a:solidFill>
              </a:rPr>
              <a:t>244</a:t>
            </a:r>
            <a:r>
              <a:rPr lang="en-GB" altLang="en-US" sz="2800"/>
              <a:t> x 100% = </a:t>
            </a:r>
            <a:r>
              <a:rPr lang="en-GB" altLang="en-US" sz="2800" b="1" u="sng"/>
              <a:t>45.9 %</a:t>
            </a:r>
            <a:endParaRPr lang="en-US" altLang="en-US" sz="2000" b="1"/>
          </a:p>
        </p:txBody>
      </p:sp>
      <p:sp>
        <p:nvSpPr>
          <p:cNvPr id="19468" name="AutoShape 12"/>
          <p:cNvSpPr>
            <a:spLocks/>
          </p:cNvSpPr>
          <p:nvPr/>
        </p:nvSpPr>
        <p:spPr bwMode="auto">
          <a:xfrm rot="16200000" flipV="1">
            <a:off x="5893921" y="3283604"/>
            <a:ext cx="444500" cy="3263900"/>
          </a:xfrm>
          <a:prstGeom prst="leftBrace">
            <a:avLst>
              <a:gd name="adj1" fmla="val 45893"/>
              <a:gd name="adj2" fmla="val 50000"/>
            </a:avLst>
          </a:prstGeom>
          <a:noFill/>
          <a:ln w="38100">
            <a:solidFill>
              <a:schemeClr val="tx1"/>
            </a:solidFill>
            <a:round/>
            <a:headEnd/>
            <a:tailEnd/>
          </a:ln>
          <a:effectLst/>
        </p:spPr>
        <p:txBody>
          <a:bodyPr wrap="none" anchor="ctr"/>
          <a:lstStyle/>
          <a:p>
            <a:pPr eaLnBrk="1" hangingPunct="1"/>
            <a:endParaRPr lang="en-GB"/>
          </a:p>
        </p:txBody>
      </p:sp>
      <p:sp>
        <p:nvSpPr>
          <p:cNvPr id="19469" name="Line 13"/>
          <p:cNvSpPr>
            <a:spLocks noChangeShapeType="1"/>
          </p:cNvSpPr>
          <p:nvPr/>
        </p:nvSpPr>
        <p:spPr bwMode="auto">
          <a:xfrm flipH="1" flipV="1">
            <a:off x="6212541" y="5217458"/>
            <a:ext cx="266577" cy="443567"/>
          </a:xfrm>
          <a:prstGeom prst="line">
            <a:avLst/>
          </a:prstGeom>
          <a:noFill/>
          <a:ln w="44450">
            <a:solidFill>
              <a:srgbClr val="FF0000"/>
            </a:solidFill>
            <a:round/>
            <a:headEnd/>
            <a:tailEnd type="triangle" w="med" len="med"/>
          </a:ln>
          <a:effectLst/>
        </p:spPr>
        <p:txBody>
          <a:bodyPr/>
          <a:lstStyle/>
          <a:p>
            <a:endParaRPr lang="en-US"/>
          </a:p>
        </p:txBody>
      </p:sp>
    </p:spTree>
    <p:custDataLst>
      <p:tags r:id="rId1"/>
    </p:custDataLst>
    <p:extLst>
      <p:ext uri="{BB962C8B-B14F-4D97-AF65-F5344CB8AC3E}">
        <p14:creationId xmlns:p14="http://schemas.microsoft.com/office/powerpoint/2010/main" val="1064621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dissolve">
                                      <p:cBhvr>
                                        <p:cTn id="7" dur="500"/>
                                        <p:tgtEl>
                                          <p:spTgt spid="194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dissolve">
                                      <p:cBhvr>
                                        <p:cTn id="10" dur="5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9465"/>
                                        </p:tgtEl>
                                        <p:attrNameLst>
                                          <p:attrName>style.visibility</p:attrName>
                                        </p:attrNameLst>
                                      </p:cBhvr>
                                      <p:to>
                                        <p:strVal val="visible"/>
                                      </p:to>
                                    </p:set>
                                    <p:anim calcmode="lin" valueType="num">
                                      <p:cBhvr additive="base">
                                        <p:cTn id="15" dur="500" fill="hold"/>
                                        <p:tgtEl>
                                          <p:spTgt spid="19465"/>
                                        </p:tgtEl>
                                        <p:attrNameLst>
                                          <p:attrName>ppt_x</p:attrName>
                                        </p:attrNameLst>
                                      </p:cBhvr>
                                      <p:tavLst>
                                        <p:tav tm="0">
                                          <p:val>
                                            <p:strVal val="0-#ppt_w/2"/>
                                          </p:val>
                                        </p:tav>
                                        <p:tav tm="100000">
                                          <p:val>
                                            <p:strVal val="#ppt_x"/>
                                          </p:val>
                                        </p:tav>
                                      </p:tavLst>
                                    </p:anim>
                                    <p:anim calcmode="lin" valueType="num">
                                      <p:cBhvr additive="base">
                                        <p:cTn id="16"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9462"/>
                                        </p:tgtEl>
                                        <p:attrNameLst>
                                          <p:attrName>style.visibility</p:attrName>
                                        </p:attrNameLst>
                                      </p:cBhvr>
                                      <p:to>
                                        <p:strVal val="visible"/>
                                      </p:to>
                                    </p:set>
                                    <p:anim calcmode="lin" valueType="num">
                                      <p:cBhvr additive="base">
                                        <p:cTn id="21" dur="500" fill="hold"/>
                                        <p:tgtEl>
                                          <p:spTgt spid="19462"/>
                                        </p:tgtEl>
                                        <p:attrNameLst>
                                          <p:attrName>ppt_x</p:attrName>
                                        </p:attrNameLst>
                                      </p:cBhvr>
                                      <p:tavLst>
                                        <p:tav tm="0">
                                          <p:val>
                                            <p:strVal val="0-#ppt_w/2"/>
                                          </p:val>
                                        </p:tav>
                                        <p:tav tm="100000">
                                          <p:val>
                                            <p:strVal val="#ppt_x"/>
                                          </p:val>
                                        </p:tav>
                                      </p:tavLst>
                                    </p:anim>
                                    <p:anim calcmode="lin" valueType="num">
                                      <p:cBhvr additive="base">
                                        <p:cTn id="22"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461"/>
                                        </p:tgtEl>
                                        <p:attrNameLst>
                                          <p:attrName>style.visibility</p:attrName>
                                        </p:attrNameLst>
                                      </p:cBhvr>
                                      <p:to>
                                        <p:strVal val="visible"/>
                                      </p:to>
                                    </p:set>
                                    <p:anim calcmode="lin" valueType="num">
                                      <p:cBhvr additive="base">
                                        <p:cTn id="27" dur="500" fill="hold"/>
                                        <p:tgtEl>
                                          <p:spTgt spid="19461"/>
                                        </p:tgtEl>
                                        <p:attrNameLst>
                                          <p:attrName>ppt_x</p:attrName>
                                        </p:attrNameLst>
                                      </p:cBhvr>
                                      <p:tavLst>
                                        <p:tav tm="0">
                                          <p:val>
                                            <p:strVal val="0-#ppt_w/2"/>
                                          </p:val>
                                        </p:tav>
                                        <p:tav tm="100000">
                                          <p:val>
                                            <p:strVal val="#ppt_x"/>
                                          </p:val>
                                        </p:tav>
                                      </p:tavLst>
                                    </p:anim>
                                    <p:anim calcmode="lin" valueType="num">
                                      <p:cBhvr additive="base">
                                        <p:cTn id="28"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9467"/>
                                        </p:tgtEl>
                                        <p:attrNameLst>
                                          <p:attrName>style.visibility</p:attrName>
                                        </p:attrNameLst>
                                      </p:cBhvr>
                                      <p:to>
                                        <p:strVal val="visible"/>
                                      </p:to>
                                    </p:set>
                                    <p:anim calcmode="lin" valueType="num">
                                      <p:cBhvr additive="base">
                                        <p:cTn id="33" dur="500" fill="hold"/>
                                        <p:tgtEl>
                                          <p:spTgt spid="19467"/>
                                        </p:tgtEl>
                                        <p:attrNameLst>
                                          <p:attrName>ppt_x</p:attrName>
                                        </p:attrNameLst>
                                      </p:cBhvr>
                                      <p:tavLst>
                                        <p:tav tm="0">
                                          <p:val>
                                            <p:strVal val="0-#ppt_w/2"/>
                                          </p:val>
                                        </p:tav>
                                        <p:tav tm="100000">
                                          <p:val>
                                            <p:strVal val="#ppt_x"/>
                                          </p:val>
                                        </p:tav>
                                      </p:tavLst>
                                    </p:anim>
                                    <p:anim calcmode="lin" valueType="num">
                                      <p:cBhvr additive="base">
                                        <p:cTn id="34" dur="500" fill="hold"/>
                                        <p:tgtEl>
                                          <p:spTgt spid="1946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9469"/>
                                        </p:tgtEl>
                                        <p:attrNameLst>
                                          <p:attrName>style.visibility</p:attrName>
                                        </p:attrNameLst>
                                      </p:cBhvr>
                                      <p:to>
                                        <p:strVal val="visible"/>
                                      </p:to>
                                    </p:set>
                                    <p:animEffect transition="in" filter="dissolve">
                                      <p:cBhvr>
                                        <p:cTn id="38" dur="500"/>
                                        <p:tgtEl>
                                          <p:spTgt spid="19469"/>
                                        </p:tgtEl>
                                      </p:cBhvr>
                                    </p:animEffect>
                                  </p:childTnLst>
                                </p:cTn>
                              </p:par>
                            </p:childTnLst>
                          </p:cTn>
                        </p:par>
                        <p:par>
                          <p:cTn id="39" fill="hold" nodeType="afterGroup">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19468"/>
                                        </p:tgtEl>
                                        <p:attrNameLst>
                                          <p:attrName>style.visibility</p:attrName>
                                        </p:attrNameLst>
                                      </p:cBhvr>
                                      <p:to>
                                        <p:strVal val="visible"/>
                                      </p:to>
                                    </p:set>
                                    <p:animEffect transition="in" filter="dissolve">
                                      <p:cBhvr>
                                        <p:cTn id="42"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p:bldP spid="19462" grpId="0"/>
      <p:bldP spid="19464" grpId="0" animBg="1"/>
      <p:bldP spid="19465" grpId="0"/>
      <p:bldP spid="19467" grpId="0"/>
      <p:bldP spid="19468" grpId="0" animBg="1"/>
      <p:bldP spid="1946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972" y="287789"/>
            <a:ext cx="9873343" cy="6424140"/>
          </a:xfrm>
          <a:prstGeom prst="rect">
            <a:avLst/>
          </a:prstGeom>
          <a:ln>
            <a:solidFill>
              <a:srgbClr val="00B0F0"/>
            </a:solidFill>
          </a:ln>
        </p:spPr>
      </p:pic>
      <p:pic>
        <p:nvPicPr>
          <p:cNvPr id="3" name="Picture 2"/>
          <p:cNvPicPr>
            <a:picLocks noChangeAspect="1"/>
          </p:cNvPicPr>
          <p:nvPr/>
        </p:nvPicPr>
        <p:blipFill>
          <a:blip r:embed="rId3"/>
          <a:stretch>
            <a:fillRect/>
          </a:stretch>
        </p:blipFill>
        <p:spPr>
          <a:xfrm>
            <a:off x="2143805" y="2677205"/>
            <a:ext cx="9468708" cy="3299052"/>
          </a:xfrm>
          <a:prstGeom prst="rect">
            <a:avLst/>
          </a:prstGeom>
          <a:ln>
            <a:solidFill>
              <a:srgbClr val="FF0000"/>
            </a:solidFill>
          </a:ln>
        </p:spPr>
      </p:pic>
    </p:spTree>
    <p:extLst>
      <p:ext uri="{BB962C8B-B14F-4D97-AF65-F5344CB8AC3E}">
        <p14:creationId xmlns:p14="http://schemas.microsoft.com/office/powerpoint/2010/main" val="10819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559" y="121102"/>
            <a:ext cx="8482012" cy="6640275"/>
          </a:xfrm>
          <a:prstGeom prst="rect">
            <a:avLst/>
          </a:prstGeom>
          <a:ln>
            <a:solidFill>
              <a:srgbClr val="00B0F0"/>
            </a:solidFill>
          </a:ln>
        </p:spPr>
      </p:pic>
      <p:pic>
        <p:nvPicPr>
          <p:cNvPr id="3" name="Picture 2"/>
          <p:cNvPicPr>
            <a:picLocks noChangeAspect="1"/>
          </p:cNvPicPr>
          <p:nvPr/>
        </p:nvPicPr>
        <p:blipFill>
          <a:blip r:embed="rId3"/>
          <a:stretch>
            <a:fillRect/>
          </a:stretch>
        </p:blipFill>
        <p:spPr>
          <a:xfrm>
            <a:off x="1255938" y="1973036"/>
            <a:ext cx="10602231" cy="3741964"/>
          </a:xfrm>
          <a:prstGeom prst="rect">
            <a:avLst/>
          </a:prstGeom>
          <a:ln>
            <a:solidFill>
              <a:srgbClr val="FF0000"/>
            </a:solidFill>
          </a:ln>
        </p:spPr>
      </p:pic>
    </p:spTree>
    <p:extLst>
      <p:ext uri="{BB962C8B-B14F-4D97-AF65-F5344CB8AC3E}">
        <p14:creationId xmlns:p14="http://schemas.microsoft.com/office/powerpoint/2010/main" val="48229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r="803"/>
          <a:stretch/>
        </p:blipFill>
        <p:spPr>
          <a:xfrm>
            <a:off x="74885" y="174899"/>
            <a:ext cx="9079625" cy="6437565"/>
          </a:xfrm>
          <a:prstGeom prst="rect">
            <a:avLst/>
          </a:prstGeom>
          <a:ln>
            <a:solidFill>
              <a:srgbClr val="00B0F0"/>
            </a:solidFill>
          </a:ln>
        </p:spPr>
      </p:pic>
    </p:spTree>
    <p:extLst>
      <p:ext uri="{BB962C8B-B14F-4D97-AF65-F5344CB8AC3E}">
        <p14:creationId xmlns:p14="http://schemas.microsoft.com/office/powerpoint/2010/main" val="36216908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6100" y="1299964"/>
            <a:ext cx="667112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70C0"/>
                </a:solidFill>
                <a:effectLst/>
                <a:uLnTx/>
                <a:uFillTx/>
                <a:latin typeface="Tw Cen MT" panose="020B0602020104020603"/>
                <a:ea typeface="+mn-ea"/>
                <a:cs typeface="+mn-cs"/>
              </a:rPr>
              <a:t>Titrations</a:t>
            </a:r>
            <a:r>
              <a:rPr kumimoji="0" lang="en-GB" sz="2800" b="0" i="0" u="none" strike="noStrike" kern="1200" cap="none" spc="0" normalizeH="0" baseline="0" noProof="0" dirty="0" smtClean="0">
                <a:ln>
                  <a:noFill/>
                </a:ln>
                <a:solidFill>
                  <a:prstClr val="black"/>
                </a:solidFill>
                <a:effectLst/>
                <a:uLnTx/>
                <a:uFillTx/>
                <a:latin typeface="Tw Cen MT" panose="020B0602020104020603"/>
                <a:ea typeface="+mn-ea"/>
                <a:cs typeface="+mn-cs"/>
              </a:rPr>
              <a:t> can be used to make a soluble salt from an </a:t>
            </a:r>
            <a:r>
              <a:rPr kumimoji="0" lang="en-GB" sz="2800" b="1" i="0" u="none" strike="noStrike" kern="1200" cap="none" spc="0" normalizeH="0" baseline="0" noProof="0" dirty="0" smtClean="0">
                <a:ln>
                  <a:noFill/>
                </a:ln>
                <a:solidFill>
                  <a:srgbClr val="0070C0"/>
                </a:solidFill>
                <a:effectLst/>
                <a:uLnTx/>
                <a:uFillTx/>
                <a:latin typeface="Tw Cen MT" panose="020B0602020104020603"/>
                <a:ea typeface="+mn-ea"/>
                <a:cs typeface="+mn-cs"/>
              </a:rPr>
              <a:t>acid and an alkali </a:t>
            </a:r>
            <a:r>
              <a:rPr kumimoji="0" lang="en-GB" sz="2800" b="0" i="0" u="none" strike="noStrike" kern="1200" cap="none" spc="0" normalizeH="0" baseline="0" noProof="0" dirty="0" smtClean="0">
                <a:ln>
                  <a:noFill/>
                </a:ln>
                <a:solidFill>
                  <a:prstClr val="black"/>
                </a:solidFill>
                <a:effectLst/>
                <a:uLnTx/>
                <a:uFillTx/>
                <a:latin typeface="Tw Cen MT" panose="020B0602020104020603"/>
                <a:ea typeface="+mn-ea"/>
                <a:cs typeface="+mn-cs"/>
              </a:rPr>
              <a:t>(soluble base).</a:t>
            </a:r>
            <a:endParaRPr kumimoji="0" lang="en-GB"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 name="TextBox 2"/>
          <p:cNvSpPr txBox="1"/>
          <p:nvPr/>
        </p:nvSpPr>
        <p:spPr>
          <a:xfrm>
            <a:off x="603250" y="2551963"/>
            <a:ext cx="661397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err="1">
                <a:ln>
                  <a:noFill/>
                </a:ln>
                <a:solidFill>
                  <a:prstClr val="black"/>
                </a:solidFill>
                <a:effectLst/>
                <a:uLnTx/>
                <a:uFillTx/>
                <a:latin typeface="Tw Cen MT" panose="020B0602020104020603"/>
                <a:ea typeface="+mn-ea"/>
                <a:cs typeface="+mn-cs"/>
              </a:rPr>
              <a:t>e</a:t>
            </a:r>
            <a:r>
              <a:rPr kumimoji="0" lang="en-GB" sz="2400" b="0" i="1" u="none" strike="noStrike" kern="1200" cap="none" spc="0" normalizeH="0" baseline="0" noProof="0" dirty="0" err="1" smtClean="0">
                <a:ln>
                  <a:noFill/>
                </a:ln>
                <a:solidFill>
                  <a:prstClr val="black"/>
                </a:solidFill>
                <a:effectLst/>
                <a:uLnTx/>
                <a:uFillTx/>
                <a:latin typeface="Tw Cen MT" panose="020B0602020104020603"/>
                <a:ea typeface="+mn-ea"/>
                <a:cs typeface="+mn-cs"/>
              </a:rPr>
              <a:t>g</a:t>
            </a:r>
            <a:r>
              <a:rPr kumimoji="0" lang="en-GB" sz="2400" b="0" i="1" u="none" strike="noStrike" kern="1200" cap="none" spc="0" normalizeH="0" baseline="0" noProof="0" dirty="0" smtClean="0">
                <a:ln>
                  <a:noFill/>
                </a:ln>
                <a:solidFill>
                  <a:prstClr val="black"/>
                </a:solidFill>
                <a:effectLst/>
                <a:uLnTx/>
                <a:uFillTx/>
                <a:latin typeface="Tw Cen MT" panose="020B0602020104020603"/>
                <a:ea typeface="+mn-ea"/>
                <a:cs typeface="+mn-cs"/>
              </a:rPr>
              <a:t>. </a:t>
            </a:r>
            <a:r>
              <a:rPr kumimoji="0" lang="en-GB" sz="2400" b="1" i="1" u="none" strike="noStrike" kern="1200" cap="none" spc="0" normalizeH="0" baseline="0" noProof="0" dirty="0" smtClean="0">
                <a:ln>
                  <a:noFill/>
                </a:ln>
                <a:solidFill>
                  <a:prstClr val="black"/>
                </a:solidFill>
                <a:effectLst/>
                <a:uLnTx/>
                <a:uFillTx/>
                <a:latin typeface="Tw Cen MT" panose="020B0602020104020603"/>
                <a:ea typeface="+mn-ea"/>
                <a:cs typeface="+mn-cs"/>
              </a:rPr>
              <a:t>sodium chloride </a:t>
            </a:r>
            <a:r>
              <a:rPr kumimoji="0" lang="en-GB" sz="2400" b="0" i="1" u="none" strike="noStrike" kern="1200" cap="none" spc="0" normalizeH="0" baseline="0" noProof="0" dirty="0" smtClean="0">
                <a:ln>
                  <a:noFill/>
                </a:ln>
                <a:solidFill>
                  <a:prstClr val="black"/>
                </a:solidFill>
                <a:effectLst/>
                <a:uLnTx/>
                <a:uFillTx/>
                <a:latin typeface="Tw Cen MT" panose="020B0602020104020603"/>
                <a:ea typeface="+mn-ea"/>
                <a:cs typeface="+mn-cs"/>
              </a:rPr>
              <a:t>can be made from </a:t>
            </a:r>
            <a:r>
              <a:rPr kumimoji="0" lang="en-GB" sz="2400" b="1" i="1" u="none" strike="noStrike" kern="1200" cap="none" spc="0" normalizeH="0" baseline="0" noProof="0" dirty="0" smtClean="0">
                <a:ln>
                  <a:noFill/>
                </a:ln>
                <a:solidFill>
                  <a:prstClr val="black"/>
                </a:solidFill>
                <a:effectLst/>
                <a:uLnTx/>
                <a:uFillTx/>
                <a:latin typeface="Tw Cen MT" panose="020B0602020104020603"/>
                <a:ea typeface="+mn-ea"/>
                <a:cs typeface="+mn-cs"/>
              </a:rPr>
              <a:t>hydrochloric acid </a:t>
            </a:r>
            <a:r>
              <a:rPr kumimoji="0" lang="en-GB" sz="2400" b="0" i="1" u="none" strike="noStrike" kern="1200" cap="none" spc="0" normalizeH="0" baseline="0" noProof="0" dirty="0" smtClean="0">
                <a:ln>
                  <a:noFill/>
                </a:ln>
                <a:solidFill>
                  <a:prstClr val="black"/>
                </a:solidFill>
                <a:effectLst/>
                <a:uLnTx/>
                <a:uFillTx/>
                <a:latin typeface="Tw Cen MT" panose="020B0602020104020603"/>
                <a:ea typeface="+mn-ea"/>
                <a:cs typeface="+mn-cs"/>
              </a:rPr>
              <a:t>and </a:t>
            </a:r>
            <a:r>
              <a:rPr kumimoji="0" lang="en-GB" sz="2400" b="1" i="1" u="none" strike="noStrike" kern="1200" cap="none" spc="0" normalizeH="0" baseline="0" noProof="0" dirty="0" smtClean="0">
                <a:ln>
                  <a:noFill/>
                </a:ln>
                <a:solidFill>
                  <a:prstClr val="black"/>
                </a:solidFill>
                <a:effectLst/>
                <a:uLnTx/>
                <a:uFillTx/>
                <a:latin typeface="Tw Cen MT" panose="020B0602020104020603"/>
                <a:ea typeface="+mn-ea"/>
                <a:cs typeface="+mn-cs"/>
              </a:rPr>
              <a:t>sodium hydroxide</a:t>
            </a:r>
            <a:r>
              <a:rPr kumimoji="0" lang="en-GB" sz="2400" b="0" i="1" u="none" strike="noStrike" kern="1200" cap="none" spc="0" normalizeH="0" baseline="0" noProof="0" dirty="0" smtClean="0">
                <a:ln>
                  <a:noFill/>
                </a:ln>
                <a:solidFill>
                  <a:prstClr val="black"/>
                </a:solidFill>
                <a:effectLst/>
                <a:uLnTx/>
                <a:uFillTx/>
                <a:latin typeface="Tw Cen MT" panose="020B0602020104020603"/>
                <a:ea typeface="+mn-ea"/>
                <a:cs typeface="+mn-cs"/>
              </a:rPr>
              <a:t>, according to the equation:</a:t>
            </a:r>
            <a:r>
              <a:rPr kumimoji="0" lang="en-GB" sz="2400" b="0" i="1"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GB" sz="2400" b="0" i="1" u="none" strike="noStrike" kern="1200" cap="none" spc="0" normalizeH="0" baseline="0" noProof="0" dirty="0" smtClean="0">
                <a:ln>
                  <a:noFill/>
                </a:ln>
                <a:solidFill>
                  <a:prstClr val="black"/>
                </a:solidFill>
                <a:effectLst/>
                <a:uLnTx/>
                <a:uFillTx/>
                <a:latin typeface="Tw Cen MT" panose="020B0602020104020603"/>
                <a:ea typeface="+mn-ea"/>
                <a:cs typeface="+mn-cs"/>
              </a:rPr>
              <a:t> </a:t>
            </a:r>
            <a:endParaRPr kumimoji="0" lang="en-GB" sz="2400" b="0" i="1"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TextBox 6"/>
          <p:cNvSpPr txBox="1"/>
          <p:nvPr/>
        </p:nvSpPr>
        <p:spPr>
          <a:xfrm>
            <a:off x="273049" y="3847083"/>
            <a:ext cx="721722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0070C0"/>
                </a:solidFill>
                <a:effectLst/>
                <a:uLnTx/>
                <a:uFillTx/>
                <a:latin typeface="Tw Cen MT" panose="020B0602020104020603"/>
                <a:ea typeface="+mn-ea"/>
                <a:cs typeface="+mn-cs"/>
              </a:rPr>
              <a:t>HCl</a:t>
            </a:r>
            <a:r>
              <a:rPr kumimoji="0" lang="en-GB" sz="3200" b="0" i="0" u="none" strike="noStrike" kern="1200" cap="none" spc="0" normalizeH="0" baseline="0" noProof="0" dirty="0" smtClean="0">
                <a:ln>
                  <a:noFill/>
                </a:ln>
                <a:solidFill>
                  <a:srgbClr val="0070C0"/>
                </a:solidFill>
                <a:effectLst/>
                <a:uLnTx/>
                <a:uFillTx/>
                <a:latin typeface="Tw Cen MT" panose="020B0602020104020603"/>
                <a:ea typeface="+mn-ea"/>
                <a:cs typeface="+mn-cs"/>
              </a:rPr>
              <a:t>(</a:t>
            </a:r>
            <a:r>
              <a:rPr kumimoji="0" lang="en-GB" sz="3200" b="0" i="0" u="none" strike="noStrike" kern="1200" cap="none" spc="0" normalizeH="0" baseline="0" noProof="0" dirty="0" err="1" smtClean="0">
                <a:ln>
                  <a:noFill/>
                </a:ln>
                <a:solidFill>
                  <a:srgbClr val="0070C0"/>
                </a:solidFill>
                <a:effectLst/>
                <a:uLnTx/>
                <a:uFillTx/>
                <a:latin typeface="Tw Cen MT" panose="020B0602020104020603"/>
                <a:ea typeface="+mn-ea"/>
                <a:cs typeface="+mn-cs"/>
              </a:rPr>
              <a:t>aq</a:t>
            </a:r>
            <a:r>
              <a:rPr kumimoji="0" lang="en-GB" sz="3200" b="0" i="0" u="none" strike="noStrike" kern="1200" cap="none" spc="0" normalizeH="0" baseline="0" noProof="0" dirty="0" smtClean="0">
                <a:ln>
                  <a:noFill/>
                </a:ln>
                <a:solidFill>
                  <a:srgbClr val="0070C0"/>
                </a:solidFill>
                <a:effectLst/>
                <a:uLnTx/>
                <a:uFillTx/>
                <a:latin typeface="Tw Cen MT" panose="020B0602020104020603"/>
                <a:ea typeface="+mn-ea"/>
                <a:cs typeface="+mn-cs"/>
              </a:rPr>
              <a:t>) + </a:t>
            </a:r>
            <a:r>
              <a:rPr kumimoji="0" lang="en-GB" sz="3200" b="0" i="0" u="none" strike="noStrike" kern="1200" cap="none" spc="0" normalizeH="0" baseline="0" noProof="0" dirty="0" err="1" smtClean="0">
                <a:ln>
                  <a:noFill/>
                </a:ln>
                <a:solidFill>
                  <a:srgbClr val="0070C0"/>
                </a:solidFill>
                <a:effectLst/>
                <a:uLnTx/>
                <a:uFillTx/>
                <a:latin typeface="Tw Cen MT" panose="020B0602020104020603"/>
                <a:ea typeface="+mn-ea"/>
                <a:cs typeface="+mn-cs"/>
              </a:rPr>
              <a:t>NaOH</a:t>
            </a:r>
            <a:r>
              <a:rPr kumimoji="0" lang="en-GB" sz="3200" b="0" i="0" u="none" strike="noStrike" kern="1200" cap="none" spc="0" normalizeH="0" baseline="0" noProof="0" dirty="0" smtClean="0">
                <a:ln>
                  <a:noFill/>
                </a:ln>
                <a:solidFill>
                  <a:srgbClr val="0070C0"/>
                </a:solidFill>
                <a:effectLst/>
                <a:uLnTx/>
                <a:uFillTx/>
                <a:latin typeface="Tw Cen MT" panose="020B0602020104020603"/>
                <a:ea typeface="+mn-ea"/>
                <a:cs typeface="+mn-cs"/>
              </a:rPr>
              <a:t>(</a:t>
            </a:r>
            <a:r>
              <a:rPr kumimoji="0" lang="en-GB" sz="3200" b="0" i="0" u="none" strike="noStrike" kern="1200" cap="none" spc="0" normalizeH="0" baseline="0" noProof="0" dirty="0" err="1" smtClean="0">
                <a:ln>
                  <a:noFill/>
                </a:ln>
                <a:solidFill>
                  <a:srgbClr val="0070C0"/>
                </a:solidFill>
                <a:effectLst/>
                <a:uLnTx/>
                <a:uFillTx/>
                <a:latin typeface="Tw Cen MT" panose="020B0602020104020603"/>
                <a:ea typeface="+mn-ea"/>
                <a:cs typeface="+mn-cs"/>
              </a:rPr>
              <a:t>aq</a:t>
            </a:r>
            <a:r>
              <a:rPr kumimoji="0" lang="en-GB" sz="3200" b="0" i="0" u="none" strike="noStrike" kern="1200" cap="none" spc="0" normalizeH="0" baseline="0" noProof="0" dirty="0" smtClean="0">
                <a:ln>
                  <a:noFill/>
                </a:ln>
                <a:solidFill>
                  <a:srgbClr val="0070C0"/>
                </a:solidFill>
                <a:effectLst/>
                <a:uLnTx/>
                <a:uFillTx/>
                <a:latin typeface="Tw Cen MT" panose="020B0602020104020603"/>
                <a:ea typeface="+mn-ea"/>
                <a:cs typeface="+mn-cs"/>
              </a:rPr>
              <a:t>) </a:t>
            </a:r>
            <a:r>
              <a:rPr kumimoji="0" lang="en-GB" sz="3200" b="0"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mn-cs"/>
              </a:rPr>
              <a:t>→ </a:t>
            </a:r>
            <a:r>
              <a:rPr kumimoji="0" lang="en-GB" sz="3200" b="0" i="0" u="none" strike="noStrike" kern="1200" cap="none" spc="0" normalizeH="0" baseline="0" noProof="0" dirty="0" err="1" smtClean="0">
                <a:ln>
                  <a:noFill/>
                </a:ln>
                <a:solidFill>
                  <a:srgbClr val="0070C0"/>
                </a:solidFill>
                <a:effectLst/>
                <a:uLnTx/>
                <a:uFillTx/>
                <a:latin typeface="Calibri" panose="020F0502020204030204" pitchFamily="34" charset="0"/>
                <a:ea typeface="+mn-ea"/>
                <a:cs typeface="+mn-cs"/>
              </a:rPr>
              <a:t>NaCl</a:t>
            </a:r>
            <a:r>
              <a:rPr kumimoji="0" lang="en-GB" sz="3200" b="0"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mn-cs"/>
              </a:rPr>
              <a:t>(</a:t>
            </a:r>
            <a:r>
              <a:rPr kumimoji="0" lang="en-GB" sz="3200" b="0" i="0" u="none" strike="noStrike" kern="1200" cap="none" spc="0" normalizeH="0" baseline="0" noProof="0" dirty="0" err="1" smtClean="0">
                <a:ln>
                  <a:noFill/>
                </a:ln>
                <a:solidFill>
                  <a:srgbClr val="0070C0"/>
                </a:solidFill>
                <a:effectLst/>
                <a:uLnTx/>
                <a:uFillTx/>
                <a:latin typeface="Calibri" panose="020F0502020204030204" pitchFamily="34" charset="0"/>
                <a:ea typeface="+mn-ea"/>
                <a:cs typeface="+mn-cs"/>
              </a:rPr>
              <a:t>aq</a:t>
            </a:r>
            <a:r>
              <a:rPr kumimoji="0" lang="en-GB" sz="3200" b="0"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mn-cs"/>
              </a:rPr>
              <a:t>) + H</a:t>
            </a:r>
            <a:r>
              <a:rPr kumimoji="0" lang="en-GB" sz="3200" b="0" i="0" u="none" strike="noStrike" kern="1200" cap="none" spc="0" normalizeH="0" baseline="-25000" noProof="0" dirty="0" smtClean="0">
                <a:ln>
                  <a:noFill/>
                </a:ln>
                <a:solidFill>
                  <a:srgbClr val="0070C0"/>
                </a:solidFill>
                <a:effectLst/>
                <a:uLnTx/>
                <a:uFillTx/>
                <a:latin typeface="Calibri" panose="020F0502020204030204" pitchFamily="34" charset="0"/>
                <a:ea typeface="+mn-ea"/>
                <a:cs typeface="+mn-cs"/>
              </a:rPr>
              <a:t>2</a:t>
            </a:r>
            <a:r>
              <a:rPr kumimoji="0" lang="en-GB" sz="3200" b="0"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mn-cs"/>
              </a:rPr>
              <a:t>O(l)</a:t>
            </a:r>
            <a:endParaRPr kumimoji="0" lang="en-GB" sz="3200" b="0" i="0" u="none" strike="noStrike" kern="1200" cap="none" spc="0" normalizeH="0" baseline="0" noProof="0" dirty="0">
              <a:ln>
                <a:noFill/>
              </a:ln>
              <a:solidFill>
                <a:srgbClr val="0070C0"/>
              </a:solidFill>
              <a:effectLst/>
              <a:uLnTx/>
              <a:uFillTx/>
              <a:latin typeface="Tw Cen MT" panose="020B0602020104020603"/>
              <a:ea typeface="+mn-ea"/>
              <a:cs typeface="+mn-cs"/>
            </a:endParaRPr>
          </a:p>
        </p:txBody>
      </p:sp>
      <p:pic>
        <p:nvPicPr>
          <p:cNvPr id="8" name="Picture 7"/>
          <p:cNvPicPr>
            <a:picLocks noChangeAspect="1"/>
          </p:cNvPicPr>
          <p:nvPr/>
        </p:nvPicPr>
        <p:blipFill>
          <a:blip r:embed="rId2"/>
          <a:stretch>
            <a:fillRect/>
          </a:stretch>
        </p:blipFill>
        <p:spPr>
          <a:xfrm>
            <a:off x="7364185" y="586692"/>
            <a:ext cx="4977229" cy="6271308"/>
          </a:xfrm>
          <a:prstGeom prst="rect">
            <a:avLst/>
          </a:prstGeom>
        </p:spPr>
      </p:pic>
    </p:spTree>
    <p:extLst>
      <p:ext uri="{BB962C8B-B14F-4D97-AF65-F5344CB8AC3E}">
        <p14:creationId xmlns:p14="http://schemas.microsoft.com/office/powerpoint/2010/main" val="30096819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688" y="1361141"/>
            <a:ext cx="11288486"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smtClean="0">
                <a:ln>
                  <a:noFill/>
                </a:ln>
                <a:solidFill>
                  <a:prstClr val="black"/>
                </a:solidFill>
                <a:effectLst/>
                <a:uLnTx/>
                <a:uFillTx/>
                <a:latin typeface="Tw Cen MT" panose="020B0602020104020603"/>
                <a:ea typeface="+mn-ea"/>
                <a:cs typeface="+mn-cs"/>
              </a:rPr>
              <a:t>Converting concentrations in </a:t>
            </a:r>
            <a:r>
              <a:rPr kumimoji="0" lang="en-GB" sz="3200" b="1" i="0" u="sng" strike="noStrike" kern="1200" cap="none" spc="0" normalizeH="0" baseline="0" noProof="0" dirty="0" err="1" smtClean="0">
                <a:ln>
                  <a:noFill/>
                </a:ln>
                <a:solidFill>
                  <a:prstClr val="black"/>
                </a:solidFill>
                <a:effectLst/>
                <a:uLnTx/>
                <a:uFillTx/>
                <a:latin typeface="Tw Cen MT" panose="020B0602020104020603"/>
                <a:ea typeface="+mn-ea"/>
                <a:cs typeface="+mn-cs"/>
              </a:rPr>
              <a:t>mol</a:t>
            </a:r>
            <a:r>
              <a:rPr kumimoji="0" lang="en-GB" sz="3200" b="1" i="0" u="sng" strike="noStrike" kern="1200" cap="none" spc="0" normalizeH="0" baseline="0" noProof="0" dirty="0" smtClean="0">
                <a:ln>
                  <a:noFill/>
                </a:ln>
                <a:solidFill>
                  <a:prstClr val="black"/>
                </a:solidFill>
                <a:effectLst/>
                <a:uLnTx/>
                <a:uFillTx/>
                <a:latin typeface="Tw Cen MT" panose="020B0602020104020603"/>
                <a:ea typeface="+mn-ea"/>
                <a:cs typeface="+mn-cs"/>
              </a:rPr>
              <a:t>/dm</a:t>
            </a:r>
            <a:r>
              <a:rPr kumimoji="0" lang="en-GB" sz="3200" b="1" i="0" u="sng" strike="noStrike" kern="1200" cap="none" spc="0" normalizeH="0" baseline="30000" noProof="0" dirty="0" smtClean="0">
                <a:ln>
                  <a:noFill/>
                </a:ln>
                <a:solidFill>
                  <a:prstClr val="black"/>
                </a:solidFill>
                <a:effectLst/>
                <a:uLnTx/>
                <a:uFillTx/>
                <a:latin typeface="Tw Cen MT" panose="020B0602020104020603"/>
                <a:ea typeface="+mn-ea"/>
                <a:cs typeface="+mn-cs"/>
              </a:rPr>
              <a:t>3</a:t>
            </a:r>
            <a:r>
              <a:rPr kumimoji="0" lang="en-GB" sz="3200" b="1" i="0" u="sng" strike="noStrike" kern="1200" cap="none" spc="0" normalizeH="0" baseline="0" noProof="0" dirty="0" smtClean="0">
                <a:ln>
                  <a:noFill/>
                </a:ln>
                <a:solidFill>
                  <a:prstClr val="black"/>
                </a:solidFill>
                <a:effectLst/>
                <a:uLnTx/>
                <a:uFillTx/>
                <a:latin typeface="Tw Cen MT" panose="020B0602020104020603"/>
                <a:ea typeface="+mn-ea"/>
                <a:cs typeface="+mn-cs"/>
              </a:rPr>
              <a:t> to g/dm</a:t>
            </a:r>
            <a:r>
              <a:rPr kumimoji="0" lang="en-GB" sz="3200" b="1" i="0" u="sng" strike="noStrike" kern="1200" cap="none" spc="0" normalizeH="0" baseline="30000" noProof="0" dirty="0" smtClean="0">
                <a:ln>
                  <a:noFill/>
                </a:ln>
                <a:solidFill>
                  <a:prstClr val="black"/>
                </a:solidFill>
                <a:effectLst/>
                <a:uLnTx/>
                <a:uFillTx/>
                <a:latin typeface="Tw Cen MT" panose="020B0602020104020603"/>
                <a:ea typeface="+mn-ea"/>
                <a:cs typeface="+mn-cs"/>
              </a:rPr>
              <a:t>3</a:t>
            </a:r>
            <a:r>
              <a:rPr kumimoji="0" lang="en-GB" sz="3200" b="1" i="0" u="sng" strike="noStrike" kern="1200" cap="none" spc="0" normalizeH="0" baseline="0" noProof="0" dirty="0" smtClean="0">
                <a:ln>
                  <a:noFill/>
                </a:ln>
                <a:solidFill>
                  <a:prstClr val="black"/>
                </a:solidFill>
                <a:effectLst/>
                <a:uLnTx/>
                <a:uFillTx/>
                <a:latin typeface="Tw Cen MT" panose="020B0602020104020603"/>
                <a:ea typeface="+mn-ea"/>
                <a:cs typeface="+mn-cs"/>
              </a:rPr>
              <a:t>:</a:t>
            </a:r>
            <a:endParaRPr kumimoji="0" lang="en-GB" sz="3200" b="1" i="1" u="sng" strike="noStrike" kern="1200" cap="none" spc="0" normalizeH="0" baseline="0" noProof="0" dirty="0" smtClean="0">
              <a:ln>
                <a:noFill/>
              </a:ln>
              <a:solidFill>
                <a:prstClr val="black"/>
              </a:solidFill>
              <a:effectLst/>
              <a:uLnTx/>
              <a:uFillTx/>
              <a:latin typeface="Tw Cen MT" panose="020B0602020104020603"/>
              <a:ea typeface="+mn-ea"/>
              <a:cs typeface="+mn-cs"/>
            </a:endParaRPr>
          </a:p>
        </p:txBody>
      </p:sp>
      <p:sp>
        <p:nvSpPr>
          <p:cNvPr id="11" name="Rectangle 10"/>
          <p:cNvSpPr/>
          <p:nvPr/>
        </p:nvSpPr>
        <p:spPr>
          <a:xfrm>
            <a:off x="696686" y="2217314"/>
            <a:ext cx="11288486" cy="415498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smtClean="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smtClean="0">
                <a:ln>
                  <a:noFill/>
                </a:ln>
                <a:solidFill>
                  <a:prstClr val="black"/>
                </a:solidFill>
                <a:effectLst/>
                <a:uLnTx/>
                <a:uFillTx/>
                <a:latin typeface="Tw Cen MT" panose="020B0602020104020603"/>
                <a:ea typeface="+mn-ea"/>
                <a:cs typeface="+mn-cs"/>
              </a:rPr>
              <a:t>Worked </a:t>
            </a:r>
            <a:r>
              <a:rPr kumimoji="0" lang="en-GB" sz="2400" b="1" i="0" u="sng" strike="noStrike" kern="1200" cap="none" spc="0" normalizeH="0" baseline="0" noProof="0" dirty="0" err="1" smtClean="0">
                <a:ln>
                  <a:noFill/>
                </a:ln>
                <a:solidFill>
                  <a:prstClr val="black"/>
                </a:solidFill>
                <a:effectLst/>
                <a:uLnTx/>
                <a:uFillTx/>
                <a:latin typeface="Tw Cen MT" panose="020B0602020104020603"/>
                <a:ea typeface="+mn-ea"/>
                <a:cs typeface="+mn-cs"/>
              </a:rPr>
              <a:t>eg</a:t>
            </a:r>
            <a:r>
              <a:rPr kumimoji="0" lang="en-GB" sz="2400" b="1" i="0" u="sng" strike="noStrike" kern="1200" cap="none" spc="0" normalizeH="0" baseline="0" noProof="0" dirty="0" smtClean="0">
                <a:ln>
                  <a:noFill/>
                </a:ln>
                <a:solidFill>
                  <a:prstClr val="black"/>
                </a:solidFill>
                <a:effectLst/>
                <a:uLnTx/>
                <a:uFillTx/>
                <a:latin typeface="Tw Cen MT" panose="020B0602020104020603"/>
                <a:ea typeface="+mn-ea"/>
                <a:cs typeface="+mn-cs"/>
              </a:rPr>
              <a:t>.</a:t>
            </a:r>
            <a:r>
              <a:rPr kumimoji="0" lang="en-GB"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 A </a:t>
            </a:r>
            <a:r>
              <a:rPr kumimoji="0" lang="en-GB" sz="2400" b="0" i="0" u="none" strike="noStrike" kern="1200" cap="none" spc="0" normalizeH="0" baseline="0" noProof="0" dirty="0" err="1" smtClean="0">
                <a:ln>
                  <a:noFill/>
                </a:ln>
                <a:solidFill>
                  <a:prstClr val="black"/>
                </a:solidFill>
                <a:effectLst/>
                <a:uLnTx/>
                <a:uFillTx/>
                <a:latin typeface="Tw Cen MT" panose="020B0602020104020603"/>
                <a:ea typeface="+mn-ea"/>
                <a:cs typeface="+mn-cs"/>
              </a:rPr>
              <a:t>sulfuric</a:t>
            </a:r>
            <a:r>
              <a:rPr kumimoji="0" lang="en-GB"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 acid (H</a:t>
            </a:r>
            <a:r>
              <a:rPr kumimoji="0" lang="en-GB" sz="2400" b="0" i="0" u="none" strike="noStrike" kern="1200" cap="none" spc="0" normalizeH="0" baseline="-25000" noProof="0" dirty="0" smtClean="0">
                <a:ln>
                  <a:noFill/>
                </a:ln>
                <a:solidFill>
                  <a:prstClr val="black"/>
                </a:solidFill>
                <a:effectLst/>
                <a:uLnTx/>
                <a:uFillTx/>
                <a:latin typeface="Tw Cen MT" panose="020B0602020104020603"/>
                <a:ea typeface="+mn-ea"/>
                <a:cs typeface="+mn-cs"/>
              </a:rPr>
              <a:t>2</a:t>
            </a:r>
            <a:r>
              <a:rPr kumimoji="0" lang="en-GB"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SO</a:t>
            </a:r>
            <a:r>
              <a:rPr kumimoji="0" lang="en-GB" sz="2400" b="0" i="0" u="none" strike="noStrike" kern="1200" cap="none" spc="0" normalizeH="0" baseline="-25000" noProof="0" dirty="0" smtClean="0">
                <a:ln>
                  <a:noFill/>
                </a:ln>
                <a:solidFill>
                  <a:prstClr val="black"/>
                </a:solidFill>
                <a:effectLst/>
                <a:uLnTx/>
                <a:uFillTx/>
                <a:latin typeface="Tw Cen MT" panose="020B0602020104020603"/>
                <a:ea typeface="+mn-ea"/>
                <a:cs typeface="+mn-cs"/>
              </a:rPr>
              <a:t>4</a:t>
            </a:r>
            <a:r>
              <a:rPr kumimoji="0" lang="en-GB"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 solution has a concentration of 0.25 </a:t>
            </a:r>
            <a:r>
              <a:rPr kumimoji="0" lang="en-GB" sz="2400" b="0" i="0" u="none" strike="noStrike" kern="1200" cap="none" spc="0" normalizeH="0" baseline="0" noProof="0" dirty="0" err="1" smtClean="0">
                <a:ln>
                  <a:noFill/>
                </a:ln>
                <a:solidFill>
                  <a:prstClr val="black"/>
                </a:solidFill>
                <a:effectLst/>
                <a:uLnTx/>
                <a:uFillTx/>
                <a:latin typeface="Tw Cen MT" panose="020B0602020104020603"/>
                <a:ea typeface="+mn-ea"/>
                <a:cs typeface="+mn-cs"/>
              </a:rPr>
              <a:t>mol</a:t>
            </a:r>
            <a:r>
              <a:rPr kumimoji="0" lang="en-GB"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/dm</a:t>
            </a:r>
            <a:r>
              <a:rPr kumimoji="0" lang="en-GB" sz="2400" b="0" i="0" u="none" strike="noStrike" kern="1200" cap="none" spc="0" normalizeH="0" baseline="30000" noProof="0" dirty="0" smtClean="0">
                <a:ln>
                  <a:noFill/>
                </a:ln>
                <a:solidFill>
                  <a:prstClr val="black"/>
                </a:solidFill>
                <a:effectLst/>
                <a:uLnTx/>
                <a:uFillTx/>
                <a:latin typeface="Tw Cen MT" panose="020B0602020104020603"/>
                <a:ea typeface="+mn-ea"/>
                <a:cs typeface="+mn-cs"/>
              </a:rPr>
              <a:t>3</a:t>
            </a:r>
            <a:r>
              <a:rPr kumimoji="0" lang="en-GB"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 What is its concentration in grams per dm</a:t>
            </a:r>
            <a:r>
              <a:rPr kumimoji="0" lang="en-GB" sz="2400" b="0" i="0" u="none" strike="noStrike" kern="1200" cap="none" spc="0" normalizeH="0" baseline="30000" noProof="0" dirty="0" smtClean="0">
                <a:ln>
                  <a:noFill/>
                </a:ln>
                <a:solidFill>
                  <a:prstClr val="black"/>
                </a:solidFill>
                <a:effectLst/>
                <a:uLnTx/>
                <a:uFillTx/>
                <a:latin typeface="Tw Cen MT" panose="020B0602020104020603"/>
                <a:ea typeface="+mn-ea"/>
                <a:cs typeface="+mn-cs"/>
              </a:rPr>
              <a:t>3</a:t>
            </a:r>
            <a:r>
              <a:rPr kumimoji="0" lang="en-GB"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smtClean="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70C0"/>
                </a:solidFill>
                <a:effectLst/>
                <a:uLnTx/>
                <a:uFillTx/>
                <a:latin typeface="Tw Cen MT" panose="020B0602020104020603"/>
                <a:ea typeface="+mn-ea"/>
                <a:cs typeface="+mn-cs"/>
              </a:rPr>
              <a:t>m</a:t>
            </a:r>
            <a:r>
              <a:rPr kumimoji="0" lang="en-GB" sz="2400" b="0" i="1" u="none" strike="noStrike" kern="1200" cap="none" spc="0" normalizeH="0" baseline="0" noProof="0" dirty="0" smtClean="0">
                <a:ln>
                  <a:noFill/>
                </a:ln>
                <a:solidFill>
                  <a:srgbClr val="0070C0"/>
                </a:solidFill>
                <a:effectLst/>
                <a:uLnTx/>
                <a:uFillTx/>
                <a:latin typeface="Tw Cen MT" panose="020B0602020104020603"/>
                <a:ea typeface="+mn-ea"/>
                <a:cs typeface="+mn-cs"/>
              </a:rPr>
              <a:t>ass = moles x Mr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smtClean="0">
                <a:ln>
                  <a:noFill/>
                </a:ln>
                <a:solidFill>
                  <a:srgbClr val="0070C0"/>
                </a:solidFill>
                <a:effectLst/>
                <a:uLnTx/>
                <a:uFillTx/>
                <a:latin typeface="Tw Cen MT" panose="020B0602020104020603"/>
                <a:ea typeface="+mn-ea"/>
                <a:cs typeface="+mn-cs"/>
              </a:rPr>
              <a:t>	  = 0.25 x (2x1+32+4x16)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srgbClr val="0070C0"/>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smtClean="0">
                <a:ln>
                  <a:noFill/>
                </a:ln>
                <a:solidFill>
                  <a:srgbClr val="0070C0"/>
                </a:solidFill>
                <a:effectLst/>
                <a:uLnTx/>
                <a:uFillTx/>
                <a:latin typeface="Tw Cen MT" panose="020B0602020104020603"/>
                <a:ea typeface="+mn-ea"/>
                <a:cs typeface="+mn-cs"/>
              </a:rPr>
              <a:t>  	  = 24.5 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rgbClr val="0070C0"/>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smtClean="0">
                <a:ln>
                  <a:noFill/>
                </a:ln>
                <a:solidFill>
                  <a:srgbClr val="0070C0"/>
                </a:solidFill>
                <a:effectLst/>
                <a:uLnTx/>
                <a:uFillTx/>
                <a:latin typeface="Tw Cen MT" panose="020B0602020104020603"/>
                <a:ea typeface="+mn-ea"/>
                <a:cs typeface="+mn-cs"/>
              </a:rPr>
              <a:t>Therefore concentration =24.5 g/dm</a:t>
            </a:r>
            <a:r>
              <a:rPr kumimoji="0" lang="en-GB" sz="2400" b="0" i="1" u="none" strike="noStrike" kern="1200" cap="none" spc="0" normalizeH="0" baseline="30000" noProof="0" dirty="0" smtClean="0">
                <a:ln>
                  <a:noFill/>
                </a:ln>
                <a:solidFill>
                  <a:srgbClr val="0070C0"/>
                </a:solidFill>
                <a:effectLst/>
                <a:uLnTx/>
                <a:uFillTx/>
                <a:latin typeface="Tw Cen MT" panose="020B0602020104020603"/>
                <a:ea typeface="+mn-ea"/>
                <a:cs typeface="+mn-cs"/>
              </a:rPr>
              <a:t>3</a:t>
            </a:r>
            <a:endParaRPr kumimoji="0" lang="en-GB" sz="2400" b="0" i="1" u="none" strike="noStrike" kern="1200" cap="none" spc="0" normalizeH="0" baseline="0" noProof="0" dirty="0" smtClean="0">
              <a:ln>
                <a:noFill/>
              </a:ln>
              <a:solidFill>
                <a:srgbClr val="0070C0"/>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smtClean="0">
              <a:ln>
                <a:noFill/>
              </a:ln>
              <a:solidFill>
                <a:prstClr val="black"/>
              </a:solidFill>
              <a:effectLst/>
              <a:uLnTx/>
              <a:uFillTx/>
              <a:latin typeface="Tw Cen MT" panose="020B0602020104020603"/>
              <a:ea typeface="+mn-ea"/>
              <a:cs typeface="+mn-cs"/>
            </a:endParaRPr>
          </a:p>
        </p:txBody>
      </p:sp>
      <p:grpSp>
        <p:nvGrpSpPr>
          <p:cNvPr id="2" name="Group 1"/>
          <p:cNvGrpSpPr/>
          <p:nvPr/>
        </p:nvGrpSpPr>
        <p:grpSpPr>
          <a:xfrm>
            <a:off x="3465739" y="3756354"/>
            <a:ext cx="7809140" cy="369332"/>
            <a:chOff x="3465739" y="3756354"/>
            <a:chExt cx="7809140" cy="369332"/>
          </a:xfrm>
        </p:grpSpPr>
        <p:cxnSp>
          <p:nvCxnSpPr>
            <p:cNvPr id="6" name="Straight Arrow Connector 5"/>
            <p:cNvCxnSpPr/>
            <p:nvPr/>
          </p:nvCxnSpPr>
          <p:spPr>
            <a:xfrm flipH="1">
              <a:off x="3465739" y="3972894"/>
              <a:ext cx="10450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675415" y="3756354"/>
              <a:ext cx="659946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Rearrange the equation to make mass the subject.</a:t>
              </a:r>
            </a:p>
          </p:txBody>
        </p:sp>
      </p:grpSp>
      <p:grpSp>
        <p:nvGrpSpPr>
          <p:cNvPr id="3" name="Group 2"/>
          <p:cNvGrpSpPr/>
          <p:nvPr/>
        </p:nvGrpSpPr>
        <p:grpSpPr>
          <a:xfrm>
            <a:off x="4883600" y="4159242"/>
            <a:ext cx="5852437" cy="646331"/>
            <a:chOff x="4883600" y="4159242"/>
            <a:chExt cx="5852437" cy="646331"/>
          </a:xfrm>
        </p:grpSpPr>
        <p:cxnSp>
          <p:nvCxnSpPr>
            <p:cNvPr id="13" name="Straight Arrow Connector 12"/>
            <p:cNvCxnSpPr/>
            <p:nvPr/>
          </p:nvCxnSpPr>
          <p:spPr>
            <a:xfrm flipH="1">
              <a:off x="4883600" y="4343400"/>
              <a:ext cx="521154" cy="5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04089" y="4159242"/>
              <a:ext cx="5231948"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Substitute the values in, including </a:t>
              </a:r>
              <a:r>
                <a:rPr kumimoji="0" lang="en-GB" sz="1800" b="0" i="0" u="none" strike="noStrike" kern="1200" cap="none" spc="0" normalizeH="0" baseline="0" noProof="0" dirty="0" err="1" smtClean="0">
                  <a:ln>
                    <a:noFill/>
                  </a:ln>
                  <a:solidFill>
                    <a:prstClr val="black"/>
                  </a:solidFill>
                  <a:effectLst/>
                  <a:uLnTx/>
                  <a:uFillTx/>
                  <a:latin typeface="Tw Cen MT" panose="020B0602020104020603"/>
                  <a:ea typeface="+mn-ea"/>
                  <a:cs typeface="+mn-cs"/>
                </a:rPr>
                <a:t>Ar</a:t>
              </a:r>
              <a:r>
                <a:rPr kumimoji="0" lang="en-GB"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 values from the periodic table to calculate the relative formula mass.</a:t>
              </a:r>
            </a:p>
          </p:txBody>
        </p:sp>
      </p:grpSp>
      <p:grpSp>
        <p:nvGrpSpPr>
          <p:cNvPr id="5" name="Group 4"/>
          <p:cNvGrpSpPr/>
          <p:nvPr/>
        </p:nvGrpSpPr>
        <p:grpSpPr>
          <a:xfrm>
            <a:off x="5404754" y="5251695"/>
            <a:ext cx="7817306" cy="369332"/>
            <a:chOff x="5404754" y="5251695"/>
            <a:chExt cx="7817306" cy="369332"/>
          </a:xfrm>
        </p:grpSpPr>
        <p:cxnSp>
          <p:nvCxnSpPr>
            <p:cNvPr id="15" name="Straight Arrow Connector 14"/>
            <p:cNvCxnSpPr/>
            <p:nvPr/>
          </p:nvCxnSpPr>
          <p:spPr>
            <a:xfrm flipH="1">
              <a:off x="5404754" y="5436361"/>
              <a:ext cx="10450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622596" y="5251695"/>
              <a:ext cx="659946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Tw Cen MT" panose="020B0602020104020603"/>
                  <a:ea typeface="+mn-ea"/>
                  <a:cs typeface="+mn-cs"/>
                </a:rPr>
                <a:t>Answer, with units.</a:t>
              </a:r>
            </a:p>
          </p:txBody>
        </p:sp>
      </p:grpSp>
      <p:sp>
        <p:nvSpPr>
          <p:cNvPr id="17" name="Rectangle 16"/>
          <p:cNvSpPr/>
          <p:nvPr/>
        </p:nvSpPr>
        <p:spPr>
          <a:xfrm>
            <a:off x="398688" y="275312"/>
            <a:ext cx="3013983" cy="119574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p:cNvSpPr/>
          <p:nvPr/>
        </p:nvSpPr>
        <p:spPr>
          <a:xfrm>
            <a:off x="-1411061" y="24507"/>
            <a:ext cx="5921828"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GB" sz="2400" b="0" i="0" u="none" strike="noStrike" kern="1200" cap="none" spc="0" normalizeH="0" baseline="0" noProof="0" dirty="0" smtClean="0">
                <a:ln>
                  <a:noFill/>
                </a:ln>
                <a:solidFill>
                  <a:prstClr val="black"/>
                </a:solidFill>
                <a:effectLst/>
                <a:uLnTx/>
                <a:uFillTx/>
                <a:latin typeface="Tw Cen MT" panose="020B0602020104020603"/>
                <a:ea typeface="+mn-ea"/>
                <a:cs typeface="+mn-cs"/>
              </a:rPr>
              <a:t>			</a:t>
            </a:r>
            <a:r>
              <a:rPr kumimoji="0" lang="en-GB" sz="3200" b="1" i="0" u="none" strike="noStrike" kern="1200" cap="none" spc="0" normalizeH="0" baseline="0" noProof="0" dirty="0" smtClean="0">
                <a:ln>
                  <a:noFill/>
                </a:ln>
                <a:solidFill>
                  <a:prstClr val="black"/>
                </a:solidFill>
                <a:effectLst/>
                <a:uLnTx/>
                <a:uFillTx/>
                <a:latin typeface="Tw Cen MT" panose="020B0602020104020603"/>
                <a:ea typeface="+mn-ea"/>
                <a:cs typeface="+mn-cs"/>
              </a:rPr>
              <a:t>moles =   </a:t>
            </a:r>
            <a:r>
              <a:rPr kumimoji="0" lang="en-GB" sz="3200" b="1" i="0" u="sng" strike="noStrike" kern="1200" cap="none" spc="0" normalizeH="0" baseline="0" noProof="0" dirty="0" smtClean="0">
                <a:ln>
                  <a:noFill/>
                </a:ln>
                <a:solidFill>
                  <a:prstClr val="black"/>
                </a:solidFill>
                <a:effectLst/>
                <a:uLnTx/>
                <a:uFillTx/>
                <a:latin typeface="Tw Cen MT" panose="020B0602020104020603"/>
                <a:ea typeface="+mn-ea"/>
                <a:cs typeface="+mn-cs"/>
              </a:rPr>
              <a:t>mass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Tw Cen MT" panose="020B0602020104020603"/>
                <a:ea typeface="+mn-ea"/>
                <a:cs typeface="+mn-cs"/>
              </a:rPr>
              <a:t>								Mr</a:t>
            </a:r>
          </a:p>
        </p:txBody>
      </p:sp>
    </p:spTree>
    <p:extLst>
      <p:ext uri="{BB962C8B-B14F-4D97-AF65-F5344CB8AC3E}">
        <p14:creationId xmlns:p14="http://schemas.microsoft.com/office/powerpoint/2010/main" val="248210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ChangeArrowheads="1"/>
          </p:cNvSpPr>
          <p:nvPr/>
        </p:nvSpPr>
        <p:spPr bwMode="auto">
          <a:xfrm>
            <a:off x="1981200" y="1600200"/>
            <a:ext cx="82184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GB" altLang="en-US" sz="2000"/>
          </a:p>
          <a:p>
            <a:pPr eaLnBrk="1" hangingPunct="1"/>
            <a:endParaRPr lang="en-GB" altLang="en-US" sz="2000"/>
          </a:p>
        </p:txBody>
      </p:sp>
      <p:sp>
        <p:nvSpPr>
          <p:cNvPr id="9224" name="Text Box 8"/>
          <p:cNvSpPr txBox="1">
            <a:spLocks noChangeArrowheads="1"/>
          </p:cNvSpPr>
          <p:nvPr/>
        </p:nvSpPr>
        <p:spPr bwMode="auto">
          <a:xfrm>
            <a:off x="2234927" y="1467694"/>
            <a:ext cx="835183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3200" dirty="0"/>
              <a:t>Symbol </a:t>
            </a:r>
            <a:r>
              <a:rPr lang="en-GB" altLang="en-US" sz="3200" dirty="0" err="1"/>
              <a:t>eq</a:t>
            </a:r>
            <a:r>
              <a:rPr lang="en-GB" altLang="en-US" sz="3200" u="sng" baseline="30000" dirty="0" err="1"/>
              <a:t>n</a:t>
            </a:r>
            <a:r>
              <a:rPr lang="en-GB" altLang="en-US" sz="3200" dirty="0"/>
              <a:t>: 	    H</a:t>
            </a:r>
            <a:r>
              <a:rPr lang="en-GB" altLang="en-US" sz="3200" baseline="-25000" dirty="0"/>
              <a:t>2</a:t>
            </a:r>
            <a:r>
              <a:rPr lang="en-GB" altLang="en-US" sz="3200" dirty="0"/>
              <a:t> + O</a:t>
            </a:r>
            <a:r>
              <a:rPr lang="en-GB" altLang="en-US" sz="3200" baseline="-25000" dirty="0"/>
              <a:t>2   </a:t>
            </a:r>
            <a:r>
              <a:rPr lang="en-GB" altLang="en-US" sz="3200" dirty="0"/>
              <a:t> </a:t>
            </a:r>
            <a:r>
              <a:rPr lang="en-GB" altLang="en-US" sz="3200" dirty="0">
                <a:sym typeface="Wingdings" panose="05000000000000000000" pitchFamily="2" charset="2"/>
              </a:rPr>
              <a:t></a:t>
            </a:r>
            <a:r>
              <a:rPr lang="en-GB" altLang="en-US" sz="3200" dirty="0"/>
              <a:t>    H</a:t>
            </a:r>
            <a:r>
              <a:rPr lang="en-GB" altLang="en-US" sz="3200" baseline="-25000" dirty="0"/>
              <a:t>2</a:t>
            </a:r>
            <a:r>
              <a:rPr lang="en-GB" altLang="en-US" sz="3200" dirty="0"/>
              <a:t>O</a:t>
            </a:r>
          </a:p>
          <a:p>
            <a:pPr eaLnBrk="1" hangingPunct="1">
              <a:spcBef>
                <a:spcPct val="50000"/>
              </a:spcBef>
              <a:buFontTx/>
              <a:buNone/>
            </a:pPr>
            <a:r>
              <a:rPr lang="en-GB" altLang="en-US" sz="3200" dirty="0"/>
              <a:t>Balance O’s:	    H</a:t>
            </a:r>
            <a:r>
              <a:rPr lang="en-GB" altLang="en-US" sz="3200" baseline="-25000" dirty="0"/>
              <a:t>2</a:t>
            </a:r>
            <a:r>
              <a:rPr lang="en-GB" altLang="en-US" sz="3200" dirty="0"/>
              <a:t> + O</a:t>
            </a:r>
            <a:r>
              <a:rPr lang="en-GB" altLang="en-US" sz="3200" baseline="-25000" dirty="0"/>
              <a:t>2   </a:t>
            </a:r>
            <a:r>
              <a:rPr lang="en-GB" altLang="en-US" sz="3200" dirty="0"/>
              <a:t> </a:t>
            </a:r>
            <a:r>
              <a:rPr lang="en-GB" altLang="en-US" sz="3200" dirty="0">
                <a:sym typeface="Wingdings" panose="05000000000000000000" pitchFamily="2" charset="2"/>
              </a:rPr>
              <a:t></a:t>
            </a:r>
            <a:r>
              <a:rPr lang="en-GB" altLang="en-US" sz="3200" dirty="0"/>
              <a:t>    2H</a:t>
            </a:r>
            <a:r>
              <a:rPr lang="en-GB" altLang="en-US" sz="3200" baseline="-25000" dirty="0"/>
              <a:t>2</a:t>
            </a:r>
            <a:r>
              <a:rPr lang="en-GB" altLang="en-US" sz="3200" dirty="0"/>
              <a:t>O</a:t>
            </a:r>
          </a:p>
          <a:p>
            <a:pPr eaLnBrk="1" hangingPunct="1">
              <a:spcBef>
                <a:spcPct val="50000"/>
              </a:spcBef>
              <a:buFontTx/>
              <a:buNone/>
            </a:pPr>
            <a:r>
              <a:rPr lang="en-GB" altLang="en-US" sz="3200" dirty="0"/>
              <a:t>Atom count:	    2xH  2xO      4xH, 2xO</a:t>
            </a:r>
          </a:p>
          <a:p>
            <a:pPr eaLnBrk="1" hangingPunct="1">
              <a:spcBef>
                <a:spcPct val="50000"/>
              </a:spcBef>
              <a:buFontTx/>
              <a:buNone/>
            </a:pPr>
            <a:endParaRPr lang="en-GB" altLang="en-US" dirty="0"/>
          </a:p>
        </p:txBody>
      </p:sp>
      <p:pic>
        <p:nvPicPr>
          <p:cNvPr id="25605" name="Picture 13" descr="ST_C4U 02 copyunbal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6064" y="3506221"/>
            <a:ext cx="4445274" cy="336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Making water</a:t>
            </a:r>
            <a:endParaRPr lang="en-GB" b="1" u="sng" dirty="0"/>
          </a:p>
        </p:txBody>
      </p:sp>
    </p:spTree>
    <p:custDataLst>
      <p:tags r:id="rId1"/>
    </p:custDataLst>
    <p:extLst>
      <p:ext uri="{BB962C8B-B14F-4D97-AF65-F5344CB8AC3E}">
        <p14:creationId xmlns:p14="http://schemas.microsoft.com/office/powerpoint/2010/main" val="4172846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10625959" cy="6689322"/>
          </a:xfrm>
          <a:prstGeom prst="rect">
            <a:avLst/>
          </a:prstGeom>
          <a:ln>
            <a:solidFill>
              <a:srgbClr val="00B0F0"/>
            </a:solidFill>
          </a:ln>
        </p:spPr>
      </p:pic>
      <p:sp>
        <p:nvSpPr>
          <p:cNvPr id="5" name="Rectangle 4"/>
          <p:cNvSpPr/>
          <p:nvPr/>
        </p:nvSpPr>
        <p:spPr>
          <a:xfrm>
            <a:off x="0" y="2710543"/>
            <a:ext cx="7369629" cy="772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20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Moles of gases</a:t>
            </a:r>
            <a:endParaRPr lang="en-GB" b="1" u="sng" dirty="0"/>
          </a:p>
        </p:txBody>
      </p:sp>
      <p:sp>
        <p:nvSpPr>
          <p:cNvPr id="3" name="Content Placeholder 2"/>
          <p:cNvSpPr>
            <a:spLocks noGrp="1"/>
          </p:cNvSpPr>
          <p:nvPr>
            <p:ph idx="1"/>
          </p:nvPr>
        </p:nvSpPr>
        <p:spPr>
          <a:xfrm>
            <a:off x="838200" y="1825624"/>
            <a:ext cx="10515600" cy="4869089"/>
          </a:xfrm>
        </p:spPr>
        <p:txBody>
          <a:bodyPr>
            <a:normAutofit/>
          </a:bodyPr>
          <a:lstStyle/>
          <a:p>
            <a:r>
              <a:rPr lang="en-GB" dirty="0" smtClean="0"/>
              <a:t>1 mole H</a:t>
            </a:r>
            <a:r>
              <a:rPr lang="en-GB" baseline="-25000" dirty="0" smtClean="0"/>
              <a:t>2</a:t>
            </a:r>
            <a:r>
              <a:rPr lang="en-GB" dirty="0" smtClean="0"/>
              <a:t> weighs 2g.</a:t>
            </a:r>
          </a:p>
          <a:p>
            <a:endParaRPr lang="en-GB" dirty="0"/>
          </a:p>
          <a:p>
            <a:r>
              <a:rPr lang="en-GB" dirty="0" smtClean="0"/>
              <a:t>This means 2g of Hydrogen gas will have a volume of 24dm</a:t>
            </a:r>
            <a:r>
              <a:rPr lang="en-GB" baseline="30000" dirty="0" smtClean="0"/>
              <a:t>3</a:t>
            </a:r>
            <a:endParaRPr lang="en-GB" dirty="0" smtClean="0"/>
          </a:p>
          <a:p>
            <a:endParaRPr lang="en-GB" dirty="0"/>
          </a:p>
          <a:p>
            <a:r>
              <a:rPr lang="en-GB" dirty="0" smtClean="0"/>
              <a:t>This is the same volume as 4g of He gas.</a:t>
            </a:r>
          </a:p>
          <a:p>
            <a:endParaRPr lang="en-GB" dirty="0"/>
          </a:p>
          <a:p>
            <a:r>
              <a:rPr lang="en-GB" dirty="0" smtClean="0"/>
              <a:t>To find volume of the gas </a:t>
            </a:r>
            <a:r>
              <a:rPr lang="en-GB" b="1" u="sng" dirty="0" smtClean="0"/>
              <a:t>multiply Number of moles by 24</a:t>
            </a:r>
            <a:r>
              <a:rPr lang="en-GB" dirty="0" smtClean="0"/>
              <a:t>.</a:t>
            </a:r>
          </a:p>
          <a:p>
            <a:endParaRPr lang="en-GB" dirty="0" smtClean="0"/>
          </a:p>
          <a:p>
            <a:pPr marL="0" indent="0">
              <a:buNone/>
            </a:pPr>
            <a:r>
              <a:rPr lang="en-GB" dirty="0" err="1" smtClean="0"/>
              <a:t>E.g</a:t>
            </a:r>
            <a:r>
              <a:rPr lang="en-GB" dirty="0" smtClean="0"/>
              <a:t> 0.25 moles Hydrogen gas. 0.25 x 24 = 6 dm</a:t>
            </a:r>
            <a:r>
              <a:rPr lang="en-GB" baseline="30000" dirty="0" smtClean="0"/>
              <a:t>3</a:t>
            </a:r>
            <a:endParaRPr lang="en-GB" baseline="30000" dirty="0"/>
          </a:p>
        </p:txBody>
      </p:sp>
    </p:spTree>
    <p:extLst>
      <p:ext uri="{BB962C8B-B14F-4D97-AF65-F5344CB8AC3E}">
        <p14:creationId xmlns:p14="http://schemas.microsoft.com/office/powerpoint/2010/main" val="1954623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1981200" y="1600200"/>
            <a:ext cx="82184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GB" altLang="en-US" sz="2000"/>
          </a:p>
          <a:p>
            <a:pPr eaLnBrk="1" hangingPunct="1"/>
            <a:endParaRPr lang="en-GB" altLang="en-US" sz="2000"/>
          </a:p>
        </p:txBody>
      </p:sp>
      <p:sp>
        <p:nvSpPr>
          <p:cNvPr id="11272" name="Text Box 8"/>
          <p:cNvSpPr txBox="1">
            <a:spLocks noChangeArrowheads="1"/>
          </p:cNvSpPr>
          <p:nvPr/>
        </p:nvSpPr>
        <p:spPr bwMode="auto">
          <a:xfrm>
            <a:off x="2351882" y="1416734"/>
            <a:ext cx="84248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3200" dirty="0"/>
              <a:t>Symbol </a:t>
            </a:r>
            <a:r>
              <a:rPr lang="en-GB" altLang="en-US" sz="3200" dirty="0" err="1"/>
              <a:t>eq</a:t>
            </a:r>
            <a:r>
              <a:rPr lang="en-GB" altLang="en-US" sz="3200" u="sng" baseline="30000" dirty="0" err="1"/>
              <a:t>n</a:t>
            </a:r>
            <a:r>
              <a:rPr lang="en-GB" altLang="en-US" sz="3200" dirty="0"/>
              <a:t>:      H</a:t>
            </a:r>
            <a:r>
              <a:rPr lang="en-GB" altLang="en-US" sz="3200" baseline="-25000" dirty="0"/>
              <a:t>2</a:t>
            </a:r>
            <a:r>
              <a:rPr lang="en-GB" altLang="en-US" sz="3200" dirty="0"/>
              <a:t> + O</a:t>
            </a:r>
            <a:r>
              <a:rPr lang="en-GB" altLang="en-US" sz="3200" baseline="-25000" dirty="0"/>
              <a:t>2   </a:t>
            </a:r>
            <a:r>
              <a:rPr lang="en-GB" altLang="en-US" sz="3200" dirty="0"/>
              <a:t> </a:t>
            </a:r>
            <a:r>
              <a:rPr lang="en-GB" altLang="en-US" sz="3200" dirty="0">
                <a:sym typeface="Wingdings" panose="05000000000000000000" pitchFamily="2" charset="2"/>
              </a:rPr>
              <a:t></a:t>
            </a:r>
            <a:r>
              <a:rPr lang="en-GB" altLang="en-US" sz="3200" dirty="0"/>
              <a:t>    2H</a:t>
            </a:r>
            <a:r>
              <a:rPr lang="en-GB" altLang="en-US" sz="3200" baseline="-25000" dirty="0"/>
              <a:t>2</a:t>
            </a:r>
            <a:r>
              <a:rPr lang="en-GB" altLang="en-US" sz="3200" dirty="0"/>
              <a:t>O</a:t>
            </a:r>
          </a:p>
          <a:p>
            <a:pPr eaLnBrk="1" hangingPunct="1">
              <a:spcBef>
                <a:spcPct val="50000"/>
              </a:spcBef>
              <a:buFontTx/>
              <a:buNone/>
            </a:pPr>
            <a:r>
              <a:rPr lang="en-GB" altLang="en-US" sz="3200" dirty="0"/>
              <a:t>Balance H’s:     2H</a:t>
            </a:r>
            <a:r>
              <a:rPr lang="en-GB" altLang="en-US" sz="3200" baseline="-25000" dirty="0"/>
              <a:t>2 </a:t>
            </a:r>
            <a:r>
              <a:rPr lang="en-GB" altLang="en-US" sz="3200" dirty="0"/>
              <a:t>+ O</a:t>
            </a:r>
            <a:r>
              <a:rPr lang="en-GB" altLang="en-US" sz="3200" baseline="-25000" dirty="0"/>
              <a:t>2  </a:t>
            </a:r>
            <a:r>
              <a:rPr lang="en-GB" altLang="en-US" sz="3200" dirty="0"/>
              <a:t> </a:t>
            </a:r>
            <a:r>
              <a:rPr lang="en-GB" altLang="en-US" sz="3200" dirty="0">
                <a:sym typeface="Wingdings" panose="05000000000000000000" pitchFamily="2" charset="2"/>
              </a:rPr>
              <a:t></a:t>
            </a:r>
            <a:r>
              <a:rPr lang="en-GB" altLang="en-US" sz="3200" dirty="0"/>
              <a:t>   2H</a:t>
            </a:r>
            <a:r>
              <a:rPr lang="en-GB" altLang="en-US" sz="3200" baseline="-25000" dirty="0"/>
              <a:t>2</a:t>
            </a:r>
            <a:r>
              <a:rPr lang="en-GB" altLang="en-US" sz="3200" dirty="0"/>
              <a:t>O</a:t>
            </a:r>
          </a:p>
          <a:p>
            <a:pPr eaLnBrk="1" hangingPunct="1">
              <a:spcBef>
                <a:spcPct val="50000"/>
              </a:spcBef>
              <a:buFontTx/>
              <a:buNone/>
            </a:pPr>
            <a:r>
              <a:rPr lang="en-GB" altLang="en-US" sz="3200" dirty="0"/>
              <a:t>Atom </a:t>
            </a:r>
            <a:r>
              <a:rPr lang="en-GB" altLang="en-US" sz="3200" dirty="0" smtClean="0"/>
              <a:t>count:	 4xH   </a:t>
            </a:r>
            <a:r>
              <a:rPr lang="en-GB" altLang="en-US" sz="3200" dirty="0"/>
              <a:t>2xO      4xH, 2xO</a:t>
            </a:r>
          </a:p>
        </p:txBody>
      </p:sp>
      <p:pic>
        <p:nvPicPr>
          <p:cNvPr id="27653" name="Picture 14" descr="ST_C4U 02 copybal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860" y="3756324"/>
            <a:ext cx="4887256" cy="31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Making water</a:t>
            </a:r>
            <a:endParaRPr lang="en-GB" b="1" u="sng" dirty="0"/>
          </a:p>
        </p:txBody>
      </p:sp>
    </p:spTree>
    <p:custDataLst>
      <p:tags r:id="rId1"/>
    </p:custDataLst>
    <p:extLst>
      <p:ext uri="{BB962C8B-B14F-4D97-AF65-F5344CB8AC3E}">
        <p14:creationId xmlns:p14="http://schemas.microsoft.com/office/powerpoint/2010/main" val="142142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882869" y="1321129"/>
            <a:ext cx="1100269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tabLst>
                <a:tab pos="73025" algn="l"/>
                <a:tab pos="314325" algn="l"/>
                <a:tab pos="346075" algn="l"/>
                <a:tab pos="442913" algn="l"/>
                <a:tab pos="558800" algn="l"/>
                <a:tab pos="744538" algn="l"/>
                <a:tab pos="892175" algn="l"/>
                <a:tab pos="1565275" algn="l"/>
              </a:tabLst>
              <a:defRPr sz="2400">
                <a:solidFill>
                  <a:schemeClr val="tx1"/>
                </a:solidFill>
                <a:latin typeface="Arial" panose="020B0604020202020204" pitchFamily="34" charset="0"/>
              </a:defRPr>
            </a:lvl1pPr>
            <a:lvl2pPr marL="742950" indent="-285750">
              <a:spcBef>
                <a:spcPct val="20000"/>
              </a:spcBef>
              <a:buChar char="–"/>
              <a:tabLst>
                <a:tab pos="73025" algn="l"/>
                <a:tab pos="314325" algn="l"/>
                <a:tab pos="346075" algn="l"/>
                <a:tab pos="442913" algn="l"/>
                <a:tab pos="558800" algn="l"/>
                <a:tab pos="744538" algn="l"/>
                <a:tab pos="892175" algn="l"/>
                <a:tab pos="1565275" algn="l"/>
              </a:tabLst>
              <a:defRPr sz="2400">
                <a:solidFill>
                  <a:schemeClr val="tx1"/>
                </a:solidFill>
                <a:latin typeface="Arial" panose="020B0604020202020204" pitchFamily="34" charset="0"/>
              </a:defRPr>
            </a:lvl2pPr>
            <a:lvl3pPr marL="1143000" indent="-228600">
              <a:spcBef>
                <a:spcPct val="20000"/>
              </a:spcBef>
              <a:buChar char="•"/>
              <a:tabLst>
                <a:tab pos="73025" algn="l"/>
                <a:tab pos="314325" algn="l"/>
                <a:tab pos="346075" algn="l"/>
                <a:tab pos="442913" algn="l"/>
                <a:tab pos="558800" algn="l"/>
                <a:tab pos="744538" algn="l"/>
                <a:tab pos="892175" algn="l"/>
                <a:tab pos="1565275" algn="l"/>
              </a:tabLst>
              <a:defRPr sz="2400">
                <a:solidFill>
                  <a:schemeClr val="tx1"/>
                </a:solidFill>
                <a:latin typeface="Arial" panose="020B0604020202020204" pitchFamily="34" charset="0"/>
              </a:defRPr>
            </a:lvl3pPr>
            <a:lvl4pPr marL="1600200" indent="-228600">
              <a:spcBef>
                <a:spcPct val="20000"/>
              </a:spcBef>
              <a:buChar char="–"/>
              <a:tabLst>
                <a:tab pos="73025" algn="l"/>
                <a:tab pos="314325" algn="l"/>
                <a:tab pos="346075" algn="l"/>
                <a:tab pos="442913" algn="l"/>
                <a:tab pos="558800" algn="l"/>
                <a:tab pos="744538" algn="l"/>
                <a:tab pos="892175" algn="l"/>
                <a:tab pos="1565275" algn="l"/>
              </a:tabLst>
              <a:defRPr sz="2000">
                <a:solidFill>
                  <a:schemeClr val="tx1"/>
                </a:solidFill>
                <a:latin typeface="Arial" panose="020B0604020202020204" pitchFamily="34" charset="0"/>
              </a:defRPr>
            </a:lvl4pPr>
            <a:lvl5pPr marL="2057400" indent="-228600">
              <a:spcBef>
                <a:spcPct val="20000"/>
              </a:spcBef>
              <a:buChar char="»"/>
              <a:tabLst>
                <a:tab pos="73025" algn="l"/>
                <a:tab pos="314325" algn="l"/>
                <a:tab pos="346075" algn="l"/>
                <a:tab pos="442913" algn="l"/>
                <a:tab pos="558800" algn="l"/>
                <a:tab pos="744538" algn="l"/>
                <a:tab pos="892175" algn="l"/>
                <a:tab pos="15652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73025" algn="l"/>
                <a:tab pos="314325" algn="l"/>
                <a:tab pos="346075" algn="l"/>
                <a:tab pos="442913" algn="l"/>
                <a:tab pos="558800" algn="l"/>
                <a:tab pos="744538" algn="l"/>
                <a:tab pos="892175" algn="l"/>
                <a:tab pos="15652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73025" algn="l"/>
                <a:tab pos="314325" algn="l"/>
                <a:tab pos="346075" algn="l"/>
                <a:tab pos="442913" algn="l"/>
                <a:tab pos="558800" algn="l"/>
                <a:tab pos="744538" algn="l"/>
                <a:tab pos="892175" algn="l"/>
                <a:tab pos="15652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73025" algn="l"/>
                <a:tab pos="314325" algn="l"/>
                <a:tab pos="346075" algn="l"/>
                <a:tab pos="442913" algn="l"/>
                <a:tab pos="558800" algn="l"/>
                <a:tab pos="744538" algn="l"/>
                <a:tab pos="892175" algn="l"/>
                <a:tab pos="15652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73025" algn="l"/>
                <a:tab pos="314325" algn="l"/>
                <a:tab pos="346075" algn="l"/>
                <a:tab pos="442913" algn="l"/>
                <a:tab pos="558800" algn="l"/>
                <a:tab pos="744538" algn="l"/>
                <a:tab pos="892175" algn="l"/>
                <a:tab pos="1565275" algn="l"/>
              </a:tabLst>
              <a:defRPr sz="2000">
                <a:solidFill>
                  <a:schemeClr val="tx1"/>
                </a:solidFill>
                <a:latin typeface="Arial" panose="020B0604020202020204" pitchFamily="34" charset="0"/>
              </a:defRPr>
            </a:lvl9pPr>
          </a:lstStyle>
          <a:p>
            <a:pPr marL="0" indent="0">
              <a:lnSpc>
                <a:spcPct val="200000"/>
              </a:lnSpc>
              <a:spcBef>
                <a:spcPct val="0"/>
              </a:spcBef>
              <a:buSzPts val="1200"/>
              <a:buNone/>
            </a:pPr>
            <a:r>
              <a:rPr lang="en-US" altLang="en-US" sz="2800" dirty="0">
                <a:solidFill>
                  <a:srgbClr val="000000"/>
                </a:solidFill>
                <a:latin typeface="Calibri" panose="020F0502020204030204" pitchFamily="34" charset="0"/>
                <a:cs typeface="Calibri" panose="020F0502020204030204" pitchFamily="34" charset="0"/>
              </a:rPr>
              <a:t>	H</a:t>
            </a:r>
            <a:r>
              <a:rPr lang="en-US" altLang="en-US" sz="2800" baseline="-25000" dirty="0">
                <a:solidFill>
                  <a:srgbClr val="000000"/>
                </a:solidFill>
                <a:latin typeface="Calibri" panose="020F0502020204030204" pitchFamily="34" charset="0"/>
                <a:cs typeface="Calibri" panose="020F0502020204030204" pitchFamily="34" charset="0"/>
              </a:rPr>
              <a:t>2 			</a:t>
            </a:r>
            <a:r>
              <a:rPr lang="en-US" altLang="en-US" sz="2800" dirty="0">
                <a:solidFill>
                  <a:srgbClr val="000000"/>
                </a:solidFill>
                <a:latin typeface="Calibri" panose="020F0502020204030204" pitchFamily="34" charset="0"/>
                <a:cs typeface="Calibri" panose="020F0502020204030204" pitchFamily="34" charset="0"/>
              </a:rPr>
              <a:t>+		Br</a:t>
            </a:r>
            <a:r>
              <a:rPr lang="en-US" altLang="en-US" sz="2800" baseline="-25000" dirty="0">
                <a:solidFill>
                  <a:srgbClr val="000000"/>
                </a:solidFill>
                <a:latin typeface="Calibri" panose="020F0502020204030204" pitchFamily="34" charset="0"/>
                <a:cs typeface="Calibri" panose="020F0502020204030204" pitchFamily="34" charset="0"/>
              </a:rPr>
              <a:t>2</a:t>
            </a:r>
            <a:r>
              <a:rPr lang="en-US" altLang="en-US" sz="2800" dirty="0">
                <a:solidFill>
                  <a:srgbClr val="000000"/>
                </a:solidFill>
                <a:latin typeface="Calibri" panose="020F0502020204030204" pitchFamily="34" charset="0"/>
                <a:cs typeface="Calibri" panose="020F0502020204030204" pitchFamily="34" charset="0"/>
              </a:rPr>
              <a:t> 	</a:t>
            </a:r>
            <a:r>
              <a:rPr lang="en-US" altLang="en-US" sz="2800" dirty="0" smtClean="0">
                <a:solidFill>
                  <a:srgbClr val="000000"/>
                </a:solidFill>
                <a:latin typeface="Calibri" panose="020F0502020204030204" pitchFamily="34" charset="0"/>
                <a:cs typeface="Calibri" panose="020F0502020204030204" pitchFamily="34" charset="0"/>
              </a:rPr>
              <a:t>	</a:t>
            </a:r>
            <a:r>
              <a:rPr lang="en-US" altLang="en-US" sz="2800" dirty="0" smtClean="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en-US" altLang="en-US" sz="2800" dirty="0" smtClean="0">
                <a:solidFill>
                  <a:srgbClr val="000000"/>
                </a:solidFill>
                <a:latin typeface="Calibri" panose="020F0502020204030204" pitchFamily="34" charset="0"/>
                <a:cs typeface="Calibri" panose="020F0502020204030204" pitchFamily="34" charset="0"/>
              </a:rPr>
              <a:t> </a:t>
            </a:r>
            <a:r>
              <a:rPr lang="en-US" altLang="en-US" sz="2800" dirty="0">
                <a:solidFill>
                  <a:srgbClr val="000000"/>
                </a:solidFill>
                <a:latin typeface="Calibri" panose="020F0502020204030204" pitchFamily="34" charset="0"/>
                <a:cs typeface="Calibri" panose="020F0502020204030204" pitchFamily="34" charset="0"/>
              </a:rPr>
              <a:t>	</a:t>
            </a:r>
            <a:r>
              <a:rPr lang="en-US" altLang="en-US" sz="2800" dirty="0" err="1">
                <a:solidFill>
                  <a:srgbClr val="000000"/>
                </a:solidFill>
                <a:latin typeface="Calibri" panose="020F0502020204030204" pitchFamily="34" charset="0"/>
                <a:cs typeface="Calibri" panose="020F0502020204030204" pitchFamily="34" charset="0"/>
              </a:rPr>
              <a:t>HBr</a:t>
            </a:r>
            <a:endParaRPr lang="en-GB" altLang="en-US" sz="2800" dirty="0">
              <a:latin typeface="Calibri" panose="020F0502020204030204" pitchFamily="34" charset="0"/>
              <a:cs typeface="Calibri" panose="020F0502020204030204" pitchFamily="34" charset="0"/>
            </a:endParaRPr>
          </a:p>
          <a:p>
            <a:pPr marL="0" indent="0">
              <a:lnSpc>
                <a:spcPct val="200000"/>
              </a:lnSpc>
              <a:spcBef>
                <a:spcPct val="0"/>
              </a:spcBef>
              <a:buSzPts val="1200"/>
              <a:buNone/>
            </a:pPr>
            <a:r>
              <a:rPr lang="en-US" altLang="en-US" sz="2800" dirty="0">
                <a:solidFill>
                  <a:srgbClr val="000000"/>
                </a:solidFill>
                <a:latin typeface="Calibri" panose="020F0502020204030204" pitchFamily="34" charset="0"/>
                <a:cs typeface="Calibri" panose="020F0502020204030204" pitchFamily="34" charset="0"/>
              </a:rPr>
              <a:t>	Ca	 		+ 		O</a:t>
            </a:r>
            <a:r>
              <a:rPr lang="en-US" altLang="en-US" sz="2800" baseline="-25000" dirty="0">
                <a:solidFill>
                  <a:srgbClr val="000000"/>
                </a:solidFill>
                <a:latin typeface="Calibri" panose="020F0502020204030204" pitchFamily="34" charset="0"/>
                <a:cs typeface="Calibri" panose="020F0502020204030204" pitchFamily="34" charset="0"/>
              </a:rPr>
              <a:t>2</a:t>
            </a:r>
            <a:r>
              <a:rPr lang="en-US" altLang="en-US" sz="2800" dirty="0">
                <a:solidFill>
                  <a:srgbClr val="000000"/>
                </a:solidFill>
                <a:latin typeface="Calibri" panose="020F0502020204030204" pitchFamily="34" charset="0"/>
                <a:cs typeface="Calibri" panose="020F0502020204030204" pitchFamily="34" charset="0"/>
              </a:rPr>
              <a:t> 	</a:t>
            </a:r>
            <a:r>
              <a:rPr lang="en-US" altLang="en-US" sz="2800" dirty="0" smtClean="0">
                <a:solidFill>
                  <a:srgbClr val="000000"/>
                </a:solidFill>
                <a:latin typeface="Calibri" panose="020F0502020204030204" pitchFamily="34" charset="0"/>
                <a:cs typeface="Calibri" panose="020F0502020204030204" pitchFamily="34" charset="0"/>
              </a:rPr>
              <a:t>	</a:t>
            </a:r>
            <a:r>
              <a:rPr lang="en-US" altLang="en-US" sz="2800" dirty="0" smtClean="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en-US" altLang="en-US" sz="2800" dirty="0" smtClean="0">
                <a:solidFill>
                  <a:srgbClr val="000000"/>
                </a:solidFill>
                <a:latin typeface="Calibri" panose="020F0502020204030204" pitchFamily="34" charset="0"/>
                <a:cs typeface="Calibri" panose="020F0502020204030204" pitchFamily="34" charset="0"/>
              </a:rPr>
              <a:t> </a:t>
            </a:r>
            <a:r>
              <a:rPr lang="en-US" altLang="en-US" sz="2800" dirty="0">
                <a:solidFill>
                  <a:srgbClr val="000000"/>
                </a:solidFill>
                <a:latin typeface="Calibri" panose="020F0502020204030204" pitchFamily="34" charset="0"/>
                <a:cs typeface="Calibri" panose="020F0502020204030204" pitchFamily="34" charset="0"/>
              </a:rPr>
              <a:t>	</a:t>
            </a:r>
            <a:r>
              <a:rPr lang="en-US" altLang="en-US" sz="2800" dirty="0" err="1">
                <a:solidFill>
                  <a:srgbClr val="000000"/>
                </a:solidFill>
                <a:latin typeface="Calibri" panose="020F0502020204030204" pitchFamily="34" charset="0"/>
                <a:cs typeface="Calibri" panose="020F0502020204030204" pitchFamily="34" charset="0"/>
              </a:rPr>
              <a:t>CaO</a:t>
            </a:r>
            <a:endParaRPr lang="en-GB" altLang="en-US" sz="2800" dirty="0">
              <a:latin typeface="Calibri" panose="020F0502020204030204" pitchFamily="34" charset="0"/>
              <a:cs typeface="Calibri" panose="020F0502020204030204" pitchFamily="34" charset="0"/>
            </a:endParaRPr>
          </a:p>
          <a:p>
            <a:pPr marL="0" indent="0">
              <a:lnSpc>
                <a:spcPct val="200000"/>
              </a:lnSpc>
              <a:spcBef>
                <a:spcPct val="0"/>
              </a:spcBef>
              <a:buSzPts val="1200"/>
              <a:buNone/>
            </a:pPr>
            <a:r>
              <a:rPr lang="en-US" altLang="en-US" sz="2800" dirty="0">
                <a:solidFill>
                  <a:srgbClr val="000000"/>
                </a:solidFill>
                <a:latin typeface="Calibri" panose="020F0502020204030204" pitchFamily="34" charset="0"/>
                <a:cs typeface="Calibri" panose="020F0502020204030204" pitchFamily="34" charset="0"/>
              </a:rPr>
              <a:t>	MgCO</a:t>
            </a:r>
            <a:r>
              <a:rPr lang="en-US" altLang="en-US" sz="2800" baseline="-25000" dirty="0">
                <a:solidFill>
                  <a:srgbClr val="000000"/>
                </a:solidFill>
                <a:latin typeface="Calibri" panose="020F0502020204030204" pitchFamily="34" charset="0"/>
                <a:cs typeface="Calibri" panose="020F0502020204030204" pitchFamily="34" charset="0"/>
              </a:rPr>
              <a:t>3</a:t>
            </a:r>
            <a:r>
              <a:rPr lang="en-US" altLang="en-US" sz="2800" dirty="0">
                <a:solidFill>
                  <a:srgbClr val="000000"/>
                </a:solidFill>
                <a:latin typeface="Calibri" panose="020F0502020204030204" pitchFamily="34" charset="0"/>
                <a:cs typeface="Calibri" panose="020F0502020204030204" pitchFamily="34" charset="0"/>
              </a:rPr>
              <a:t>	+ 		</a:t>
            </a:r>
            <a:r>
              <a:rPr lang="en-US" altLang="en-US" sz="2800" dirty="0" err="1" smtClean="0">
                <a:solidFill>
                  <a:srgbClr val="000000"/>
                </a:solidFill>
                <a:latin typeface="Calibri" panose="020F0502020204030204" pitchFamily="34" charset="0"/>
                <a:cs typeface="Calibri" panose="020F0502020204030204" pitchFamily="34" charset="0"/>
              </a:rPr>
              <a:t>HCl</a:t>
            </a:r>
            <a:r>
              <a:rPr lang="en-US" altLang="en-US" sz="2800" dirty="0" smtClean="0">
                <a:solidFill>
                  <a:srgbClr val="000000"/>
                </a:solidFill>
                <a:latin typeface="Calibri" panose="020F0502020204030204" pitchFamily="34" charset="0"/>
                <a:cs typeface="Calibri" panose="020F0502020204030204" pitchFamily="34" charset="0"/>
              </a:rPr>
              <a:t>	</a:t>
            </a:r>
            <a:r>
              <a:rPr lang="en-US" altLang="en-US" sz="2800" dirty="0" smtClean="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en-US" altLang="en-US" sz="2800" dirty="0" smtClean="0">
                <a:solidFill>
                  <a:srgbClr val="000000"/>
                </a:solidFill>
                <a:latin typeface="Calibri" panose="020F0502020204030204" pitchFamily="34" charset="0"/>
                <a:cs typeface="Calibri" panose="020F0502020204030204" pitchFamily="34" charset="0"/>
              </a:rPr>
              <a:t> </a:t>
            </a:r>
            <a:r>
              <a:rPr lang="en-US" altLang="en-US" sz="2800" dirty="0">
                <a:solidFill>
                  <a:srgbClr val="000000"/>
                </a:solidFill>
                <a:latin typeface="Calibri" panose="020F0502020204030204" pitchFamily="34" charset="0"/>
                <a:cs typeface="Calibri" panose="020F0502020204030204" pitchFamily="34" charset="0"/>
              </a:rPr>
              <a:t>	MgCl</a:t>
            </a:r>
            <a:r>
              <a:rPr lang="en-US" altLang="en-US" sz="2800" baseline="-25000" dirty="0">
                <a:solidFill>
                  <a:srgbClr val="000000"/>
                </a:solidFill>
                <a:latin typeface="Calibri" panose="020F0502020204030204" pitchFamily="34" charset="0"/>
                <a:cs typeface="Calibri" panose="020F0502020204030204" pitchFamily="34" charset="0"/>
              </a:rPr>
              <a:t>2 	</a:t>
            </a:r>
            <a:r>
              <a:rPr lang="en-US" altLang="en-US" sz="2800" dirty="0">
                <a:solidFill>
                  <a:srgbClr val="000000"/>
                </a:solidFill>
                <a:latin typeface="Calibri" panose="020F0502020204030204" pitchFamily="34" charset="0"/>
                <a:cs typeface="Calibri" panose="020F0502020204030204" pitchFamily="34" charset="0"/>
              </a:rPr>
              <a:t>+		H</a:t>
            </a:r>
            <a:r>
              <a:rPr lang="en-US" altLang="en-US" sz="2800" baseline="-25000" dirty="0">
                <a:solidFill>
                  <a:srgbClr val="000000"/>
                </a:solidFill>
                <a:latin typeface="Calibri" panose="020F0502020204030204" pitchFamily="34" charset="0"/>
                <a:cs typeface="Calibri" panose="020F0502020204030204" pitchFamily="34" charset="0"/>
              </a:rPr>
              <a:t>2</a:t>
            </a:r>
            <a:r>
              <a:rPr lang="en-US" altLang="en-US" sz="2800" dirty="0">
                <a:solidFill>
                  <a:srgbClr val="000000"/>
                </a:solidFill>
                <a:latin typeface="Calibri" panose="020F0502020204030204" pitchFamily="34" charset="0"/>
                <a:cs typeface="Calibri" panose="020F0502020204030204" pitchFamily="34" charset="0"/>
              </a:rPr>
              <a:t>O	+	CO</a:t>
            </a:r>
            <a:r>
              <a:rPr lang="en-US" altLang="en-US" sz="2800" baseline="-25000" dirty="0">
                <a:solidFill>
                  <a:srgbClr val="000000"/>
                </a:solidFill>
                <a:latin typeface="Calibri" panose="020F0502020204030204" pitchFamily="34" charset="0"/>
                <a:cs typeface="Calibri" panose="020F0502020204030204" pitchFamily="34" charset="0"/>
              </a:rPr>
              <a:t>2</a:t>
            </a:r>
            <a:endParaRPr lang="en-GB" altLang="en-US" sz="2800" dirty="0">
              <a:latin typeface="Calibri" panose="020F0502020204030204" pitchFamily="34" charset="0"/>
              <a:cs typeface="Calibri" panose="020F0502020204030204" pitchFamily="34" charset="0"/>
            </a:endParaRPr>
          </a:p>
          <a:p>
            <a:pPr marL="0" indent="0">
              <a:lnSpc>
                <a:spcPct val="200000"/>
              </a:lnSpc>
              <a:spcBef>
                <a:spcPct val="0"/>
              </a:spcBef>
              <a:buSzPts val="1200"/>
              <a:buNone/>
            </a:pPr>
            <a:r>
              <a:rPr lang="en-US" altLang="en-US" sz="2800" dirty="0">
                <a:solidFill>
                  <a:srgbClr val="000000"/>
                </a:solidFill>
                <a:latin typeface="Calibri" panose="020F0502020204030204" pitchFamily="34" charset="0"/>
                <a:cs typeface="Calibri" panose="020F0502020204030204" pitchFamily="34" charset="0"/>
              </a:rPr>
              <a:t>	Fe	 		+ 		</a:t>
            </a:r>
            <a:r>
              <a:rPr lang="en-US" altLang="en-US" sz="2800" dirty="0" smtClean="0">
                <a:solidFill>
                  <a:srgbClr val="000000"/>
                </a:solidFill>
                <a:latin typeface="Calibri" panose="020F0502020204030204" pitchFamily="34" charset="0"/>
                <a:cs typeface="Calibri" panose="020F0502020204030204" pitchFamily="34" charset="0"/>
              </a:rPr>
              <a:t>O</a:t>
            </a:r>
            <a:r>
              <a:rPr lang="en-US" altLang="en-US" sz="2800" baseline="-25000" dirty="0" smtClean="0">
                <a:solidFill>
                  <a:srgbClr val="000000"/>
                </a:solidFill>
                <a:latin typeface="Calibri" panose="020F0502020204030204" pitchFamily="34" charset="0"/>
                <a:cs typeface="Calibri" panose="020F0502020204030204" pitchFamily="34" charset="0"/>
              </a:rPr>
              <a:t>2</a:t>
            </a:r>
            <a:r>
              <a:rPr lang="en-US" altLang="en-US" sz="2800" dirty="0" smtClean="0">
                <a:solidFill>
                  <a:srgbClr val="000000"/>
                </a:solidFill>
                <a:latin typeface="Calibri" panose="020F0502020204030204" pitchFamily="34" charset="0"/>
                <a:cs typeface="Calibri" panose="020F0502020204030204" pitchFamily="34" charset="0"/>
              </a:rPr>
              <a:t> </a:t>
            </a:r>
            <a:r>
              <a:rPr lang="en-US" altLang="en-US" sz="2800" dirty="0">
                <a:solidFill>
                  <a:srgbClr val="000000"/>
                </a:solidFill>
                <a:latin typeface="Calibri" panose="020F0502020204030204" pitchFamily="34" charset="0"/>
                <a:cs typeface="Calibri" panose="020F0502020204030204" pitchFamily="34" charset="0"/>
              </a:rPr>
              <a:t>	</a:t>
            </a:r>
            <a:r>
              <a:rPr lang="en-US" altLang="en-US" sz="2800" dirty="0" smtClean="0">
                <a:solidFill>
                  <a:srgbClr val="000000"/>
                </a:solidFill>
                <a:latin typeface="Calibri" panose="020F0502020204030204" pitchFamily="34" charset="0"/>
                <a:cs typeface="Calibri" panose="020F0502020204030204" pitchFamily="34" charset="0"/>
              </a:rPr>
              <a:t>	</a:t>
            </a:r>
            <a:r>
              <a:rPr lang="en-US" altLang="en-US" sz="2800" dirty="0" smtClean="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en-US" altLang="en-US" sz="2800" dirty="0" smtClean="0">
                <a:solidFill>
                  <a:srgbClr val="000000"/>
                </a:solidFill>
                <a:latin typeface="Calibri" panose="020F0502020204030204" pitchFamily="34" charset="0"/>
                <a:cs typeface="Calibri" panose="020F0502020204030204" pitchFamily="34" charset="0"/>
              </a:rPr>
              <a:t> </a:t>
            </a:r>
            <a:r>
              <a:rPr lang="en-US" altLang="en-US" sz="2800" dirty="0">
                <a:solidFill>
                  <a:srgbClr val="000000"/>
                </a:solidFill>
                <a:latin typeface="Calibri" panose="020F0502020204030204" pitchFamily="34" charset="0"/>
                <a:cs typeface="Calibri" panose="020F0502020204030204" pitchFamily="34" charset="0"/>
              </a:rPr>
              <a:t>	Fe</a:t>
            </a:r>
            <a:r>
              <a:rPr lang="en-US" altLang="en-US" sz="2800" baseline="-25000" dirty="0">
                <a:solidFill>
                  <a:srgbClr val="000000"/>
                </a:solidFill>
                <a:latin typeface="Calibri" panose="020F0502020204030204" pitchFamily="34" charset="0"/>
                <a:cs typeface="Calibri" panose="020F0502020204030204" pitchFamily="34" charset="0"/>
              </a:rPr>
              <a:t>2</a:t>
            </a:r>
            <a:r>
              <a:rPr lang="en-US" altLang="en-US" sz="2800" dirty="0">
                <a:solidFill>
                  <a:srgbClr val="000000"/>
                </a:solidFill>
                <a:latin typeface="Calibri" panose="020F0502020204030204" pitchFamily="34" charset="0"/>
                <a:cs typeface="Calibri" panose="020F0502020204030204" pitchFamily="34" charset="0"/>
              </a:rPr>
              <a:t>O</a:t>
            </a:r>
            <a:r>
              <a:rPr lang="en-US" altLang="en-US" sz="2800" baseline="-25000" dirty="0">
                <a:solidFill>
                  <a:srgbClr val="000000"/>
                </a:solidFill>
                <a:latin typeface="Calibri" panose="020F0502020204030204" pitchFamily="34" charset="0"/>
                <a:cs typeface="Calibri" panose="020F0502020204030204" pitchFamily="34" charset="0"/>
              </a:rPr>
              <a:t>3</a:t>
            </a:r>
            <a:endParaRPr lang="en-GB" altLang="en-US" sz="2800" dirty="0">
              <a:latin typeface="Calibri" panose="020F0502020204030204" pitchFamily="34" charset="0"/>
              <a:cs typeface="Calibri" panose="020F0502020204030204" pitchFamily="34" charset="0"/>
            </a:endParaRPr>
          </a:p>
          <a:p>
            <a:pPr marL="0" indent="0">
              <a:lnSpc>
                <a:spcPct val="200000"/>
              </a:lnSpc>
              <a:spcBef>
                <a:spcPct val="0"/>
              </a:spcBef>
              <a:buSzPts val="1200"/>
              <a:buNone/>
            </a:pPr>
            <a:r>
              <a:rPr lang="en-US" altLang="en-US" sz="2800" dirty="0">
                <a:solidFill>
                  <a:srgbClr val="000000"/>
                </a:solidFill>
                <a:latin typeface="Calibri" panose="020F0502020204030204" pitchFamily="34" charset="0"/>
                <a:cs typeface="Calibri" panose="020F0502020204030204" pitchFamily="34" charset="0"/>
              </a:rPr>
              <a:t>	Fe	 		+ 		Cl</a:t>
            </a:r>
            <a:r>
              <a:rPr lang="en-US" altLang="en-US" sz="2800" baseline="-25000" dirty="0">
                <a:solidFill>
                  <a:srgbClr val="000000"/>
                </a:solidFill>
                <a:latin typeface="Calibri" panose="020F0502020204030204" pitchFamily="34" charset="0"/>
                <a:cs typeface="Calibri" panose="020F0502020204030204" pitchFamily="34" charset="0"/>
              </a:rPr>
              <a:t>2 	</a:t>
            </a:r>
            <a:r>
              <a:rPr lang="en-US" altLang="en-US" sz="2800" baseline="-25000" dirty="0" smtClean="0">
                <a:solidFill>
                  <a:srgbClr val="000000"/>
                </a:solidFill>
                <a:latin typeface="Calibri" panose="020F0502020204030204" pitchFamily="34" charset="0"/>
                <a:cs typeface="Calibri" panose="020F0502020204030204" pitchFamily="34" charset="0"/>
              </a:rPr>
              <a:t>	</a:t>
            </a:r>
            <a:r>
              <a:rPr lang="en-US" altLang="en-US" sz="2800" dirty="0" smtClean="0">
                <a:solidFill>
                  <a:srgbClr val="000000"/>
                </a:solidFill>
                <a:latin typeface="Calibri" panose="020F0502020204030204" pitchFamily="34" charset="0"/>
                <a:cs typeface="Calibri" panose="020F0502020204030204" pitchFamily="34" charset="0"/>
                <a:sym typeface="Wingdings" panose="05000000000000000000" pitchFamily="2" charset="2"/>
              </a:rPr>
              <a:t></a:t>
            </a:r>
            <a:r>
              <a:rPr lang="en-US" altLang="en-US" sz="2800" dirty="0" smtClean="0">
                <a:solidFill>
                  <a:srgbClr val="000000"/>
                </a:solidFill>
                <a:latin typeface="Calibri" panose="020F0502020204030204" pitchFamily="34" charset="0"/>
                <a:cs typeface="Calibri" panose="020F0502020204030204" pitchFamily="34" charset="0"/>
              </a:rPr>
              <a:t> </a:t>
            </a:r>
            <a:r>
              <a:rPr lang="en-US" altLang="en-US" sz="2800" dirty="0">
                <a:solidFill>
                  <a:srgbClr val="000000"/>
                </a:solidFill>
                <a:latin typeface="Calibri" panose="020F0502020204030204" pitchFamily="34" charset="0"/>
                <a:cs typeface="Calibri" panose="020F0502020204030204" pitchFamily="34" charset="0"/>
              </a:rPr>
              <a:t>	FeCl</a:t>
            </a:r>
            <a:r>
              <a:rPr lang="en-US" altLang="en-US" sz="2800" baseline="-25000" dirty="0">
                <a:solidFill>
                  <a:srgbClr val="000000"/>
                </a:solidFill>
                <a:latin typeface="Calibri" panose="020F0502020204030204" pitchFamily="34" charset="0"/>
                <a:cs typeface="Calibri" panose="020F0502020204030204" pitchFamily="34" charset="0"/>
              </a:rPr>
              <a:t>3</a:t>
            </a:r>
            <a:endParaRPr lang="en-GB" altLang="en-US" sz="2800" dirty="0">
              <a:latin typeface="Calibri" panose="020F0502020204030204" pitchFamily="34" charset="0"/>
              <a:cs typeface="Calibri" panose="020F0502020204030204" pitchFamily="34" charset="0"/>
            </a:endParaRPr>
          </a:p>
          <a:p>
            <a:pPr marL="0" indent="0">
              <a:lnSpc>
                <a:spcPct val="200000"/>
              </a:lnSpc>
              <a:spcBef>
                <a:spcPct val="0"/>
              </a:spcBef>
              <a:buSzPts val="1200"/>
              <a:buNone/>
            </a:pPr>
            <a:r>
              <a:rPr lang="en-US" altLang="en-US" sz="2000" dirty="0">
                <a:solidFill>
                  <a:srgbClr val="000000"/>
                </a:solidFill>
                <a:latin typeface="Calibri" panose="020F0502020204030204" pitchFamily="34" charset="0"/>
                <a:cs typeface="Calibri" panose="020F0502020204030204" pitchFamily="34" charset="0"/>
              </a:rPr>
              <a:t>	</a:t>
            </a:r>
            <a:endParaRPr lang="en-GB" altLang="en-US" sz="2000" dirty="0">
              <a:latin typeface="Calibri" panose="020F0502020204030204" pitchFamily="34" charset="0"/>
              <a:cs typeface="Calibri" panose="020F0502020204030204" pitchFamily="34" charset="0"/>
            </a:endParaRPr>
          </a:p>
        </p:txBody>
      </p:sp>
      <p:sp>
        <p:nvSpPr>
          <p:cNvPr id="33795" name="TextBox 2"/>
          <p:cNvSpPr txBox="1">
            <a:spLocks noChangeArrowheads="1"/>
          </p:cNvSpPr>
          <p:nvPr/>
        </p:nvSpPr>
        <p:spPr bwMode="auto">
          <a:xfrm>
            <a:off x="234677" y="347115"/>
            <a:ext cx="6913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3200" b="1" u="sng" dirty="0">
                <a:latin typeface="+mn-lt"/>
              </a:rPr>
              <a:t>Balance the equations below:</a:t>
            </a:r>
          </a:p>
        </p:txBody>
      </p:sp>
    </p:spTree>
    <p:extLst>
      <p:ext uri="{BB962C8B-B14F-4D97-AF65-F5344CB8AC3E}">
        <p14:creationId xmlns:p14="http://schemas.microsoft.com/office/powerpoint/2010/main" val="23470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2040" y="42040"/>
            <a:ext cx="12023834" cy="5770698"/>
          </a:xfrm>
          <a:prstGeom prst="rect">
            <a:avLst/>
          </a:prstGeom>
          <a:ln>
            <a:solidFill>
              <a:srgbClr val="00B0F0"/>
            </a:solidFill>
          </a:ln>
        </p:spPr>
      </p:pic>
    </p:spTree>
    <p:extLst>
      <p:ext uri="{BB962C8B-B14F-4D97-AF65-F5344CB8AC3E}">
        <p14:creationId xmlns:p14="http://schemas.microsoft.com/office/powerpoint/2010/main" val="2346495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algn="ctr" eaLnBrk="1" fontAlgn="auto" hangingPunct="1">
              <a:spcAft>
                <a:spcPts val="0"/>
              </a:spcAft>
              <a:defRPr/>
            </a:pPr>
            <a:r>
              <a:rPr lang="en-GB" b="1" u="sng" dirty="0" smtClean="0">
                <a:latin typeface="+mn-lt"/>
              </a:rPr>
              <a:t>Relative formula mass</a:t>
            </a:r>
          </a:p>
        </p:txBody>
      </p:sp>
      <p:sp>
        <p:nvSpPr>
          <p:cNvPr id="63492" name="Content Placeholder 5"/>
          <p:cNvSpPr>
            <a:spLocks noGrp="1"/>
          </p:cNvSpPr>
          <p:nvPr>
            <p:ph sz="half" idx="1"/>
          </p:nvPr>
        </p:nvSpPr>
        <p:spPr>
          <a:xfrm>
            <a:off x="609600" y="1894490"/>
            <a:ext cx="11140966" cy="4525963"/>
          </a:xfrm>
          <a:ln>
            <a:solidFill>
              <a:schemeClr val="tx1"/>
            </a:solidFill>
            <a:miter lim="800000"/>
            <a:headEnd/>
            <a:tailEnd/>
          </a:ln>
        </p:spPr>
        <p:txBody>
          <a:bodyPr/>
          <a:lstStyle/>
          <a:p>
            <a:pPr marL="0" indent="0" eaLnBrk="1" hangingPunct="1">
              <a:buFont typeface="Arial" panose="020B0604020202020204" pitchFamily="34" charset="0"/>
              <a:buNone/>
            </a:pPr>
            <a:r>
              <a:rPr lang="en-GB" altLang="en-US" sz="2200" u="sng" dirty="0" smtClean="0">
                <a:latin typeface="Comic Sans MS" panose="030F0702030302020204" pitchFamily="66" charset="0"/>
              </a:rPr>
              <a:t>Relative </a:t>
            </a:r>
            <a:r>
              <a:rPr lang="en-GB" altLang="en-US" sz="2200" b="1" u="sng" dirty="0" smtClean="0">
                <a:solidFill>
                  <a:srgbClr val="FF0000"/>
                </a:solidFill>
                <a:latin typeface="Comic Sans MS" panose="030F0702030302020204" pitchFamily="66" charset="0"/>
              </a:rPr>
              <a:t>atomic</a:t>
            </a:r>
            <a:r>
              <a:rPr lang="en-GB" altLang="en-US" sz="2200" u="sng" dirty="0" smtClean="0">
                <a:solidFill>
                  <a:srgbClr val="FF0000"/>
                </a:solidFill>
                <a:latin typeface="Comic Sans MS" panose="030F0702030302020204" pitchFamily="66" charset="0"/>
              </a:rPr>
              <a:t> </a:t>
            </a:r>
            <a:r>
              <a:rPr lang="en-GB" altLang="en-US" sz="2200" u="sng" dirty="0" smtClean="0">
                <a:latin typeface="Comic Sans MS" panose="030F0702030302020204" pitchFamily="66" charset="0"/>
              </a:rPr>
              <a:t>masses (</a:t>
            </a:r>
            <a:r>
              <a:rPr lang="en-GB" altLang="en-US" sz="2200" u="sng" dirty="0" err="1" smtClean="0">
                <a:latin typeface="Comic Sans MS" panose="030F0702030302020204" pitchFamily="66" charset="0"/>
              </a:rPr>
              <a:t>A</a:t>
            </a:r>
            <a:r>
              <a:rPr lang="en-GB" altLang="en-US" sz="2200" u="sng" baseline="-25000" dirty="0" err="1" smtClean="0">
                <a:latin typeface="Comic Sans MS" panose="030F0702030302020204" pitchFamily="66" charset="0"/>
              </a:rPr>
              <a:t>r</a:t>
            </a:r>
            <a:r>
              <a:rPr lang="en-GB" altLang="en-US" sz="2200" u="sng" dirty="0" smtClean="0">
                <a:latin typeface="Comic Sans MS" panose="030F0702030302020204" pitchFamily="66" charset="0"/>
              </a:rPr>
              <a:t>)</a:t>
            </a:r>
          </a:p>
          <a:p>
            <a:pPr marL="0" indent="0" eaLnBrk="1" hangingPunct="1">
              <a:buFont typeface="Arial" panose="020B0604020202020204" pitchFamily="34" charset="0"/>
              <a:buNone/>
            </a:pPr>
            <a:endParaRPr lang="en-GB" altLang="en-US" sz="2200" dirty="0" smtClean="0">
              <a:latin typeface="Comic Sans MS" panose="030F0702030302020204" pitchFamily="66" charset="0"/>
            </a:endParaRPr>
          </a:p>
          <a:p>
            <a:pPr marL="0" indent="0" eaLnBrk="1" hangingPunct="1">
              <a:buFont typeface="Arial" panose="020B0604020202020204" pitchFamily="34" charset="0"/>
              <a:buNone/>
            </a:pPr>
            <a:r>
              <a:rPr lang="en-GB" altLang="en-US" sz="2200" dirty="0" smtClean="0">
                <a:latin typeface="Comic Sans MS" panose="030F0702030302020204" pitchFamily="66" charset="0"/>
              </a:rPr>
              <a:t>e.g. Na = 23, Cl = 35.5</a:t>
            </a:r>
          </a:p>
          <a:p>
            <a:pPr marL="0" indent="0" eaLnBrk="1" hangingPunct="1">
              <a:buFont typeface="Arial" panose="020B0604020202020204" pitchFamily="34" charset="0"/>
              <a:buNone/>
            </a:pPr>
            <a:endParaRPr lang="en-GB" altLang="en-US" sz="2200" dirty="0" smtClean="0">
              <a:latin typeface="Comic Sans MS" panose="030F0702030302020204" pitchFamily="66" charset="0"/>
            </a:endParaRPr>
          </a:p>
          <a:p>
            <a:pPr marL="0" indent="0" eaLnBrk="1" hangingPunct="1">
              <a:buFont typeface="Arial" panose="020B0604020202020204" pitchFamily="34" charset="0"/>
              <a:buNone/>
            </a:pPr>
            <a:endParaRPr lang="en-GB" altLang="en-US" sz="2200" u="sng" dirty="0" smtClean="0">
              <a:latin typeface="Comic Sans MS" panose="030F0702030302020204" pitchFamily="66" charset="0"/>
            </a:endParaRPr>
          </a:p>
          <a:p>
            <a:pPr marL="0" indent="0" eaLnBrk="1" hangingPunct="1">
              <a:buFont typeface="Arial" panose="020B0604020202020204" pitchFamily="34" charset="0"/>
              <a:buNone/>
            </a:pPr>
            <a:r>
              <a:rPr lang="en-GB" altLang="en-US" sz="2200" u="sng" dirty="0" smtClean="0">
                <a:latin typeface="Comic Sans MS" panose="030F0702030302020204" pitchFamily="66" charset="0"/>
              </a:rPr>
              <a:t>Relative </a:t>
            </a:r>
            <a:r>
              <a:rPr lang="en-GB" altLang="en-US" sz="2200" b="1" u="sng" dirty="0" smtClean="0">
                <a:solidFill>
                  <a:srgbClr val="FF0000"/>
                </a:solidFill>
                <a:latin typeface="Comic Sans MS" panose="030F0702030302020204" pitchFamily="66" charset="0"/>
              </a:rPr>
              <a:t>formula</a:t>
            </a:r>
            <a:r>
              <a:rPr lang="en-GB" altLang="en-US" sz="2200" u="sng" dirty="0" smtClean="0">
                <a:solidFill>
                  <a:srgbClr val="FF0000"/>
                </a:solidFill>
                <a:latin typeface="Comic Sans MS" panose="030F0702030302020204" pitchFamily="66" charset="0"/>
              </a:rPr>
              <a:t> </a:t>
            </a:r>
            <a:r>
              <a:rPr lang="en-GB" altLang="en-US" sz="2200" u="sng" dirty="0" smtClean="0">
                <a:latin typeface="Comic Sans MS" panose="030F0702030302020204" pitchFamily="66" charset="0"/>
              </a:rPr>
              <a:t>masses (M</a:t>
            </a:r>
            <a:r>
              <a:rPr lang="en-GB" altLang="en-US" sz="2200" u="sng" baseline="-25000" dirty="0" smtClean="0">
                <a:latin typeface="Comic Sans MS" panose="030F0702030302020204" pitchFamily="66" charset="0"/>
              </a:rPr>
              <a:t>r</a:t>
            </a:r>
            <a:r>
              <a:rPr lang="en-GB" altLang="en-US" sz="2200" u="sng" dirty="0" smtClean="0">
                <a:latin typeface="Comic Sans MS" panose="030F0702030302020204" pitchFamily="66" charset="0"/>
              </a:rPr>
              <a:t>)</a:t>
            </a:r>
          </a:p>
          <a:p>
            <a:pPr marL="0" indent="0" eaLnBrk="1" hangingPunct="1">
              <a:buFont typeface="Arial" panose="020B0604020202020204" pitchFamily="34" charset="0"/>
              <a:buNone/>
            </a:pPr>
            <a:r>
              <a:rPr lang="en-GB" altLang="en-US" sz="2200" dirty="0" smtClean="0">
                <a:latin typeface="Comic Sans MS" panose="030F0702030302020204" pitchFamily="66" charset="0"/>
              </a:rPr>
              <a:t>Mass of a compound found by adding </a:t>
            </a:r>
            <a:r>
              <a:rPr lang="en-GB" altLang="en-US" sz="2200" dirty="0" err="1" smtClean="0">
                <a:latin typeface="Comic Sans MS" panose="030F0702030302020204" pitchFamily="66" charset="0"/>
              </a:rPr>
              <a:t>A</a:t>
            </a:r>
            <a:r>
              <a:rPr lang="en-GB" altLang="en-US" sz="2200" baseline="-25000" dirty="0" err="1" smtClean="0">
                <a:latin typeface="Comic Sans MS" panose="030F0702030302020204" pitchFamily="66" charset="0"/>
              </a:rPr>
              <a:t>r</a:t>
            </a:r>
            <a:r>
              <a:rPr lang="en-GB" altLang="en-US" sz="2200" dirty="0" smtClean="0">
                <a:latin typeface="Comic Sans MS" panose="030F0702030302020204" pitchFamily="66" charset="0"/>
              </a:rPr>
              <a:t> of each element</a:t>
            </a:r>
          </a:p>
          <a:p>
            <a:pPr marL="0" indent="0" eaLnBrk="1" hangingPunct="1">
              <a:buFont typeface="Arial" panose="020B0604020202020204" pitchFamily="34" charset="0"/>
              <a:buNone/>
            </a:pPr>
            <a:endParaRPr lang="en-GB" altLang="en-US" sz="2200" dirty="0" smtClean="0">
              <a:latin typeface="Comic Sans MS" panose="030F0702030302020204" pitchFamily="66" charset="0"/>
            </a:endParaRPr>
          </a:p>
          <a:p>
            <a:pPr marL="0" indent="0" eaLnBrk="1" hangingPunct="1">
              <a:buFont typeface="Arial" panose="020B0604020202020204" pitchFamily="34" charset="0"/>
              <a:buNone/>
            </a:pPr>
            <a:r>
              <a:rPr lang="en-GB" altLang="en-US" sz="2200" dirty="0" smtClean="0">
                <a:latin typeface="Comic Sans MS" panose="030F0702030302020204" pitchFamily="66" charset="0"/>
              </a:rPr>
              <a:t>e.g. </a:t>
            </a:r>
            <a:r>
              <a:rPr lang="en-GB" altLang="en-US" sz="2200" dirty="0" err="1" smtClean="0">
                <a:latin typeface="Comic Sans MS" panose="030F0702030302020204" pitchFamily="66" charset="0"/>
              </a:rPr>
              <a:t>NaCl</a:t>
            </a:r>
            <a:r>
              <a:rPr lang="en-GB" altLang="en-US" sz="2200" dirty="0" smtClean="0">
                <a:latin typeface="Comic Sans MS" panose="030F0702030302020204" pitchFamily="66" charset="0"/>
              </a:rPr>
              <a:t> = 23 + 35.5 = 58.5</a:t>
            </a:r>
          </a:p>
        </p:txBody>
      </p:sp>
      <p:sp>
        <p:nvSpPr>
          <p:cNvPr id="4" name="Rectangle 4"/>
          <p:cNvSpPr>
            <a:spLocks noChangeArrowheads="1"/>
          </p:cNvSpPr>
          <p:nvPr/>
        </p:nvSpPr>
        <p:spPr bwMode="auto">
          <a:xfrm>
            <a:off x="5055475" y="2007476"/>
            <a:ext cx="1040525" cy="1456997"/>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800" b="1" dirty="0">
                <a:latin typeface="Lucida Sans Unicode" panose="020B0602030504020204" pitchFamily="34" charset="0"/>
              </a:rPr>
              <a:t>12</a:t>
            </a:r>
          </a:p>
          <a:p>
            <a:pPr algn="ctr">
              <a:spcBef>
                <a:spcPct val="0"/>
              </a:spcBef>
              <a:buFontTx/>
              <a:buNone/>
            </a:pPr>
            <a:r>
              <a:rPr lang="en-GB" altLang="en-US" sz="2800" dirty="0">
                <a:latin typeface="Lucida Sans Unicode" panose="020B0602030504020204" pitchFamily="34" charset="0"/>
              </a:rPr>
              <a:t>    C</a:t>
            </a:r>
          </a:p>
          <a:p>
            <a:pPr algn="ctr">
              <a:spcBef>
                <a:spcPct val="0"/>
              </a:spcBef>
              <a:buFontTx/>
              <a:buNone/>
            </a:pPr>
            <a:r>
              <a:rPr lang="en-GB" altLang="en-US" sz="2800" b="1" dirty="0">
                <a:latin typeface="Lucida Sans Unicode" panose="020B0602030504020204" pitchFamily="34" charset="0"/>
              </a:rPr>
              <a:t>6</a:t>
            </a:r>
          </a:p>
        </p:txBody>
      </p:sp>
      <p:cxnSp>
        <p:nvCxnSpPr>
          <p:cNvPr id="3" name="Straight Arrow Connector 2"/>
          <p:cNvCxnSpPr/>
          <p:nvPr/>
        </p:nvCxnSpPr>
        <p:spPr>
          <a:xfrm>
            <a:off x="4319752" y="2154621"/>
            <a:ext cx="945931" cy="1576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62655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49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349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34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1609</Words>
  <Application>Microsoft Office PowerPoint</Application>
  <PresentationFormat>Widescreen</PresentationFormat>
  <Paragraphs>277</Paragraphs>
  <Slides>51</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51</vt:i4>
      </vt:variant>
    </vt:vector>
  </HeadingPairs>
  <TitlesOfParts>
    <vt:vector size="64" baseType="lpstr">
      <vt:lpstr>Arial</vt:lpstr>
      <vt:lpstr>Arial Black</vt:lpstr>
      <vt:lpstr>Calibri</vt:lpstr>
      <vt:lpstr>Calibri Light</vt:lpstr>
      <vt:lpstr>Comic Sans MS</vt:lpstr>
      <vt:lpstr>Lucida Sans Unicode</vt:lpstr>
      <vt:lpstr>Times New Roman</vt:lpstr>
      <vt:lpstr>Tw Cen MT</vt:lpstr>
      <vt:lpstr>Wingdings</vt:lpstr>
      <vt:lpstr>Wingdings 3</vt:lpstr>
      <vt:lpstr>Office Theme</vt:lpstr>
      <vt:lpstr>Studio</vt:lpstr>
      <vt:lpstr>Droplet</vt:lpstr>
      <vt:lpstr>PowerPoint Presentation</vt:lpstr>
      <vt:lpstr>Word equations</vt:lpstr>
      <vt:lpstr>Making water</vt:lpstr>
      <vt:lpstr>PowerPoint Presentation</vt:lpstr>
      <vt:lpstr>PowerPoint Presentation</vt:lpstr>
      <vt:lpstr>PowerPoint Presentation</vt:lpstr>
      <vt:lpstr>PowerPoint Presentation</vt:lpstr>
      <vt:lpstr>PowerPoint Presentation</vt:lpstr>
      <vt:lpstr>Relative formula mass</vt:lpstr>
      <vt:lpstr>PowerPoint Presentation</vt:lpstr>
      <vt:lpstr>PowerPoint Presentation</vt:lpstr>
      <vt:lpstr>PowerPoint Presentation</vt:lpstr>
      <vt:lpstr>PowerPoint Presentation</vt:lpstr>
      <vt:lpstr>Error / Uncertainty </vt:lpstr>
      <vt:lpstr>PowerPoint Presentation</vt:lpstr>
      <vt:lpstr>PowerPoint Presentation</vt:lpstr>
      <vt:lpstr>PowerPoint Presentation</vt:lpstr>
      <vt:lpstr>PowerPoint Presentation</vt:lpstr>
      <vt:lpstr>Masses of atoms and moles</vt:lpstr>
      <vt:lpstr>PowerPoint Presentation</vt:lpstr>
      <vt:lpstr>2H2  +  O2   2H2O</vt:lpstr>
      <vt:lpstr>Worked Example 1</vt:lpstr>
      <vt:lpstr>Worked Example 2</vt:lpstr>
      <vt:lpstr>Reacting masses</vt:lpstr>
      <vt:lpstr>PowerPoint Presentation</vt:lpstr>
      <vt:lpstr>PowerPoint Presentation</vt:lpstr>
      <vt:lpstr>Reacting masses</vt:lpstr>
      <vt:lpstr>PowerPoint Presentation</vt:lpstr>
      <vt:lpstr>Limiting reactants</vt:lpstr>
      <vt:lpstr>PowerPoint Presentation</vt:lpstr>
      <vt:lpstr>PowerPoint Presentation</vt:lpstr>
      <vt:lpstr>PowerPoint Presentation</vt:lpstr>
      <vt:lpstr>Concentrate!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Moles of gases</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Fugill</dc:creator>
  <cp:lastModifiedBy>David Fugill</cp:lastModifiedBy>
  <cp:revision>24</cp:revision>
  <dcterms:created xsi:type="dcterms:W3CDTF">2018-05-10T11:30:44Z</dcterms:created>
  <dcterms:modified xsi:type="dcterms:W3CDTF">2018-05-15T12:11:28Z</dcterms:modified>
</cp:coreProperties>
</file>