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65" r:id="rId3"/>
    <p:sldId id="266" r:id="rId4"/>
    <p:sldId id="257" r:id="rId5"/>
    <p:sldId id="268" r:id="rId6"/>
    <p:sldId id="269" r:id="rId7"/>
    <p:sldId id="270" r:id="rId8"/>
    <p:sldId id="271" r:id="rId9"/>
    <p:sldId id="258" r:id="rId10"/>
    <p:sldId id="272" r:id="rId11"/>
    <p:sldId id="273" r:id="rId12"/>
    <p:sldId id="274" r:id="rId13"/>
    <p:sldId id="275" r:id="rId14"/>
    <p:sldId id="276" r:id="rId15"/>
    <p:sldId id="277" r:id="rId16"/>
    <p:sldId id="259" r:id="rId17"/>
    <p:sldId id="278" r:id="rId18"/>
    <p:sldId id="279" r:id="rId19"/>
    <p:sldId id="280" r:id="rId20"/>
    <p:sldId id="281" r:id="rId21"/>
    <p:sldId id="260" r:id="rId22"/>
    <p:sldId id="282" r:id="rId23"/>
    <p:sldId id="283" r:id="rId24"/>
    <p:sldId id="284" r:id="rId25"/>
    <p:sldId id="286" r:id="rId26"/>
    <p:sldId id="287" r:id="rId27"/>
    <p:sldId id="261" r:id="rId28"/>
    <p:sldId id="288" r:id="rId29"/>
    <p:sldId id="289" r:id="rId30"/>
    <p:sldId id="290" r:id="rId31"/>
    <p:sldId id="291" r:id="rId32"/>
    <p:sldId id="292" r:id="rId33"/>
    <p:sldId id="293" r:id="rId34"/>
    <p:sldId id="297" r:id="rId35"/>
    <p:sldId id="298" r:id="rId36"/>
    <p:sldId id="299" r:id="rId37"/>
    <p:sldId id="300" r:id="rId38"/>
    <p:sldId id="301" r:id="rId39"/>
    <p:sldId id="302" r:id="rId40"/>
    <p:sldId id="262" r:id="rId41"/>
    <p:sldId id="294" r:id="rId42"/>
    <p:sldId id="263" r:id="rId43"/>
    <p:sldId id="295" r:id="rId44"/>
    <p:sldId id="296" r:id="rId45"/>
    <p:sldId id="26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AB398-8B58-4149-9D96-A0D7C8827B90}" type="datetimeFigureOut">
              <a:rPr lang="en-GB" smtClean="0"/>
              <a:t>16/05/2018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706ABB-C1E9-4B3C-9980-AA0DF451A69D}" type="slidenum">
              <a:rPr lang="en-GB" smtClean="0"/>
              <a:t>‹#›</a:t>
            </a:fld>
            <a:endParaRPr lang="en-GB"/>
          </a:p>
        </p:txBody>
      </p:sp>
    </p:spTree>
    <p:extLst>
      <p:ext uri="{BB962C8B-B14F-4D97-AF65-F5344CB8AC3E}">
        <p14:creationId xmlns:p14="http://schemas.microsoft.com/office/powerpoint/2010/main" val="1558293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386268-F12E-4FE0-A2D9-561E1984E1D0}" type="slidenum">
              <a:rPr lang="en-GB" altLang="en-US" smtClean="0"/>
              <a:pPr>
                <a:spcBef>
                  <a:spcPct val="0"/>
                </a:spcBef>
              </a:pPr>
              <a:t>14</a:t>
            </a:fld>
            <a:endParaRPr lang="en-GB" altLang="en-US" smtClean="0"/>
          </a:p>
        </p:txBody>
      </p:sp>
    </p:spTree>
    <p:extLst>
      <p:ext uri="{BB962C8B-B14F-4D97-AF65-F5344CB8AC3E}">
        <p14:creationId xmlns:p14="http://schemas.microsoft.com/office/powerpoint/2010/main" val="75282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ABDF508-3F8D-48D5-84C2-17EE57AF83B0}" type="slidenum">
              <a:rPr lang="en-GB" altLang="en-US" smtClean="0"/>
              <a:pPr>
                <a:spcBef>
                  <a:spcPct val="0"/>
                </a:spcBef>
              </a:pPr>
              <a:t>15</a:t>
            </a:fld>
            <a:endParaRPr lang="en-GB" altLang="en-US" smtClean="0"/>
          </a:p>
        </p:txBody>
      </p:sp>
    </p:spTree>
    <p:extLst>
      <p:ext uri="{BB962C8B-B14F-4D97-AF65-F5344CB8AC3E}">
        <p14:creationId xmlns:p14="http://schemas.microsoft.com/office/powerpoint/2010/main" val="85399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8E9287C-9683-4A4B-A149-1B296D8FCF3A}" type="slidenum">
              <a:rPr lang="en-GB" altLang="en-US" smtClean="0"/>
              <a:pPr>
                <a:spcBef>
                  <a:spcPct val="0"/>
                </a:spcBef>
              </a:pPr>
              <a:t>18</a:t>
            </a:fld>
            <a:endParaRPr lang="en-GB" altLang="en-US" smtClean="0"/>
          </a:p>
        </p:txBody>
      </p:sp>
    </p:spTree>
    <p:extLst>
      <p:ext uri="{BB962C8B-B14F-4D97-AF65-F5344CB8AC3E}">
        <p14:creationId xmlns:p14="http://schemas.microsoft.com/office/powerpoint/2010/main" val="1926854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CC1B5B1-3F1F-4F8D-A8C7-19D34C1272CF}" type="slidenum">
              <a:rPr lang="en-GB" smtClean="0"/>
              <a:t>22</a:t>
            </a:fld>
            <a:endParaRPr lang="en-GB"/>
          </a:p>
        </p:txBody>
      </p:sp>
    </p:spTree>
    <p:extLst>
      <p:ext uri="{BB962C8B-B14F-4D97-AF65-F5344CB8AC3E}">
        <p14:creationId xmlns:p14="http://schemas.microsoft.com/office/powerpoint/2010/main" val="392367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charset="0"/>
              </a:defRPr>
            </a:lvl1pPr>
            <a:lvl2pPr marL="735298" indent="-282807">
              <a:defRPr sz="2400">
                <a:solidFill>
                  <a:srgbClr val="010066"/>
                </a:solidFill>
                <a:latin typeface="Arial" charset="0"/>
              </a:defRPr>
            </a:lvl2pPr>
            <a:lvl3pPr marL="1131227" indent="-226245">
              <a:defRPr sz="2400">
                <a:solidFill>
                  <a:srgbClr val="010066"/>
                </a:solidFill>
                <a:latin typeface="Arial" charset="0"/>
              </a:defRPr>
            </a:lvl3pPr>
            <a:lvl4pPr marL="1583718" indent="-226245">
              <a:defRPr sz="2400">
                <a:solidFill>
                  <a:srgbClr val="010066"/>
                </a:solidFill>
                <a:latin typeface="Arial" charset="0"/>
              </a:defRPr>
            </a:lvl4pPr>
            <a:lvl5pPr marL="2036209" indent="-226245">
              <a:defRPr sz="2400">
                <a:solidFill>
                  <a:srgbClr val="010066"/>
                </a:solidFill>
                <a:latin typeface="Arial" charset="0"/>
              </a:defRPr>
            </a:lvl5pPr>
            <a:lvl6pPr marL="2488700" indent="-226245" eaLnBrk="0" fontAlgn="base" hangingPunct="0">
              <a:spcBef>
                <a:spcPct val="0"/>
              </a:spcBef>
              <a:spcAft>
                <a:spcPct val="0"/>
              </a:spcAft>
              <a:defRPr sz="2400">
                <a:solidFill>
                  <a:srgbClr val="010066"/>
                </a:solidFill>
                <a:latin typeface="Arial" charset="0"/>
              </a:defRPr>
            </a:lvl6pPr>
            <a:lvl7pPr marL="2941190" indent="-226245" eaLnBrk="0" fontAlgn="base" hangingPunct="0">
              <a:spcBef>
                <a:spcPct val="0"/>
              </a:spcBef>
              <a:spcAft>
                <a:spcPct val="0"/>
              </a:spcAft>
              <a:defRPr sz="2400">
                <a:solidFill>
                  <a:srgbClr val="010066"/>
                </a:solidFill>
                <a:latin typeface="Arial" charset="0"/>
              </a:defRPr>
            </a:lvl7pPr>
            <a:lvl8pPr marL="3393681" indent="-226245" eaLnBrk="0" fontAlgn="base" hangingPunct="0">
              <a:spcBef>
                <a:spcPct val="0"/>
              </a:spcBef>
              <a:spcAft>
                <a:spcPct val="0"/>
              </a:spcAft>
              <a:defRPr sz="2400">
                <a:solidFill>
                  <a:srgbClr val="010066"/>
                </a:solidFill>
                <a:latin typeface="Arial" charset="0"/>
              </a:defRPr>
            </a:lvl8pPr>
            <a:lvl9pPr marL="3846172" indent="-226245" eaLnBrk="0" fontAlgn="base" hangingPunct="0">
              <a:spcBef>
                <a:spcPct val="0"/>
              </a:spcBef>
              <a:spcAft>
                <a:spcPct val="0"/>
              </a:spcAft>
              <a:defRPr sz="2400">
                <a:solidFill>
                  <a:srgbClr val="010066"/>
                </a:solidFill>
                <a:latin typeface="Arial" charset="0"/>
              </a:defRPr>
            </a:lvl9pPr>
          </a:lstStyle>
          <a:p>
            <a:pPr eaLnBrk="1" hangingPunct="1"/>
            <a:fld id="{7D8B8B13-9DAE-491F-9127-A15DA9442C8F}" type="slidenum">
              <a:rPr lang="en-US" altLang="en-US" sz="1200">
                <a:solidFill>
                  <a:srgbClr val="000000"/>
                </a:solidFill>
                <a:latin typeface="Times New Roman" pitchFamily="18" charset="0"/>
                <a:cs typeface="Times New Roman" pitchFamily="18" charset="0"/>
              </a:rPr>
              <a:pPr eaLnBrk="1" hangingPunct="1"/>
              <a:t>28</a:t>
            </a:fld>
            <a:endParaRPr lang="en-US" altLang="en-US" sz="1200">
              <a:solidFill>
                <a:srgbClr val="000000"/>
              </a:solidFill>
              <a:latin typeface="Times New Roman" pitchFamily="18" charset="0"/>
              <a:cs typeface="Times New Roman" pitchFamily="18" charset="0"/>
            </a:endParaRPr>
          </a:p>
        </p:txBody>
      </p:sp>
      <p:sp>
        <p:nvSpPr>
          <p:cNvPr id="67587" name="Rectangle 2"/>
          <p:cNvSpPr>
            <a:spLocks noGrp="1" noRot="1" noChangeAspect="1" noChangeArrowheads="1" noTextEdit="1"/>
          </p:cNvSpPr>
          <p:nvPr>
            <p:ph type="sldImg"/>
          </p:nvPr>
        </p:nvSpPr>
        <p:spPr>
          <a:xfrm>
            <a:off x="381000" y="685800"/>
            <a:ext cx="6096000" cy="3429000"/>
          </a:xfrm>
          <a:ln/>
        </p:spPr>
      </p:sp>
      <p:sp>
        <p:nvSpPr>
          <p:cNvPr id="675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17927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charset="0"/>
              </a:defRPr>
            </a:lvl1pPr>
            <a:lvl2pPr marL="735298" indent="-282807">
              <a:defRPr sz="2400">
                <a:solidFill>
                  <a:srgbClr val="010066"/>
                </a:solidFill>
                <a:latin typeface="Arial" charset="0"/>
              </a:defRPr>
            </a:lvl2pPr>
            <a:lvl3pPr marL="1131227" indent="-226245">
              <a:defRPr sz="2400">
                <a:solidFill>
                  <a:srgbClr val="010066"/>
                </a:solidFill>
                <a:latin typeface="Arial" charset="0"/>
              </a:defRPr>
            </a:lvl3pPr>
            <a:lvl4pPr marL="1583718" indent="-226245">
              <a:defRPr sz="2400">
                <a:solidFill>
                  <a:srgbClr val="010066"/>
                </a:solidFill>
                <a:latin typeface="Arial" charset="0"/>
              </a:defRPr>
            </a:lvl4pPr>
            <a:lvl5pPr marL="2036209" indent="-226245">
              <a:defRPr sz="2400">
                <a:solidFill>
                  <a:srgbClr val="010066"/>
                </a:solidFill>
                <a:latin typeface="Arial" charset="0"/>
              </a:defRPr>
            </a:lvl5pPr>
            <a:lvl6pPr marL="2488700" indent="-226245" eaLnBrk="0" fontAlgn="base" hangingPunct="0">
              <a:spcBef>
                <a:spcPct val="0"/>
              </a:spcBef>
              <a:spcAft>
                <a:spcPct val="0"/>
              </a:spcAft>
              <a:defRPr sz="2400">
                <a:solidFill>
                  <a:srgbClr val="010066"/>
                </a:solidFill>
                <a:latin typeface="Arial" charset="0"/>
              </a:defRPr>
            </a:lvl6pPr>
            <a:lvl7pPr marL="2941190" indent="-226245" eaLnBrk="0" fontAlgn="base" hangingPunct="0">
              <a:spcBef>
                <a:spcPct val="0"/>
              </a:spcBef>
              <a:spcAft>
                <a:spcPct val="0"/>
              </a:spcAft>
              <a:defRPr sz="2400">
                <a:solidFill>
                  <a:srgbClr val="010066"/>
                </a:solidFill>
                <a:latin typeface="Arial" charset="0"/>
              </a:defRPr>
            </a:lvl7pPr>
            <a:lvl8pPr marL="3393681" indent="-226245" eaLnBrk="0" fontAlgn="base" hangingPunct="0">
              <a:spcBef>
                <a:spcPct val="0"/>
              </a:spcBef>
              <a:spcAft>
                <a:spcPct val="0"/>
              </a:spcAft>
              <a:defRPr sz="2400">
                <a:solidFill>
                  <a:srgbClr val="010066"/>
                </a:solidFill>
                <a:latin typeface="Arial" charset="0"/>
              </a:defRPr>
            </a:lvl8pPr>
            <a:lvl9pPr marL="3846172" indent="-226245" eaLnBrk="0" fontAlgn="base" hangingPunct="0">
              <a:spcBef>
                <a:spcPct val="0"/>
              </a:spcBef>
              <a:spcAft>
                <a:spcPct val="0"/>
              </a:spcAft>
              <a:defRPr sz="2400">
                <a:solidFill>
                  <a:srgbClr val="010066"/>
                </a:solidFill>
                <a:latin typeface="Arial" charset="0"/>
              </a:defRPr>
            </a:lvl9pPr>
          </a:lstStyle>
          <a:p>
            <a:pPr eaLnBrk="1" hangingPunct="1"/>
            <a:fld id="{3D185371-D1C1-4041-84A5-665C82968A38}" type="slidenum">
              <a:rPr lang="en-US" altLang="en-US" sz="1200">
                <a:solidFill>
                  <a:srgbClr val="000000"/>
                </a:solidFill>
                <a:latin typeface="Times New Roman" pitchFamily="18" charset="0"/>
                <a:cs typeface="Times New Roman" pitchFamily="18" charset="0"/>
              </a:rPr>
              <a:pPr eaLnBrk="1" hangingPunct="1"/>
              <a:t>29</a:t>
            </a:fld>
            <a:endParaRPr lang="en-US" altLang="en-US" sz="1200">
              <a:solidFill>
                <a:srgbClr val="000000"/>
              </a:solidFill>
              <a:latin typeface="Times New Roman" pitchFamily="18" charset="0"/>
              <a:cs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87994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10066"/>
                </a:solidFill>
                <a:latin typeface="Arial" charset="0"/>
              </a:defRPr>
            </a:lvl1pPr>
            <a:lvl2pPr marL="735298" indent="-282807">
              <a:defRPr sz="2400">
                <a:solidFill>
                  <a:srgbClr val="010066"/>
                </a:solidFill>
                <a:latin typeface="Arial" charset="0"/>
              </a:defRPr>
            </a:lvl2pPr>
            <a:lvl3pPr marL="1131227" indent="-226245">
              <a:defRPr sz="2400">
                <a:solidFill>
                  <a:srgbClr val="010066"/>
                </a:solidFill>
                <a:latin typeface="Arial" charset="0"/>
              </a:defRPr>
            </a:lvl3pPr>
            <a:lvl4pPr marL="1583718" indent="-226245">
              <a:defRPr sz="2400">
                <a:solidFill>
                  <a:srgbClr val="010066"/>
                </a:solidFill>
                <a:latin typeface="Arial" charset="0"/>
              </a:defRPr>
            </a:lvl4pPr>
            <a:lvl5pPr marL="2036209" indent="-226245">
              <a:defRPr sz="2400">
                <a:solidFill>
                  <a:srgbClr val="010066"/>
                </a:solidFill>
                <a:latin typeface="Arial" charset="0"/>
              </a:defRPr>
            </a:lvl5pPr>
            <a:lvl6pPr marL="2488700" indent="-226245" eaLnBrk="0" fontAlgn="base" hangingPunct="0">
              <a:spcBef>
                <a:spcPct val="0"/>
              </a:spcBef>
              <a:spcAft>
                <a:spcPct val="0"/>
              </a:spcAft>
              <a:defRPr sz="2400">
                <a:solidFill>
                  <a:srgbClr val="010066"/>
                </a:solidFill>
                <a:latin typeface="Arial" charset="0"/>
              </a:defRPr>
            </a:lvl6pPr>
            <a:lvl7pPr marL="2941190" indent="-226245" eaLnBrk="0" fontAlgn="base" hangingPunct="0">
              <a:spcBef>
                <a:spcPct val="0"/>
              </a:spcBef>
              <a:spcAft>
                <a:spcPct val="0"/>
              </a:spcAft>
              <a:defRPr sz="2400">
                <a:solidFill>
                  <a:srgbClr val="010066"/>
                </a:solidFill>
                <a:latin typeface="Arial" charset="0"/>
              </a:defRPr>
            </a:lvl7pPr>
            <a:lvl8pPr marL="3393681" indent="-226245" eaLnBrk="0" fontAlgn="base" hangingPunct="0">
              <a:spcBef>
                <a:spcPct val="0"/>
              </a:spcBef>
              <a:spcAft>
                <a:spcPct val="0"/>
              </a:spcAft>
              <a:defRPr sz="2400">
                <a:solidFill>
                  <a:srgbClr val="010066"/>
                </a:solidFill>
                <a:latin typeface="Arial" charset="0"/>
              </a:defRPr>
            </a:lvl8pPr>
            <a:lvl9pPr marL="3846172" indent="-226245" eaLnBrk="0" fontAlgn="base" hangingPunct="0">
              <a:spcBef>
                <a:spcPct val="0"/>
              </a:spcBef>
              <a:spcAft>
                <a:spcPct val="0"/>
              </a:spcAft>
              <a:defRPr sz="2400">
                <a:solidFill>
                  <a:srgbClr val="010066"/>
                </a:solidFill>
                <a:latin typeface="Arial" charset="0"/>
              </a:defRPr>
            </a:lvl9pPr>
          </a:lstStyle>
          <a:p>
            <a:pPr eaLnBrk="1" hangingPunct="1"/>
            <a:fld id="{01B78689-A3AE-42E9-943F-5202582E1B01}" type="slidenum">
              <a:rPr lang="en-US" altLang="en-US" sz="1200">
                <a:solidFill>
                  <a:schemeClr val="tx1"/>
                </a:solidFill>
                <a:latin typeface="Times New Roman" pitchFamily="18" charset="0"/>
                <a:cs typeface="Times New Roman" pitchFamily="18" charset="0"/>
              </a:rPr>
              <a:pPr eaLnBrk="1" hangingPunct="1"/>
              <a:t>30</a:t>
            </a:fld>
            <a:endParaRPr lang="en-US" altLang="en-US" sz="1200">
              <a:solidFill>
                <a:schemeClr val="tx1"/>
              </a:solidFill>
              <a:latin typeface="Times New Roman" pitchFamily="18" charset="0"/>
              <a:cs typeface="Times New Roman" pitchFamily="18" charset="0"/>
            </a:endParaRPr>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9340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9C9B7F-FB71-482F-94E9-0402F712E548}" type="slidenum">
              <a:rPr lang="en-GB" altLang="en-US" smtClean="0"/>
              <a:pPr>
                <a:spcBef>
                  <a:spcPct val="0"/>
                </a:spcBef>
              </a:pPr>
              <a:t>31</a:t>
            </a:fld>
            <a:endParaRPr lang="en-GB" altLang="en-US" smtClean="0"/>
          </a:p>
        </p:txBody>
      </p:sp>
    </p:spTree>
    <p:extLst>
      <p:ext uri="{BB962C8B-B14F-4D97-AF65-F5344CB8AC3E}">
        <p14:creationId xmlns:p14="http://schemas.microsoft.com/office/powerpoint/2010/main" val="687849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C8D1CB9-3791-4E76-A7F8-6B7B4D7A179F}" type="slidenum">
              <a:rPr lang="en-GB" smtClean="0"/>
              <a:pPr/>
              <a:t>41</a:t>
            </a:fld>
            <a:endParaRPr lang="en-GB"/>
          </a:p>
        </p:txBody>
      </p:sp>
    </p:spTree>
    <p:extLst>
      <p:ext uri="{BB962C8B-B14F-4D97-AF65-F5344CB8AC3E}">
        <p14:creationId xmlns:p14="http://schemas.microsoft.com/office/powerpoint/2010/main" val="157083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A1D78E2-D190-47D3-B0E9-81871BAF8159}" type="datetimeFigureOut">
              <a:rPr lang="en-GB" smtClean="0"/>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1AD7A-CCE9-40AA-8159-654A9922B58B}" type="slidenum">
              <a:rPr lang="en-GB" smtClean="0"/>
              <a:t>‹#›</a:t>
            </a:fld>
            <a:endParaRPr lang="en-GB"/>
          </a:p>
        </p:txBody>
      </p:sp>
    </p:spTree>
    <p:extLst>
      <p:ext uri="{BB962C8B-B14F-4D97-AF65-F5344CB8AC3E}">
        <p14:creationId xmlns:p14="http://schemas.microsoft.com/office/powerpoint/2010/main" val="23710668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1D78E2-D190-47D3-B0E9-81871BAF8159}" type="datetimeFigureOut">
              <a:rPr lang="en-GB" smtClean="0"/>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1AD7A-CCE9-40AA-8159-654A9922B58B}" type="slidenum">
              <a:rPr lang="en-GB" smtClean="0"/>
              <a:t>‹#›</a:t>
            </a:fld>
            <a:endParaRPr lang="en-GB"/>
          </a:p>
        </p:txBody>
      </p:sp>
    </p:spTree>
    <p:extLst>
      <p:ext uri="{BB962C8B-B14F-4D97-AF65-F5344CB8AC3E}">
        <p14:creationId xmlns:p14="http://schemas.microsoft.com/office/powerpoint/2010/main" val="1158069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1D78E2-D190-47D3-B0E9-81871BAF8159}" type="datetimeFigureOut">
              <a:rPr lang="en-GB" smtClean="0"/>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1AD7A-CCE9-40AA-8159-654A9922B58B}" type="slidenum">
              <a:rPr lang="en-GB" smtClean="0"/>
              <a:t>‹#›</a:t>
            </a:fld>
            <a:endParaRPr lang="en-GB"/>
          </a:p>
        </p:txBody>
      </p:sp>
    </p:spTree>
    <p:extLst>
      <p:ext uri="{BB962C8B-B14F-4D97-AF65-F5344CB8AC3E}">
        <p14:creationId xmlns:p14="http://schemas.microsoft.com/office/powerpoint/2010/main" val="1473777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A1D78E2-D190-47D3-B0E9-81871BAF8159}" type="datetimeFigureOut">
              <a:rPr lang="en-GB" smtClean="0"/>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1AD7A-CCE9-40AA-8159-654A9922B58B}" type="slidenum">
              <a:rPr lang="en-GB" smtClean="0"/>
              <a:t>‹#›</a:t>
            </a:fld>
            <a:endParaRPr lang="en-GB"/>
          </a:p>
        </p:txBody>
      </p:sp>
    </p:spTree>
    <p:extLst>
      <p:ext uri="{BB962C8B-B14F-4D97-AF65-F5344CB8AC3E}">
        <p14:creationId xmlns:p14="http://schemas.microsoft.com/office/powerpoint/2010/main" val="1358983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A1D78E2-D190-47D3-B0E9-81871BAF8159}" type="datetimeFigureOut">
              <a:rPr lang="en-GB" smtClean="0"/>
              <a:t>16/05/2018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AF1AD7A-CCE9-40AA-8159-654A9922B58B}" type="slidenum">
              <a:rPr lang="en-GB" smtClean="0"/>
              <a:t>‹#›</a:t>
            </a:fld>
            <a:endParaRPr lang="en-GB"/>
          </a:p>
        </p:txBody>
      </p:sp>
    </p:spTree>
    <p:extLst>
      <p:ext uri="{BB962C8B-B14F-4D97-AF65-F5344CB8AC3E}">
        <p14:creationId xmlns:p14="http://schemas.microsoft.com/office/powerpoint/2010/main" val="2926698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A1D78E2-D190-47D3-B0E9-81871BAF8159}" type="datetimeFigureOut">
              <a:rPr lang="en-GB" smtClean="0"/>
              <a:t>16/05/2018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F1AD7A-CCE9-40AA-8159-654A9922B58B}" type="slidenum">
              <a:rPr lang="en-GB" smtClean="0"/>
              <a:t>‹#›</a:t>
            </a:fld>
            <a:endParaRPr lang="en-GB"/>
          </a:p>
        </p:txBody>
      </p:sp>
    </p:spTree>
    <p:extLst>
      <p:ext uri="{BB962C8B-B14F-4D97-AF65-F5344CB8AC3E}">
        <p14:creationId xmlns:p14="http://schemas.microsoft.com/office/powerpoint/2010/main" val="3092018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A1D78E2-D190-47D3-B0E9-81871BAF8159}" type="datetimeFigureOut">
              <a:rPr lang="en-GB" smtClean="0"/>
              <a:t>16/05/2018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AF1AD7A-CCE9-40AA-8159-654A9922B58B}" type="slidenum">
              <a:rPr lang="en-GB" smtClean="0"/>
              <a:t>‹#›</a:t>
            </a:fld>
            <a:endParaRPr lang="en-GB"/>
          </a:p>
        </p:txBody>
      </p:sp>
    </p:spTree>
    <p:extLst>
      <p:ext uri="{BB962C8B-B14F-4D97-AF65-F5344CB8AC3E}">
        <p14:creationId xmlns:p14="http://schemas.microsoft.com/office/powerpoint/2010/main" val="759729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A1D78E2-D190-47D3-B0E9-81871BAF8159}" type="datetimeFigureOut">
              <a:rPr lang="en-GB" smtClean="0"/>
              <a:t>16/05/2018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AF1AD7A-CCE9-40AA-8159-654A9922B58B}" type="slidenum">
              <a:rPr lang="en-GB" smtClean="0"/>
              <a:t>‹#›</a:t>
            </a:fld>
            <a:endParaRPr lang="en-GB"/>
          </a:p>
        </p:txBody>
      </p:sp>
    </p:spTree>
    <p:extLst>
      <p:ext uri="{BB962C8B-B14F-4D97-AF65-F5344CB8AC3E}">
        <p14:creationId xmlns:p14="http://schemas.microsoft.com/office/powerpoint/2010/main" val="206432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D78E2-D190-47D3-B0E9-81871BAF8159}" type="datetimeFigureOut">
              <a:rPr lang="en-GB" smtClean="0"/>
              <a:t>16/05/2018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AF1AD7A-CCE9-40AA-8159-654A9922B58B}" type="slidenum">
              <a:rPr lang="en-GB" smtClean="0"/>
              <a:t>‹#›</a:t>
            </a:fld>
            <a:endParaRPr lang="en-GB"/>
          </a:p>
        </p:txBody>
      </p:sp>
    </p:spTree>
    <p:extLst>
      <p:ext uri="{BB962C8B-B14F-4D97-AF65-F5344CB8AC3E}">
        <p14:creationId xmlns:p14="http://schemas.microsoft.com/office/powerpoint/2010/main" val="1637923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1D78E2-D190-47D3-B0E9-81871BAF8159}" type="datetimeFigureOut">
              <a:rPr lang="en-GB" smtClean="0"/>
              <a:t>16/05/2018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F1AD7A-CCE9-40AA-8159-654A9922B58B}" type="slidenum">
              <a:rPr lang="en-GB" smtClean="0"/>
              <a:t>‹#›</a:t>
            </a:fld>
            <a:endParaRPr lang="en-GB"/>
          </a:p>
        </p:txBody>
      </p:sp>
    </p:spTree>
    <p:extLst>
      <p:ext uri="{BB962C8B-B14F-4D97-AF65-F5344CB8AC3E}">
        <p14:creationId xmlns:p14="http://schemas.microsoft.com/office/powerpoint/2010/main" val="325490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A1D78E2-D190-47D3-B0E9-81871BAF8159}" type="datetimeFigureOut">
              <a:rPr lang="en-GB" smtClean="0"/>
              <a:t>16/05/2018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AF1AD7A-CCE9-40AA-8159-654A9922B58B}" type="slidenum">
              <a:rPr lang="en-GB" smtClean="0"/>
              <a:t>‹#›</a:t>
            </a:fld>
            <a:endParaRPr lang="en-GB"/>
          </a:p>
        </p:txBody>
      </p:sp>
    </p:spTree>
    <p:extLst>
      <p:ext uri="{BB962C8B-B14F-4D97-AF65-F5344CB8AC3E}">
        <p14:creationId xmlns:p14="http://schemas.microsoft.com/office/powerpoint/2010/main" val="104605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1D78E2-D190-47D3-B0E9-81871BAF8159}" type="datetimeFigureOut">
              <a:rPr lang="en-GB" smtClean="0"/>
              <a:t>16/05/2018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F1AD7A-CCE9-40AA-8159-654A9922B58B}" type="slidenum">
              <a:rPr lang="en-GB" smtClean="0"/>
              <a:t>‹#›</a:t>
            </a:fld>
            <a:endParaRPr lang="en-GB"/>
          </a:p>
        </p:txBody>
      </p:sp>
    </p:spTree>
    <p:extLst>
      <p:ext uri="{BB962C8B-B14F-4D97-AF65-F5344CB8AC3E}">
        <p14:creationId xmlns:p14="http://schemas.microsoft.com/office/powerpoint/2010/main" val="4140127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 Id="rId9"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4447" y="0"/>
            <a:ext cx="8997512" cy="6778240"/>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486110" y="2217683"/>
            <a:ext cx="11602594" cy="4560557"/>
          </a:xfrm>
          <a:prstGeom prst="rect">
            <a:avLst/>
          </a:prstGeom>
          <a:ln>
            <a:solidFill>
              <a:schemeClr val="accent1"/>
            </a:solidFill>
          </a:ln>
        </p:spPr>
      </p:pic>
    </p:spTree>
    <p:extLst>
      <p:ext uri="{BB962C8B-B14F-4D97-AF65-F5344CB8AC3E}">
        <p14:creationId xmlns:p14="http://schemas.microsoft.com/office/powerpoint/2010/main" val="9048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Kinetic Theory</a:t>
            </a:r>
            <a:endParaRPr lang="en-GB" b="1" u="sng" dirty="0"/>
          </a:p>
        </p:txBody>
      </p:sp>
      <p:sp>
        <p:nvSpPr>
          <p:cNvPr id="3" name="Content Placeholder 2"/>
          <p:cNvSpPr>
            <a:spLocks noGrp="1"/>
          </p:cNvSpPr>
          <p:nvPr>
            <p:ph idx="1"/>
          </p:nvPr>
        </p:nvSpPr>
        <p:spPr/>
        <p:txBody>
          <a:bodyPr/>
          <a:lstStyle/>
          <a:p>
            <a:pPr marL="0" indent="0">
              <a:buNone/>
            </a:pPr>
            <a:r>
              <a:rPr lang="en-GB" altLang="en-US" dirty="0">
                <a:latin typeface="Calibri" panose="020F0502020204030204" pitchFamily="34" charset="0"/>
                <a:ea typeface="SimSun" panose="02010600030101010101" pitchFamily="2" charset="-122"/>
                <a:cs typeface="Calibri" panose="020F0502020204030204" pitchFamily="34" charset="0"/>
              </a:rPr>
              <a:t>In kinetic theory, all matter is made of tiny particles, which are </a:t>
            </a:r>
            <a:r>
              <a:rPr lang="en-GB" altLang="en-US" u="sng" dirty="0">
                <a:latin typeface="Calibri" panose="020F0502020204030204" pitchFamily="34" charset="0"/>
                <a:ea typeface="SimSun" panose="02010600030101010101" pitchFamily="2" charset="-122"/>
                <a:cs typeface="Calibri" panose="020F0502020204030204" pitchFamily="34" charset="0"/>
              </a:rPr>
              <a:t>constantly moving</a:t>
            </a:r>
            <a:r>
              <a:rPr lang="en-GB" altLang="en-US" dirty="0">
                <a:latin typeface="Calibri" panose="020F0502020204030204" pitchFamily="34" charset="0"/>
                <a:ea typeface="SimSun" panose="02010600030101010101" pitchFamily="2" charset="-122"/>
                <a:cs typeface="Calibri" panose="020F0502020204030204" pitchFamily="34" charset="0"/>
              </a:rPr>
              <a:t>. In this model the </a:t>
            </a:r>
            <a:r>
              <a:rPr lang="en-GB" altLang="en-US" u="sng" dirty="0">
                <a:latin typeface="Calibri" panose="020F0502020204030204" pitchFamily="34" charset="0"/>
                <a:ea typeface="SimSun" panose="02010600030101010101" pitchFamily="2" charset="-122"/>
                <a:cs typeface="Calibri" panose="020F0502020204030204" pitchFamily="34" charset="0"/>
              </a:rPr>
              <a:t>temperature</a:t>
            </a:r>
            <a:r>
              <a:rPr lang="en-GB" altLang="en-US" dirty="0">
                <a:latin typeface="Calibri" panose="020F0502020204030204" pitchFamily="34" charset="0"/>
                <a:ea typeface="SimSun" panose="02010600030101010101" pitchFamily="2" charset="-122"/>
                <a:cs typeface="Calibri" panose="020F0502020204030204" pitchFamily="34" charset="0"/>
              </a:rPr>
              <a:t> is related to the </a:t>
            </a:r>
            <a:r>
              <a:rPr lang="en-GB" altLang="en-US" u="sng" dirty="0">
                <a:latin typeface="Calibri" panose="020F0502020204030204" pitchFamily="34" charset="0"/>
                <a:ea typeface="SimSun" panose="02010600030101010101" pitchFamily="2" charset="-122"/>
                <a:cs typeface="Calibri" panose="020F0502020204030204" pitchFamily="34" charset="0"/>
              </a:rPr>
              <a:t>average kinetic energy</a:t>
            </a:r>
            <a:r>
              <a:rPr lang="en-GB" altLang="en-US" dirty="0">
                <a:latin typeface="Calibri" panose="020F0502020204030204" pitchFamily="34" charset="0"/>
                <a:ea typeface="SimSun" panose="02010600030101010101" pitchFamily="2" charset="-122"/>
                <a:cs typeface="Calibri" panose="020F0502020204030204" pitchFamily="34" charset="0"/>
              </a:rPr>
              <a:t> of these particles. The </a:t>
            </a:r>
            <a:r>
              <a:rPr lang="en-GB" altLang="en-US" u="sng" dirty="0">
                <a:latin typeface="Calibri" panose="020F0502020204030204" pitchFamily="34" charset="0"/>
                <a:ea typeface="SimSun" panose="02010600030101010101" pitchFamily="2" charset="-122"/>
                <a:cs typeface="Calibri" panose="020F0502020204030204" pitchFamily="34" charset="0"/>
              </a:rPr>
              <a:t>higher the average kinetic energy</a:t>
            </a:r>
            <a:r>
              <a:rPr lang="en-GB" altLang="en-US" dirty="0">
                <a:latin typeface="Calibri" panose="020F0502020204030204" pitchFamily="34" charset="0"/>
                <a:ea typeface="SimSun" panose="02010600030101010101" pitchFamily="2" charset="-122"/>
                <a:cs typeface="Calibri" panose="020F0502020204030204" pitchFamily="34" charset="0"/>
              </a:rPr>
              <a:t>, </a:t>
            </a:r>
            <a:r>
              <a:rPr lang="en-GB" altLang="en-US" u="sng" dirty="0">
                <a:latin typeface="Calibri" panose="020F0502020204030204" pitchFamily="34" charset="0"/>
                <a:ea typeface="SimSun" panose="02010600030101010101" pitchFamily="2" charset="-122"/>
                <a:cs typeface="Calibri" panose="020F0502020204030204" pitchFamily="34" charset="0"/>
              </a:rPr>
              <a:t>the higher the temperature</a:t>
            </a:r>
            <a:r>
              <a:rPr lang="en-GB" altLang="en-US" dirty="0">
                <a:latin typeface="Calibri" panose="020F0502020204030204" pitchFamily="34" charset="0"/>
                <a:ea typeface="SimSun" panose="02010600030101010101" pitchFamily="2" charset="-122"/>
                <a:cs typeface="Calibri" panose="020F0502020204030204" pitchFamily="34" charset="0"/>
              </a:rPr>
              <a:t>. </a:t>
            </a:r>
            <a:r>
              <a:rPr lang="en-GB" altLang="en-US" u="sng" dirty="0">
                <a:latin typeface="Calibri" panose="020F0502020204030204" pitchFamily="34" charset="0"/>
                <a:ea typeface="SimSun" panose="02010600030101010101" pitchFamily="2" charset="-122"/>
                <a:cs typeface="Calibri" panose="020F0502020204030204" pitchFamily="34" charset="0"/>
              </a:rPr>
              <a:t>Transferring heat </a:t>
            </a:r>
            <a:r>
              <a:rPr lang="en-GB" altLang="en-US" dirty="0">
                <a:latin typeface="Calibri" panose="020F0502020204030204" pitchFamily="34" charset="0"/>
                <a:ea typeface="SimSun" panose="02010600030101010101" pitchFamily="2" charset="-122"/>
                <a:cs typeface="Calibri" panose="020F0502020204030204" pitchFamily="34" charset="0"/>
              </a:rPr>
              <a:t>is simply </a:t>
            </a:r>
            <a:r>
              <a:rPr lang="en-GB" altLang="en-US" u="sng" dirty="0">
                <a:latin typeface="Calibri" panose="020F0502020204030204" pitchFamily="34" charset="0"/>
                <a:ea typeface="SimSun" panose="02010600030101010101" pitchFamily="2" charset="-122"/>
                <a:cs typeface="Calibri" panose="020F0502020204030204" pitchFamily="34" charset="0"/>
              </a:rPr>
              <a:t>transferring kinetic energy </a:t>
            </a:r>
            <a:r>
              <a:rPr lang="en-GB" altLang="en-US" dirty="0">
                <a:latin typeface="Calibri" panose="020F0502020204030204" pitchFamily="34" charset="0"/>
                <a:ea typeface="SimSun" panose="02010600030101010101" pitchFamily="2" charset="-122"/>
                <a:cs typeface="Calibri" panose="020F0502020204030204" pitchFamily="34" charset="0"/>
              </a:rPr>
              <a:t>of particles.</a:t>
            </a:r>
          </a:p>
          <a:p>
            <a:endParaRPr lang="en-GB" dirty="0"/>
          </a:p>
        </p:txBody>
      </p:sp>
    </p:spTree>
    <p:extLst>
      <p:ext uri="{BB962C8B-B14F-4D97-AF65-F5344CB8AC3E}">
        <p14:creationId xmlns:p14="http://schemas.microsoft.com/office/powerpoint/2010/main" val="31157306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Kinetic Theory</a:t>
            </a:r>
            <a:endParaRPr lang="en-GB" b="1" u="sng" dirty="0"/>
          </a:p>
        </p:txBody>
      </p:sp>
      <p:sp>
        <p:nvSpPr>
          <p:cNvPr id="3" name="Content Placeholder 2"/>
          <p:cNvSpPr>
            <a:spLocks noGrp="1"/>
          </p:cNvSpPr>
          <p:nvPr>
            <p:ph idx="1"/>
          </p:nvPr>
        </p:nvSpPr>
        <p:spPr>
          <a:xfrm>
            <a:off x="838200" y="1690688"/>
            <a:ext cx="10515600" cy="5032375"/>
          </a:xfrm>
        </p:spPr>
        <p:txBody>
          <a:bodyPr>
            <a:normAutofit/>
          </a:bodyPr>
          <a:lstStyle/>
          <a:p>
            <a:r>
              <a:rPr lang="en-GB" sz="3200" dirty="0" smtClean="0"/>
              <a:t>Particles in a </a:t>
            </a:r>
            <a:r>
              <a:rPr lang="en-GB" sz="3200" b="1" dirty="0" smtClean="0">
                <a:solidFill>
                  <a:srgbClr val="FF0000"/>
                </a:solidFill>
              </a:rPr>
              <a:t>solid</a:t>
            </a:r>
            <a:r>
              <a:rPr lang="en-GB" sz="3200" dirty="0" smtClean="0"/>
              <a:t> vibrate about fixed positions so a solid keeps its shape. Particles closely packed together with high forces of attraction between particles</a:t>
            </a:r>
          </a:p>
          <a:p>
            <a:endParaRPr lang="en-GB" sz="3200" dirty="0" smtClean="0"/>
          </a:p>
          <a:p>
            <a:r>
              <a:rPr lang="en-GB" sz="3200" dirty="0" smtClean="0"/>
              <a:t>Particles in a </a:t>
            </a:r>
            <a:r>
              <a:rPr lang="en-GB" sz="3200" b="1" dirty="0" smtClean="0">
                <a:solidFill>
                  <a:srgbClr val="FF0000"/>
                </a:solidFill>
              </a:rPr>
              <a:t>liquid</a:t>
            </a:r>
            <a:r>
              <a:rPr lang="en-GB" sz="3200" dirty="0" smtClean="0"/>
              <a:t> are in contact, but move about at random. It doesn’t keep it’s shape and flows. It has a fixed volume</a:t>
            </a:r>
          </a:p>
          <a:p>
            <a:endParaRPr lang="en-GB" sz="3200" dirty="0" smtClean="0"/>
          </a:p>
          <a:p>
            <a:r>
              <a:rPr lang="en-GB" sz="3200" dirty="0" smtClean="0"/>
              <a:t>Particles in a </a:t>
            </a:r>
            <a:r>
              <a:rPr lang="en-GB" sz="3200" b="1" dirty="0" smtClean="0">
                <a:solidFill>
                  <a:srgbClr val="FF0000"/>
                </a:solidFill>
              </a:rPr>
              <a:t>gas</a:t>
            </a:r>
            <a:r>
              <a:rPr lang="en-GB" sz="3200" dirty="0" smtClean="0"/>
              <a:t> move about randomly, at different speeds. They are far apart, and fill the container they are in.</a:t>
            </a:r>
            <a:endParaRPr lang="en-GB" sz="3200" dirty="0"/>
          </a:p>
        </p:txBody>
      </p:sp>
    </p:spTree>
    <p:extLst>
      <p:ext uri="{BB962C8B-B14F-4D97-AF65-F5344CB8AC3E}">
        <p14:creationId xmlns:p14="http://schemas.microsoft.com/office/powerpoint/2010/main" val="75829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p:txBody>
      </p:sp>
      <p:sp>
        <p:nvSpPr>
          <p:cNvPr id="4" name="Title 3"/>
          <p:cNvSpPr>
            <a:spLocks noGrp="1"/>
          </p:cNvSpPr>
          <p:nvPr>
            <p:ph type="title"/>
          </p:nvPr>
        </p:nvSpPr>
        <p:spPr/>
        <p:txBody>
          <a:bodyPr/>
          <a:lstStyle/>
          <a:p>
            <a:endParaRPr lang="en-GB"/>
          </a:p>
        </p:txBody>
      </p:sp>
      <p:pic>
        <p:nvPicPr>
          <p:cNvPr id="5" name="Picture 4"/>
          <p:cNvPicPr>
            <a:picLocks noChangeAspect="1"/>
          </p:cNvPicPr>
          <p:nvPr/>
        </p:nvPicPr>
        <p:blipFill>
          <a:blip r:embed="rId2"/>
          <a:stretch>
            <a:fillRect/>
          </a:stretch>
        </p:blipFill>
        <p:spPr>
          <a:xfrm>
            <a:off x="190499" y="153760"/>
            <a:ext cx="9127671" cy="6255139"/>
          </a:xfrm>
          <a:prstGeom prst="rect">
            <a:avLst/>
          </a:prstGeom>
          <a:ln>
            <a:solidFill>
              <a:srgbClr val="00B0F0"/>
            </a:solidFill>
          </a:ln>
        </p:spPr>
      </p:pic>
      <p:pic>
        <p:nvPicPr>
          <p:cNvPr id="6" name="Picture 5"/>
          <p:cNvPicPr>
            <a:picLocks noChangeAspect="1"/>
          </p:cNvPicPr>
          <p:nvPr/>
        </p:nvPicPr>
        <p:blipFill>
          <a:blip r:embed="rId3"/>
          <a:stretch>
            <a:fillRect/>
          </a:stretch>
        </p:blipFill>
        <p:spPr>
          <a:xfrm>
            <a:off x="838200" y="1085005"/>
            <a:ext cx="11126871" cy="5091958"/>
          </a:xfrm>
          <a:prstGeom prst="rect">
            <a:avLst/>
          </a:prstGeom>
          <a:ln>
            <a:solidFill>
              <a:srgbClr val="FF0000"/>
            </a:solidFill>
          </a:ln>
        </p:spPr>
      </p:pic>
    </p:spTree>
    <p:extLst>
      <p:ext uri="{BB962C8B-B14F-4D97-AF65-F5344CB8AC3E}">
        <p14:creationId xmlns:p14="http://schemas.microsoft.com/office/powerpoint/2010/main" val="1414031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972" y="95719"/>
            <a:ext cx="10515600" cy="1325563"/>
          </a:xfrm>
        </p:spPr>
        <p:txBody>
          <a:bodyPr/>
          <a:lstStyle/>
          <a:p>
            <a:r>
              <a:rPr lang="en-GB" b="1" u="sng" dirty="0" smtClean="0"/>
              <a:t>Changes of state</a:t>
            </a:r>
            <a:endParaRPr lang="en-GB" b="1" u="sng" dirty="0"/>
          </a:p>
        </p:txBody>
      </p:sp>
      <p:pic>
        <p:nvPicPr>
          <p:cNvPr id="4" name="Content Placeholder 3"/>
          <p:cNvPicPr>
            <a:picLocks noGrp="1" noChangeAspect="1"/>
          </p:cNvPicPr>
          <p:nvPr>
            <p:ph idx="1"/>
          </p:nvPr>
        </p:nvPicPr>
        <p:blipFill rotWithShape="1">
          <a:blip r:embed="rId2"/>
          <a:srcRect t="15890"/>
          <a:stretch/>
        </p:blipFill>
        <p:spPr>
          <a:xfrm>
            <a:off x="145501" y="1421282"/>
            <a:ext cx="11404242" cy="2808514"/>
          </a:xfrm>
          <a:prstGeom prst="rect">
            <a:avLst/>
          </a:prstGeom>
        </p:spPr>
      </p:pic>
      <p:sp>
        <p:nvSpPr>
          <p:cNvPr id="5" name="Rectangle 28"/>
          <p:cNvSpPr>
            <a:spLocks noChangeArrowheads="1"/>
          </p:cNvSpPr>
          <p:nvPr/>
        </p:nvSpPr>
        <p:spPr bwMode="auto">
          <a:xfrm>
            <a:off x="1132114" y="5241021"/>
            <a:ext cx="3287486" cy="762000"/>
          </a:xfrm>
          <a:prstGeom prst="rect">
            <a:avLst/>
          </a:prstGeom>
          <a:solidFill>
            <a:srgbClr val="3366FF"/>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dirty="0"/>
              <a:t>SOLID</a:t>
            </a:r>
          </a:p>
        </p:txBody>
      </p:sp>
      <p:sp>
        <p:nvSpPr>
          <p:cNvPr id="6" name="Rectangle 29"/>
          <p:cNvSpPr>
            <a:spLocks noChangeArrowheads="1"/>
          </p:cNvSpPr>
          <p:nvPr/>
        </p:nvSpPr>
        <p:spPr bwMode="auto">
          <a:xfrm>
            <a:off x="4419600" y="5241021"/>
            <a:ext cx="3287486" cy="762000"/>
          </a:xfrm>
          <a:prstGeom prst="rect">
            <a:avLst/>
          </a:prstGeom>
          <a:solidFill>
            <a:schemeClr val="bg1"/>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2800"/>
              <a:t>LIQUID</a:t>
            </a:r>
          </a:p>
        </p:txBody>
      </p:sp>
      <p:sp>
        <p:nvSpPr>
          <p:cNvPr id="7" name="Rectangle 30"/>
          <p:cNvSpPr>
            <a:spLocks noChangeArrowheads="1"/>
          </p:cNvSpPr>
          <p:nvPr/>
        </p:nvSpPr>
        <p:spPr bwMode="auto">
          <a:xfrm>
            <a:off x="7707086" y="5241021"/>
            <a:ext cx="3287486" cy="762000"/>
          </a:xfrm>
          <a:prstGeom prst="rect">
            <a:avLst/>
          </a:prstGeom>
          <a:solidFill>
            <a:srgbClr val="FF00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sz="4400"/>
              <a:t>GAS</a:t>
            </a:r>
          </a:p>
        </p:txBody>
      </p:sp>
      <p:sp>
        <p:nvSpPr>
          <p:cNvPr id="10" name="Right Arrow 9"/>
          <p:cNvSpPr/>
          <p:nvPr/>
        </p:nvSpPr>
        <p:spPr>
          <a:xfrm>
            <a:off x="157843" y="6252369"/>
            <a:ext cx="2079171" cy="554269"/>
          </a:xfrm>
          <a:prstGeom prst="righ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dirty="0" smtClean="0"/>
              <a:t>HEATING</a:t>
            </a:r>
            <a:endParaRPr lang="en-GB" dirty="0"/>
          </a:p>
        </p:txBody>
      </p:sp>
      <p:sp>
        <p:nvSpPr>
          <p:cNvPr id="12" name="Left Arrow 11"/>
          <p:cNvSpPr/>
          <p:nvPr/>
        </p:nvSpPr>
        <p:spPr>
          <a:xfrm>
            <a:off x="9350829" y="4506686"/>
            <a:ext cx="2198914" cy="625478"/>
          </a:xfrm>
          <a:prstGeom prst="leftArrow">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dirty="0" smtClean="0"/>
              <a:t>COOLING</a:t>
            </a:r>
            <a:endParaRPr lang="en-GB" dirty="0"/>
          </a:p>
        </p:txBody>
      </p:sp>
      <p:sp>
        <p:nvSpPr>
          <p:cNvPr id="13" name="Up Arrow 12"/>
          <p:cNvSpPr/>
          <p:nvPr/>
        </p:nvSpPr>
        <p:spPr>
          <a:xfrm>
            <a:off x="4223657" y="6016854"/>
            <a:ext cx="391886" cy="492803"/>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p>
        </p:txBody>
      </p:sp>
      <p:sp>
        <p:nvSpPr>
          <p:cNvPr id="14" name="TextBox 13"/>
          <p:cNvSpPr txBox="1"/>
          <p:nvPr/>
        </p:nvSpPr>
        <p:spPr>
          <a:xfrm>
            <a:off x="3592285" y="6509657"/>
            <a:ext cx="1850572" cy="369332"/>
          </a:xfrm>
          <a:prstGeom prst="rect">
            <a:avLst/>
          </a:prstGeom>
          <a:noFill/>
        </p:spPr>
        <p:txBody>
          <a:bodyPr wrap="square" rtlCol="0">
            <a:spAutoFit/>
          </a:bodyPr>
          <a:lstStyle/>
          <a:p>
            <a:r>
              <a:rPr lang="en-GB" dirty="0" smtClean="0"/>
              <a:t>MELTING POINT</a:t>
            </a:r>
            <a:endParaRPr lang="en-GB" dirty="0"/>
          </a:p>
        </p:txBody>
      </p:sp>
      <p:sp>
        <p:nvSpPr>
          <p:cNvPr id="16" name="Up Arrow 15"/>
          <p:cNvSpPr/>
          <p:nvPr/>
        </p:nvSpPr>
        <p:spPr>
          <a:xfrm>
            <a:off x="7511143" y="6016854"/>
            <a:ext cx="391886" cy="492803"/>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p>
        </p:txBody>
      </p:sp>
      <p:sp>
        <p:nvSpPr>
          <p:cNvPr id="17" name="TextBox 16"/>
          <p:cNvSpPr txBox="1"/>
          <p:nvPr/>
        </p:nvSpPr>
        <p:spPr>
          <a:xfrm>
            <a:off x="6879771" y="6509657"/>
            <a:ext cx="1850572" cy="369332"/>
          </a:xfrm>
          <a:prstGeom prst="rect">
            <a:avLst/>
          </a:prstGeom>
          <a:noFill/>
        </p:spPr>
        <p:txBody>
          <a:bodyPr wrap="square" rtlCol="0">
            <a:spAutoFit/>
          </a:bodyPr>
          <a:lstStyle/>
          <a:p>
            <a:r>
              <a:rPr lang="en-GB" dirty="0" smtClean="0"/>
              <a:t>BOILING POINT</a:t>
            </a:r>
            <a:endParaRPr lang="en-GB" dirty="0"/>
          </a:p>
        </p:txBody>
      </p:sp>
      <p:sp>
        <p:nvSpPr>
          <p:cNvPr id="19" name="Up Arrow 18"/>
          <p:cNvSpPr/>
          <p:nvPr/>
        </p:nvSpPr>
        <p:spPr>
          <a:xfrm rot="10800000">
            <a:off x="4223657" y="4736432"/>
            <a:ext cx="391886" cy="492803"/>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p>
        </p:txBody>
      </p:sp>
      <p:sp>
        <p:nvSpPr>
          <p:cNvPr id="20" name="TextBox 19"/>
          <p:cNvSpPr txBox="1"/>
          <p:nvPr/>
        </p:nvSpPr>
        <p:spPr>
          <a:xfrm>
            <a:off x="3494313" y="4430995"/>
            <a:ext cx="1850572" cy="369332"/>
          </a:xfrm>
          <a:prstGeom prst="rect">
            <a:avLst/>
          </a:prstGeom>
          <a:noFill/>
        </p:spPr>
        <p:txBody>
          <a:bodyPr wrap="square" rtlCol="0">
            <a:spAutoFit/>
          </a:bodyPr>
          <a:lstStyle/>
          <a:p>
            <a:r>
              <a:rPr lang="en-GB" dirty="0" smtClean="0"/>
              <a:t>FREEZING POINT</a:t>
            </a:r>
            <a:endParaRPr lang="en-GB" dirty="0"/>
          </a:p>
        </p:txBody>
      </p:sp>
      <p:sp>
        <p:nvSpPr>
          <p:cNvPr id="21" name="Up Arrow 20"/>
          <p:cNvSpPr/>
          <p:nvPr/>
        </p:nvSpPr>
        <p:spPr>
          <a:xfrm rot="10800000">
            <a:off x="7511144" y="4736432"/>
            <a:ext cx="391886" cy="492803"/>
          </a:xfrm>
          <a:prstGeom prst="up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dirty="0"/>
          </a:p>
        </p:txBody>
      </p:sp>
      <p:sp>
        <p:nvSpPr>
          <p:cNvPr id="22" name="TextBox 21"/>
          <p:cNvSpPr txBox="1"/>
          <p:nvPr/>
        </p:nvSpPr>
        <p:spPr>
          <a:xfrm>
            <a:off x="6357257" y="4430995"/>
            <a:ext cx="2275115" cy="369332"/>
          </a:xfrm>
          <a:prstGeom prst="rect">
            <a:avLst/>
          </a:prstGeom>
          <a:noFill/>
        </p:spPr>
        <p:txBody>
          <a:bodyPr wrap="square" rtlCol="0">
            <a:spAutoFit/>
          </a:bodyPr>
          <a:lstStyle/>
          <a:p>
            <a:r>
              <a:rPr lang="en-GB" dirty="0" smtClean="0"/>
              <a:t>CONDENSING POINT</a:t>
            </a:r>
            <a:endParaRPr lang="en-GB" dirty="0"/>
          </a:p>
        </p:txBody>
      </p:sp>
    </p:spTree>
    <p:extLst>
      <p:ext uri="{BB962C8B-B14F-4D97-AF65-F5344CB8AC3E}">
        <p14:creationId xmlns:p14="http://schemas.microsoft.com/office/powerpoint/2010/main" val="14173173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763" y="333375"/>
            <a:ext cx="10555287"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a:spLocks noGrp="1"/>
          </p:cNvSpPr>
          <p:nvPr>
            <p:ph type="ctrTitle"/>
          </p:nvPr>
        </p:nvSpPr>
        <p:spPr>
          <a:xfrm>
            <a:off x="1524000" y="0"/>
            <a:ext cx="9144000" cy="672662"/>
          </a:xfrm>
        </p:spPr>
        <p:txBody>
          <a:bodyPr/>
          <a:lstStyle/>
          <a:p>
            <a:pPr eaLnBrk="1" hangingPunct="1"/>
            <a:r>
              <a:rPr lang="en-GB" altLang="en-US" sz="3600" u="sng" dirty="0" smtClean="0">
                <a:latin typeface="Arial" panose="020B0604020202020204" pitchFamily="34" charset="0"/>
                <a:cs typeface="Arial" panose="020B0604020202020204" pitchFamily="34" charset="0"/>
              </a:rPr>
              <a:t>Heating curve</a:t>
            </a:r>
          </a:p>
        </p:txBody>
      </p:sp>
      <p:sp>
        <p:nvSpPr>
          <p:cNvPr id="5" name="Rounded Rectangle 4"/>
          <p:cNvSpPr/>
          <p:nvPr/>
        </p:nvSpPr>
        <p:spPr>
          <a:xfrm>
            <a:off x="6982319" y="4724400"/>
            <a:ext cx="5022850" cy="1985963"/>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2800" dirty="0"/>
              <a:t>What is happening to the kinetic energy of the particles when the temperature is increasing?</a:t>
            </a:r>
          </a:p>
        </p:txBody>
      </p:sp>
    </p:spTree>
    <p:extLst>
      <p:ext uri="{BB962C8B-B14F-4D97-AF65-F5344CB8AC3E}">
        <p14:creationId xmlns:p14="http://schemas.microsoft.com/office/powerpoint/2010/main" val="8456393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icture 2"/>
          <p:cNvSpPr>
            <a:spLocks noChangeAspect="1" noChangeArrowheads="1"/>
          </p:cNvSpPr>
          <p:nvPr/>
        </p:nvSpPr>
        <p:spPr bwMode="auto">
          <a:xfrm>
            <a:off x="839788" y="476250"/>
            <a:ext cx="10728325"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latin typeface="Arial" panose="020B0604020202020204" pitchFamily="34" charset="0"/>
            </a:endParaRPr>
          </a:p>
        </p:txBody>
      </p:sp>
      <p:sp>
        <p:nvSpPr>
          <p:cNvPr id="18435" name="TextBox 4"/>
          <p:cNvSpPr txBox="1">
            <a:spLocks noChangeArrowheads="1"/>
          </p:cNvSpPr>
          <p:nvPr/>
        </p:nvSpPr>
        <p:spPr bwMode="auto">
          <a:xfrm>
            <a:off x="2279650" y="5668963"/>
            <a:ext cx="864076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en-US" sz="2400" dirty="0" smtClean="0">
                <a:latin typeface="Arial" panose="020B0604020202020204" pitchFamily="34" charset="0"/>
              </a:rPr>
              <a:t>How do we know the </a:t>
            </a:r>
            <a:r>
              <a:rPr lang="en-GB" altLang="en-US" sz="2400" dirty="0">
                <a:latin typeface="Arial" panose="020B0604020202020204" pitchFamily="34" charset="0"/>
              </a:rPr>
              <a:t>melting point of this substance?</a:t>
            </a:r>
          </a:p>
          <a:p>
            <a:pPr eaLnBrk="1" hangingPunct="1">
              <a:spcBef>
                <a:spcPct val="0"/>
              </a:spcBef>
              <a:buFontTx/>
              <a:buNone/>
            </a:pPr>
            <a:r>
              <a:rPr lang="en-GB" altLang="en-US" sz="2400" dirty="0">
                <a:latin typeface="Arial" panose="020B0604020202020204" pitchFamily="34" charset="0"/>
              </a:rPr>
              <a:t>What state is this substance at room temperature (21⁰C)</a:t>
            </a:r>
          </a:p>
        </p:txBody>
      </p:sp>
      <p:sp>
        <p:nvSpPr>
          <p:cNvPr id="5" name="Title 1"/>
          <p:cNvSpPr txBox="1">
            <a:spLocks/>
          </p:cNvSpPr>
          <p:nvPr/>
        </p:nvSpPr>
        <p:spPr>
          <a:xfrm>
            <a:off x="1334814" y="206375"/>
            <a:ext cx="9144000" cy="890588"/>
          </a:xfrm>
          <a:prstGeom prst="rect">
            <a:avLst/>
          </a:prstGeom>
        </p:spPr>
        <p:txBody>
          <a:bodyPr/>
          <a:lstStyle/>
          <a:p>
            <a:pPr algn="ctr" eaLnBrk="1" hangingPunct="1">
              <a:defRPr/>
            </a:pPr>
            <a:r>
              <a:rPr lang="en-GB" sz="3600" u="sng" dirty="0">
                <a:latin typeface="Arial" charset="0"/>
                <a:ea typeface="+mj-ea"/>
                <a:cs typeface="Arial" charset="0"/>
              </a:rPr>
              <a:t>Cooling curve</a:t>
            </a:r>
          </a:p>
        </p:txBody>
      </p:sp>
      <p:pic>
        <p:nvPicPr>
          <p:cNvPr id="18437" name="Picture 6" descr="Image result for cooling cur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5300" y="1162844"/>
            <a:ext cx="6121400" cy="40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73571" y="1228725"/>
            <a:ext cx="2909888" cy="3963988"/>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2800" dirty="0"/>
              <a:t>What is happening to the kinetic energy of the particles when the temperature is decreasing?</a:t>
            </a:r>
          </a:p>
        </p:txBody>
      </p:sp>
      <p:sp>
        <p:nvSpPr>
          <p:cNvPr id="8" name="Rounded Rectangle 7"/>
          <p:cNvSpPr/>
          <p:nvPr/>
        </p:nvSpPr>
        <p:spPr>
          <a:xfrm>
            <a:off x="9282113" y="1212850"/>
            <a:ext cx="2771775" cy="397986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GB" sz="2800" dirty="0"/>
              <a:t>What is happening to the kinetic energy of the particles when the substance reaches it’s melting point?</a:t>
            </a:r>
          </a:p>
        </p:txBody>
      </p:sp>
    </p:spTree>
    <p:extLst>
      <p:ext uri="{BB962C8B-B14F-4D97-AF65-F5344CB8AC3E}">
        <p14:creationId xmlns:p14="http://schemas.microsoft.com/office/powerpoint/2010/main" val="2745784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05267" y="120541"/>
            <a:ext cx="11834485" cy="6381118"/>
          </a:xfrm>
          <a:prstGeom prst="rect">
            <a:avLst/>
          </a:prstGeom>
          <a:ln>
            <a:solidFill>
              <a:srgbClr val="00B0F0"/>
            </a:solidFill>
          </a:ln>
        </p:spPr>
      </p:pic>
    </p:spTree>
    <p:extLst>
      <p:ext uri="{BB962C8B-B14F-4D97-AF65-F5344CB8AC3E}">
        <p14:creationId xmlns:p14="http://schemas.microsoft.com/office/powerpoint/2010/main" val="17540503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en-US" b="1" u="sng" smtClean="0"/>
              <a:t>Internal Energy</a:t>
            </a:r>
          </a:p>
        </p:txBody>
      </p:sp>
      <p:sp>
        <p:nvSpPr>
          <p:cNvPr id="3" name="Content Placeholder 2"/>
          <p:cNvSpPr>
            <a:spLocks noGrp="1"/>
          </p:cNvSpPr>
          <p:nvPr>
            <p:ph idx="1"/>
          </p:nvPr>
        </p:nvSpPr>
        <p:spPr>
          <a:xfrm>
            <a:off x="579438" y="1690688"/>
            <a:ext cx="10972800" cy="4846745"/>
          </a:xfrm>
        </p:spPr>
        <p:txBody>
          <a:bodyPr>
            <a:normAutofit lnSpcReduction="10000"/>
          </a:bodyPr>
          <a:lstStyle/>
          <a:p>
            <a:pPr marL="0" indent="0">
              <a:buNone/>
              <a:defRPr/>
            </a:pPr>
            <a:r>
              <a:rPr lang="en-GB" b="1" u="sng" dirty="0" smtClean="0"/>
              <a:t>Internal energy</a:t>
            </a:r>
            <a:r>
              <a:rPr lang="en-GB" dirty="0" smtClean="0"/>
              <a:t>: the energy stored by the particles of a substance</a:t>
            </a:r>
          </a:p>
          <a:p>
            <a:pPr>
              <a:defRPr/>
            </a:pPr>
            <a:endParaRPr lang="en-GB" dirty="0" smtClean="0"/>
          </a:p>
          <a:p>
            <a:pPr>
              <a:defRPr/>
            </a:pPr>
            <a:endParaRPr lang="en-GB" dirty="0"/>
          </a:p>
          <a:p>
            <a:pPr>
              <a:defRPr/>
            </a:pPr>
            <a:endParaRPr lang="en-GB" dirty="0"/>
          </a:p>
          <a:p>
            <a:pPr>
              <a:defRPr/>
            </a:pPr>
            <a:endParaRPr lang="en-GB" dirty="0" smtClean="0"/>
          </a:p>
          <a:p>
            <a:pPr>
              <a:defRPr/>
            </a:pPr>
            <a:endParaRPr lang="en-GB" dirty="0"/>
          </a:p>
          <a:p>
            <a:pPr marL="0" indent="0">
              <a:buNone/>
              <a:defRPr/>
            </a:pPr>
            <a:r>
              <a:rPr lang="en-GB" dirty="0" smtClean="0"/>
              <a:t>The internal energy of a substance is the sum of:</a:t>
            </a:r>
          </a:p>
          <a:p>
            <a:pPr>
              <a:defRPr/>
            </a:pPr>
            <a:endParaRPr lang="en-GB" dirty="0"/>
          </a:p>
          <a:p>
            <a:pPr marL="514350" indent="-514350">
              <a:buFont typeface="+mj-lt"/>
              <a:buAutoNum type="arabicPeriod"/>
              <a:defRPr/>
            </a:pPr>
            <a:r>
              <a:rPr lang="en-GB" dirty="0" smtClean="0"/>
              <a:t>The kinetic energy the particles have</a:t>
            </a:r>
          </a:p>
          <a:p>
            <a:pPr marL="514350" indent="-514350">
              <a:buFont typeface="+mj-lt"/>
              <a:buAutoNum type="arabicPeriod"/>
              <a:defRPr/>
            </a:pPr>
            <a:r>
              <a:rPr lang="en-GB" dirty="0" smtClean="0"/>
              <a:t>The potential energy the particles have (relative to each other)</a:t>
            </a:r>
          </a:p>
          <a:p>
            <a:pPr marL="0" indent="0">
              <a:buFont typeface="Arial" panose="020B0604020202020204" pitchFamily="34" charset="0"/>
              <a:buNone/>
              <a:defRPr/>
            </a:pPr>
            <a:endParaRPr lang="en-GB" dirty="0"/>
          </a:p>
        </p:txBody>
      </p:sp>
      <p:sp>
        <p:nvSpPr>
          <p:cNvPr id="4" name="Rounded Rectangle 3"/>
          <p:cNvSpPr/>
          <p:nvPr/>
        </p:nvSpPr>
        <p:spPr>
          <a:xfrm>
            <a:off x="334963" y="2886075"/>
            <a:ext cx="2952750" cy="115252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r>
              <a:rPr lang="en-GB" sz="3600" dirty="0"/>
              <a:t>Internal Energy</a:t>
            </a:r>
          </a:p>
        </p:txBody>
      </p:sp>
      <p:sp>
        <p:nvSpPr>
          <p:cNvPr id="5" name="Rounded Rectangle 4"/>
          <p:cNvSpPr/>
          <p:nvPr/>
        </p:nvSpPr>
        <p:spPr>
          <a:xfrm>
            <a:off x="5102225" y="2886075"/>
            <a:ext cx="2951163" cy="1152525"/>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3600" dirty="0"/>
              <a:t>Total kinetic energy</a:t>
            </a:r>
          </a:p>
        </p:txBody>
      </p:sp>
      <p:sp>
        <p:nvSpPr>
          <p:cNvPr id="6" name="Rounded Rectangle 5"/>
          <p:cNvSpPr/>
          <p:nvPr/>
        </p:nvSpPr>
        <p:spPr>
          <a:xfrm>
            <a:off x="8729663" y="2886075"/>
            <a:ext cx="3082925" cy="115252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GB" sz="3600" dirty="0"/>
              <a:t>Total potential energy</a:t>
            </a:r>
          </a:p>
        </p:txBody>
      </p:sp>
      <p:sp>
        <p:nvSpPr>
          <p:cNvPr id="7" name="Equal 6"/>
          <p:cNvSpPr/>
          <p:nvPr/>
        </p:nvSpPr>
        <p:spPr>
          <a:xfrm>
            <a:off x="3660775" y="3175000"/>
            <a:ext cx="1152525" cy="6477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tx1"/>
              </a:solidFill>
            </a:endParaRPr>
          </a:p>
        </p:txBody>
      </p:sp>
      <p:sp>
        <p:nvSpPr>
          <p:cNvPr id="8" name="Plus 7"/>
          <p:cNvSpPr/>
          <p:nvPr/>
        </p:nvSpPr>
        <p:spPr>
          <a:xfrm>
            <a:off x="8197850" y="3246438"/>
            <a:ext cx="374650" cy="431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535621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ctrTitle"/>
          </p:nvPr>
        </p:nvSpPr>
        <p:spPr>
          <a:xfrm>
            <a:off x="1524000" y="0"/>
            <a:ext cx="9144000" cy="1125538"/>
          </a:xfrm>
        </p:spPr>
        <p:txBody>
          <a:bodyPr/>
          <a:lstStyle/>
          <a:p>
            <a:pPr eaLnBrk="1" hangingPunct="1"/>
            <a:r>
              <a:rPr lang="en-GB" altLang="en-US" sz="3600" u="sng" dirty="0" smtClean="0">
                <a:latin typeface="Arial" panose="020B0604020202020204" pitchFamily="34" charset="0"/>
                <a:cs typeface="Arial" panose="020B0604020202020204" pitchFamily="34" charset="0"/>
              </a:rPr>
              <a:t>Heating curve – which part of internal energy is increasing at each stage?</a:t>
            </a:r>
          </a:p>
        </p:txBody>
      </p:sp>
      <p:pic>
        <p:nvPicPr>
          <p:cNvPr id="2355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25" y="1457599"/>
            <a:ext cx="1055528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192088" y="4868863"/>
            <a:ext cx="2159000" cy="1989137"/>
          </a:xfrm>
          <a:prstGeom prst="ellipse">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GB" sz="3200" dirty="0"/>
              <a:t>Kinetic energy?</a:t>
            </a:r>
          </a:p>
        </p:txBody>
      </p:sp>
      <p:sp>
        <p:nvSpPr>
          <p:cNvPr id="6" name="Oval 5"/>
          <p:cNvSpPr/>
          <p:nvPr/>
        </p:nvSpPr>
        <p:spPr>
          <a:xfrm>
            <a:off x="10096500" y="4856163"/>
            <a:ext cx="2095500" cy="1965325"/>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GB" sz="2800" dirty="0"/>
              <a:t>Potential energy?</a:t>
            </a:r>
          </a:p>
        </p:txBody>
      </p:sp>
      <p:sp>
        <p:nvSpPr>
          <p:cNvPr id="3" name="Rounded Rectangle 2"/>
          <p:cNvSpPr/>
          <p:nvPr/>
        </p:nvSpPr>
        <p:spPr>
          <a:xfrm>
            <a:off x="177800" y="758825"/>
            <a:ext cx="2640013" cy="1019175"/>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GB" sz="2800" dirty="0"/>
              <a:t>Think about kinetic theory…!</a:t>
            </a:r>
          </a:p>
        </p:txBody>
      </p:sp>
      <p:cxnSp>
        <p:nvCxnSpPr>
          <p:cNvPr id="5" name="Straight Arrow Connector 4"/>
          <p:cNvCxnSpPr>
            <a:stCxn id="2" idx="6"/>
          </p:cNvCxnSpPr>
          <p:nvPr/>
        </p:nvCxnSpPr>
        <p:spPr>
          <a:xfrm flipV="1">
            <a:off x="2351088" y="5023946"/>
            <a:ext cx="139864" cy="839486"/>
          </a:xfrm>
          <a:prstGeom prst="straightConnector1">
            <a:avLst/>
          </a:prstGeom>
          <a:ln w="19050">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p:nvPr/>
        </p:nvCxnSpPr>
        <p:spPr>
          <a:xfrm flipV="1">
            <a:off x="2351088" y="2186152"/>
            <a:ext cx="6992609" cy="3677280"/>
          </a:xfrm>
          <a:prstGeom prst="straightConnector1">
            <a:avLst/>
          </a:prstGeom>
          <a:ln w="19050">
            <a:tailEnd type="triangle"/>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flipV="1">
            <a:off x="2351088" y="3240005"/>
            <a:ext cx="3890798" cy="2623426"/>
          </a:xfrm>
          <a:prstGeom prst="straightConnector1">
            <a:avLst/>
          </a:prstGeom>
          <a:ln w="19050">
            <a:tailEnd type="triangle"/>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a:stCxn id="6" idx="1"/>
          </p:cNvCxnSpPr>
          <p:nvPr/>
        </p:nvCxnSpPr>
        <p:spPr>
          <a:xfrm flipH="1" flipV="1">
            <a:off x="8008883" y="2669628"/>
            <a:ext cx="2394496" cy="247435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0" name="Straight Arrow Connector 19"/>
          <p:cNvCxnSpPr>
            <a:stCxn id="6" idx="1"/>
          </p:cNvCxnSpPr>
          <p:nvPr/>
        </p:nvCxnSpPr>
        <p:spPr>
          <a:xfrm flipH="1" flipV="1">
            <a:off x="4393325" y="4727598"/>
            <a:ext cx="6010054" cy="41638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0297080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69683" y="64168"/>
            <a:ext cx="10935201" cy="8457018"/>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257801" y="806701"/>
            <a:ext cx="10515600" cy="5493224"/>
          </a:xfrm>
          <a:prstGeom prst="rect">
            <a:avLst/>
          </a:prstGeom>
          <a:ln>
            <a:solidFill>
              <a:srgbClr val="FF0000"/>
            </a:solidFill>
          </a:ln>
        </p:spPr>
      </p:pic>
    </p:spTree>
    <p:extLst>
      <p:ext uri="{BB962C8B-B14F-4D97-AF65-F5344CB8AC3E}">
        <p14:creationId xmlns:p14="http://schemas.microsoft.com/office/powerpoint/2010/main" val="1738120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54" descr="70%"/>
          <p:cNvSpPr>
            <a:spLocks noChangeArrowheads="1"/>
          </p:cNvSpPr>
          <p:nvPr/>
        </p:nvSpPr>
        <p:spPr bwMode="auto">
          <a:xfrm>
            <a:off x="5303838" y="3261708"/>
            <a:ext cx="1079500" cy="533400"/>
          </a:xfrm>
          <a:prstGeom prst="cube">
            <a:avLst>
              <a:gd name="adj" fmla="val 31287"/>
            </a:avLst>
          </a:prstGeom>
          <a:pattFill prst="pct70">
            <a:fgClr>
              <a:schemeClr val="accent1"/>
            </a:fgClr>
            <a:bgClr>
              <a:schemeClr val="bg1"/>
            </a:bgClr>
          </a:patt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latin typeface="Arial" panose="020B0604020202020204" pitchFamily="34" charset="0"/>
            </a:endParaRPr>
          </a:p>
        </p:txBody>
      </p:sp>
      <p:sp>
        <p:nvSpPr>
          <p:cNvPr id="6147" name="AutoShape 55" descr="Granite"/>
          <p:cNvSpPr>
            <a:spLocks noChangeArrowheads="1"/>
          </p:cNvSpPr>
          <p:nvPr/>
        </p:nvSpPr>
        <p:spPr bwMode="auto">
          <a:xfrm>
            <a:off x="7391400" y="3261708"/>
            <a:ext cx="1079500" cy="533400"/>
          </a:xfrm>
          <a:prstGeom prst="cube">
            <a:avLst>
              <a:gd name="adj" fmla="val 31287"/>
            </a:avLst>
          </a:prstGeom>
          <a:blipFill dpi="0" rotWithShape="1">
            <a:blip r:embed="rId2"/>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latin typeface="Arial" panose="020B0604020202020204" pitchFamily="34" charset="0"/>
            </a:endParaRPr>
          </a:p>
        </p:txBody>
      </p:sp>
      <p:sp>
        <p:nvSpPr>
          <p:cNvPr id="6148" name="AutoShape 53" descr="Oak"/>
          <p:cNvSpPr>
            <a:spLocks noChangeArrowheads="1"/>
          </p:cNvSpPr>
          <p:nvPr/>
        </p:nvSpPr>
        <p:spPr bwMode="auto">
          <a:xfrm>
            <a:off x="3287713" y="3261708"/>
            <a:ext cx="1079500" cy="533400"/>
          </a:xfrm>
          <a:prstGeom prst="cube">
            <a:avLst>
              <a:gd name="adj" fmla="val 31287"/>
            </a:avLst>
          </a:prstGeom>
          <a:blipFill dpi="0" rotWithShape="1">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latin typeface="Arial" panose="020B0604020202020204" pitchFamily="34" charset="0"/>
            </a:endParaRPr>
          </a:p>
        </p:txBody>
      </p:sp>
      <p:sp>
        <p:nvSpPr>
          <p:cNvPr id="6149" name="Rectangle 2"/>
          <p:cNvSpPr>
            <a:spLocks noGrp="1" noChangeArrowheads="1"/>
          </p:cNvSpPr>
          <p:nvPr>
            <p:ph type="title"/>
          </p:nvPr>
        </p:nvSpPr>
        <p:spPr>
          <a:xfrm>
            <a:off x="1343025" y="12700"/>
            <a:ext cx="8229600" cy="1143000"/>
          </a:xfrm>
        </p:spPr>
        <p:txBody>
          <a:bodyPr/>
          <a:lstStyle/>
          <a:p>
            <a:pPr algn="ctr" eaLnBrk="1" hangingPunct="1"/>
            <a:r>
              <a:rPr lang="en-GB" altLang="en-US" b="1" u="sng" dirty="0" smtClean="0"/>
              <a:t>What is Density?</a:t>
            </a:r>
          </a:p>
        </p:txBody>
      </p:sp>
      <p:sp>
        <p:nvSpPr>
          <p:cNvPr id="23555" name="Rectangle 3"/>
          <p:cNvSpPr>
            <a:spLocks noGrp="1" noChangeArrowheads="1"/>
          </p:cNvSpPr>
          <p:nvPr>
            <p:ph idx="1"/>
          </p:nvPr>
        </p:nvSpPr>
        <p:spPr>
          <a:xfrm>
            <a:off x="1981200" y="5166708"/>
            <a:ext cx="8229600" cy="749300"/>
          </a:xfrm>
        </p:spPr>
        <p:txBody>
          <a:bodyPr/>
          <a:lstStyle/>
          <a:p>
            <a:pPr algn="ctr" eaLnBrk="1" hangingPunct="1">
              <a:spcBef>
                <a:spcPct val="50000"/>
              </a:spcBef>
              <a:buFontTx/>
              <a:buNone/>
            </a:pPr>
            <a:r>
              <a:rPr lang="en-GB" altLang="en-US" sz="4000" smtClean="0">
                <a:solidFill>
                  <a:srgbClr val="FF0066"/>
                </a:solidFill>
              </a:rPr>
              <a:t>Density is the Mass per unit Volume</a:t>
            </a:r>
          </a:p>
          <a:p>
            <a:pPr eaLnBrk="1" hangingPunct="1">
              <a:buFontTx/>
              <a:buNone/>
            </a:pPr>
            <a:endParaRPr lang="en-GB" altLang="en-US" sz="4000" smtClean="0"/>
          </a:p>
        </p:txBody>
      </p:sp>
      <p:sp>
        <p:nvSpPr>
          <p:cNvPr id="23591" name="Text Box 39"/>
          <p:cNvSpPr txBox="1">
            <a:spLocks noChangeArrowheads="1"/>
          </p:cNvSpPr>
          <p:nvPr/>
        </p:nvSpPr>
        <p:spPr bwMode="auto">
          <a:xfrm>
            <a:off x="3503613" y="2664808"/>
            <a:ext cx="15827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a:latin typeface="Tahoma" panose="020B0604030504040204" pitchFamily="34" charset="0"/>
              </a:rPr>
              <a:t>Wood</a:t>
            </a:r>
          </a:p>
        </p:txBody>
      </p:sp>
      <p:sp>
        <p:nvSpPr>
          <p:cNvPr id="23592" name="Text Box 40"/>
          <p:cNvSpPr txBox="1">
            <a:spLocks noChangeArrowheads="1"/>
          </p:cNvSpPr>
          <p:nvPr/>
        </p:nvSpPr>
        <p:spPr bwMode="auto">
          <a:xfrm>
            <a:off x="5519738" y="2664808"/>
            <a:ext cx="2089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a:latin typeface="Tahoma" panose="020B0604030504040204" pitchFamily="34" charset="0"/>
              </a:rPr>
              <a:t>Water</a:t>
            </a:r>
          </a:p>
        </p:txBody>
      </p:sp>
      <p:sp>
        <p:nvSpPr>
          <p:cNvPr id="23593" name="Text Box 41"/>
          <p:cNvSpPr txBox="1">
            <a:spLocks noChangeArrowheads="1"/>
          </p:cNvSpPr>
          <p:nvPr/>
        </p:nvSpPr>
        <p:spPr bwMode="auto">
          <a:xfrm>
            <a:off x="7824788" y="2664808"/>
            <a:ext cx="1008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a:latin typeface="Tahoma" panose="020B0604030504040204" pitchFamily="34" charset="0"/>
              </a:rPr>
              <a:t>Iron</a:t>
            </a:r>
          </a:p>
        </p:txBody>
      </p:sp>
      <p:sp>
        <p:nvSpPr>
          <p:cNvPr id="23594" name="Text Box 42"/>
          <p:cNvSpPr txBox="1">
            <a:spLocks noChangeArrowheads="1"/>
          </p:cNvSpPr>
          <p:nvPr/>
        </p:nvSpPr>
        <p:spPr bwMode="auto">
          <a:xfrm>
            <a:off x="3395663" y="3417284"/>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dirty="0">
                <a:latin typeface="Tahoma" panose="020B0604030504040204" pitchFamily="34" charset="0"/>
              </a:rPr>
              <a:t>1 cm</a:t>
            </a:r>
            <a:r>
              <a:rPr lang="en-GB" altLang="en-US" sz="1800" b="0" baseline="30000" dirty="0">
                <a:latin typeface="Tahoma" panose="020B0604030504040204" pitchFamily="34" charset="0"/>
              </a:rPr>
              <a:t>3</a:t>
            </a:r>
            <a:endParaRPr lang="en-GB" altLang="en-US" sz="1800" b="0" dirty="0">
              <a:latin typeface="Tahoma" panose="020B0604030504040204" pitchFamily="34" charset="0"/>
            </a:endParaRPr>
          </a:p>
        </p:txBody>
      </p:sp>
      <p:sp>
        <p:nvSpPr>
          <p:cNvPr id="23595" name="Text Box 43"/>
          <p:cNvSpPr txBox="1">
            <a:spLocks noChangeArrowheads="1"/>
          </p:cNvSpPr>
          <p:nvPr/>
        </p:nvSpPr>
        <p:spPr bwMode="auto">
          <a:xfrm>
            <a:off x="5375275" y="3428396"/>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dirty="0">
                <a:latin typeface="Tahoma" panose="020B0604030504040204" pitchFamily="34" charset="0"/>
              </a:rPr>
              <a:t>1 cm</a:t>
            </a:r>
            <a:r>
              <a:rPr lang="en-GB" altLang="en-US" sz="1800" b="0" baseline="30000" dirty="0">
                <a:latin typeface="Tahoma" panose="020B0604030504040204" pitchFamily="34" charset="0"/>
              </a:rPr>
              <a:t>3</a:t>
            </a:r>
            <a:endParaRPr lang="en-GB" altLang="en-US" sz="1800" b="0" dirty="0">
              <a:latin typeface="Tahoma" panose="020B0604030504040204" pitchFamily="34" charset="0"/>
            </a:endParaRPr>
          </a:p>
        </p:txBody>
      </p:sp>
      <p:sp>
        <p:nvSpPr>
          <p:cNvPr id="23596" name="Text Box 44"/>
          <p:cNvSpPr txBox="1">
            <a:spLocks noChangeArrowheads="1"/>
          </p:cNvSpPr>
          <p:nvPr/>
        </p:nvSpPr>
        <p:spPr bwMode="auto">
          <a:xfrm>
            <a:off x="7465219" y="3406172"/>
            <a:ext cx="863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a:latin typeface="Tahoma" panose="020B0604030504040204" pitchFamily="34" charset="0"/>
              </a:rPr>
              <a:t>1 cm</a:t>
            </a:r>
            <a:r>
              <a:rPr lang="en-GB" altLang="en-US" sz="1800" b="0" baseline="30000">
                <a:latin typeface="Tahoma" panose="020B0604030504040204" pitchFamily="34" charset="0"/>
              </a:rPr>
              <a:t>3</a:t>
            </a:r>
            <a:endParaRPr lang="en-GB" altLang="en-US" sz="1800" b="0">
              <a:latin typeface="Tahoma" panose="020B0604030504040204" pitchFamily="34" charset="0"/>
            </a:endParaRPr>
          </a:p>
        </p:txBody>
      </p:sp>
      <p:sp>
        <p:nvSpPr>
          <p:cNvPr id="23597" name="Text Box 45"/>
          <p:cNvSpPr txBox="1">
            <a:spLocks noChangeArrowheads="1"/>
          </p:cNvSpPr>
          <p:nvPr/>
        </p:nvSpPr>
        <p:spPr bwMode="auto">
          <a:xfrm>
            <a:off x="1847850" y="1367821"/>
            <a:ext cx="84963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b="0" dirty="0">
                <a:latin typeface="Tahoma" panose="020B0604030504040204" pitchFamily="34" charset="0"/>
              </a:rPr>
              <a:t>If you take the same volume of different substances, then they will weigh different amounts.</a:t>
            </a:r>
          </a:p>
        </p:txBody>
      </p:sp>
      <p:sp>
        <p:nvSpPr>
          <p:cNvPr id="23598" name="Text Box 46"/>
          <p:cNvSpPr txBox="1">
            <a:spLocks noChangeArrowheads="1"/>
          </p:cNvSpPr>
          <p:nvPr/>
        </p:nvSpPr>
        <p:spPr bwMode="auto">
          <a:xfrm>
            <a:off x="3316288" y="4060221"/>
            <a:ext cx="12969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a:latin typeface="Tahoma" panose="020B0604030504040204" pitchFamily="34" charset="0"/>
              </a:rPr>
              <a:t>0.50 g</a:t>
            </a:r>
          </a:p>
        </p:txBody>
      </p:sp>
      <p:sp>
        <p:nvSpPr>
          <p:cNvPr id="23599" name="Text Box 47"/>
          <p:cNvSpPr txBox="1">
            <a:spLocks noChangeArrowheads="1"/>
          </p:cNvSpPr>
          <p:nvPr/>
        </p:nvSpPr>
        <p:spPr bwMode="auto">
          <a:xfrm>
            <a:off x="5232400" y="4104671"/>
            <a:ext cx="1296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a:latin typeface="Tahoma" panose="020B0604030504040204" pitchFamily="34" charset="0"/>
              </a:rPr>
              <a:t>1.00 g</a:t>
            </a:r>
          </a:p>
        </p:txBody>
      </p:sp>
      <p:sp>
        <p:nvSpPr>
          <p:cNvPr id="23600" name="Text Box 48"/>
          <p:cNvSpPr txBox="1">
            <a:spLocks noChangeArrowheads="1"/>
          </p:cNvSpPr>
          <p:nvPr/>
        </p:nvSpPr>
        <p:spPr bwMode="auto">
          <a:xfrm>
            <a:off x="7391400" y="4104671"/>
            <a:ext cx="12969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a:latin typeface="Tahoma" panose="020B0604030504040204" pitchFamily="34" charset="0"/>
              </a:rPr>
              <a:t>8.00 g</a:t>
            </a:r>
          </a:p>
        </p:txBody>
      </p:sp>
      <p:sp>
        <p:nvSpPr>
          <p:cNvPr id="23601" name="Text Box 49"/>
          <p:cNvSpPr txBox="1">
            <a:spLocks noChangeArrowheads="1"/>
          </p:cNvSpPr>
          <p:nvPr/>
        </p:nvSpPr>
        <p:spPr bwMode="auto">
          <a:xfrm>
            <a:off x="1720850" y="4536471"/>
            <a:ext cx="8893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b="0">
                <a:solidFill>
                  <a:srgbClr val="FF7C80"/>
                </a:solidFill>
                <a:latin typeface="Tahoma" panose="020B0604030504040204" pitchFamily="34" charset="0"/>
              </a:rPr>
              <a:t>Q) Which has the greatest mass and therefore the most dense?</a:t>
            </a:r>
          </a:p>
        </p:txBody>
      </p:sp>
    </p:spTree>
    <p:extLst>
      <p:ext uri="{BB962C8B-B14F-4D97-AF65-F5344CB8AC3E}">
        <p14:creationId xmlns:p14="http://schemas.microsoft.com/office/powerpoint/2010/main" val="132351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endParaRPr lang="en-GB" altLang="en-US" smtClean="0"/>
          </a:p>
        </p:txBody>
      </p:sp>
      <p:sp>
        <p:nvSpPr>
          <p:cNvPr id="27651" name="Content Placeholder 2"/>
          <p:cNvSpPr>
            <a:spLocks noGrp="1"/>
          </p:cNvSpPr>
          <p:nvPr>
            <p:ph idx="1"/>
          </p:nvPr>
        </p:nvSpPr>
        <p:spPr/>
        <p:txBody>
          <a:bodyPr/>
          <a:lstStyle/>
          <a:p>
            <a:endParaRPr lang="en-GB" altLang="en-US" smtClean="0"/>
          </a:p>
        </p:txBody>
      </p:sp>
      <p:pic>
        <p:nvPicPr>
          <p:cNvPr id="2765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6352" y="84083"/>
            <a:ext cx="8564561" cy="6773917"/>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55081" y="3103837"/>
            <a:ext cx="10054678" cy="137357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79670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0" y="73024"/>
            <a:ext cx="11423529" cy="4003675"/>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838200" y="1690688"/>
            <a:ext cx="11264656" cy="4979193"/>
          </a:xfrm>
          <a:prstGeom prst="rect">
            <a:avLst/>
          </a:prstGeom>
          <a:ln>
            <a:solidFill>
              <a:schemeClr val="accent1"/>
            </a:solidFill>
          </a:ln>
        </p:spPr>
      </p:pic>
    </p:spTree>
    <p:extLst>
      <p:ext uri="{BB962C8B-B14F-4D97-AF65-F5344CB8AC3E}">
        <p14:creationId xmlns:p14="http://schemas.microsoft.com/office/powerpoint/2010/main" val="123039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22475" y="3679838"/>
            <a:ext cx="10492554" cy="986408"/>
          </a:xfrm>
          <a:prstGeom prst="rect">
            <a:avLst/>
          </a:prstGeom>
          <a:gradFill>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GB"/>
          </a:p>
        </p:txBody>
      </p:sp>
      <p:sp>
        <p:nvSpPr>
          <p:cNvPr id="3" name="Content Placeholder 2"/>
          <p:cNvSpPr>
            <a:spLocks noGrp="1"/>
          </p:cNvSpPr>
          <p:nvPr>
            <p:ph idx="1"/>
          </p:nvPr>
        </p:nvSpPr>
        <p:spPr>
          <a:xfrm>
            <a:off x="444373" y="1954924"/>
            <a:ext cx="11737304" cy="4903076"/>
          </a:xfrm>
        </p:spPr>
        <p:txBody>
          <a:bodyPr>
            <a:normAutofit/>
          </a:bodyPr>
          <a:lstStyle/>
          <a:p>
            <a:pPr marL="0" indent="0" algn="ctr">
              <a:buNone/>
            </a:pPr>
            <a:r>
              <a:rPr lang="en-GB" sz="4000" dirty="0"/>
              <a:t>The SHC is the amount of energy needed to increase the temperature of 1kg of a material by 1</a:t>
            </a:r>
            <a:r>
              <a:rPr lang="en-GB" sz="4000" baseline="30000" dirty="0"/>
              <a:t>o</a:t>
            </a:r>
            <a:r>
              <a:rPr lang="en-GB" sz="4000" dirty="0"/>
              <a:t>C</a:t>
            </a:r>
          </a:p>
          <a:p>
            <a:endParaRPr lang="en-GB" sz="4000" dirty="0"/>
          </a:p>
          <a:p>
            <a:pPr marL="0" indent="0">
              <a:buNone/>
            </a:pPr>
            <a:r>
              <a:rPr lang="en-GB" sz="2800" dirty="0"/>
              <a:t>Energy transferred (E) </a:t>
            </a:r>
            <a:r>
              <a:rPr lang="en-GB" sz="4000" dirty="0"/>
              <a:t>= </a:t>
            </a:r>
            <a:r>
              <a:rPr lang="en-GB" sz="2800" dirty="0" smtClean="0"/>
              <a:t>mass </a:t>
            </a:r>
            <a:r>
              <a:rPr lang="en-GB" sz="2800" dirty="0"/>
              <a:t>× </a:t>
            </a:r>
            <a:r>
              <a:rPr lang="en-GB" sz="2800" dirty="0" smtClean="0"/>
              <a:t>specific heat capacity </a:t>
            </a:r>
            <a:r>
              <a:rPr lang="en-GB" sz="2800" dirty="0"/>
              <a:t>× </a:t>
            </a:r>
            <a:r>
              <a:rPr lang="en-GB" sz="2800" i="1" dirty="0">
                <a:latin typeface="Calibri" panose="020F0502020204030204" pitchFamily="34" charset="0"/>
                <a:ea typeface="Calibri" panose="020F0502020204030204" pitchFamily="34" charset="0"/>
                <a:cs typeface="Times New Roman" panose="02020603050405020304" pitchFamily="18" charset="0"/>
              </a:rPr>
              <a:t>∆</a:t>
            </a:r>
            <a:r>
              <a:rPr lang="en-GB" sz="2800" dirty="0" smtClean="0"/>
              <a:t>temperature</a:t>
            </a:r>
            <a:endParaRPr lang="en-GB" sz="2800" dirty="0"/>
          </a:p>
          <a:p>
            <a:endParaRPr lang="en-GB" sz="4000" dirty="0"/>
          </a:p>
        </p:txBody>
      </p:sp>
      <p:sp>
        <p:nvSpPr>
          <p:cNvPr id="2" name="Title 1"/>
          <p:cNvSpPr>
            <a:spLocks noGrp="1"/>
          </p:cNvSpPr>
          <p:nvPr>
            <p:ph type="title"/>
          </p:nvPr>
        </p:nvSpPr>
        <p:spPr/>
        <p:txBody>
          <a:bodyPr>
            <a:normAutofit/>
          </a:bodyPr>
          <a:lstStyle/>
          <a:p>
            <a:pPr algn="ctr"/>
            <a:r>
              <a:rPr lang="en-GB" b="1" dirty="0" smtClean="0"/>
              <a:t>Specific Heat Capacity</a:t>
            </a:r>
            <a:endParaRPr lang="en-GB" b="1" dirty="0"/>
          </a:p>
        </p:txBody>
      </p:sp>
      <p:sp>
        <p:nvSpPr>
          <p:cNvPr id="4" name="TextBox 3"/>
          <p:cNvSpPr txBox="1"/>
          <p:nvPr/>
        </p:nvSpPr>
        <p:spPr>
          <a:xfrm>
            <a:off x="5568752" y="5041883"/>
            <a:ext cx="2907577" cy="1569660"/>
          </a:xfrm>
          <a:prstGeom prst="rect">
            <a:avLst/>
          </a:prstGeom>
          <a:noFill/>
        </p:spPr>
        <p:txBody>
          <a:bodyPr wrap="square" rtlCol="0">
            <a:spAutoFit/>
          </a:bodyPr>
          <a:lstStyle/>
          <a:p>
            <a:r>
              <a:rPr lang="en-GB" sz="2400" b="1" i="1" dirty="0"/>
              <a:t>Can you rearrange the equation to get c (specific heat capacity) on its own? </a:t>
            </a:r>
          </a:p>
        </p:txBody>
      </p:sp>
      <p:sp>
        <p:nvSpPr>
          <p:cNvPr id="6" name="Rectangle 5"/>
          <p:cNvSpPr/>
          <p:nvPr/>
        </p:nvSpPr>
        <p:spPr>
          <a:xfrm>
            <a:off x="283967" y="4867220"/>
            <a:ext cx="4965306" cy="1815882"/>
          </a:xfrm>
          <a:prstGeom prst="rect">
            <a:avLst/>
          </a:prstGeom>
          <a:ln>
            <a:solidFill>
              <a:srgbClr val="FFC000"/>
            </a:solidFill>
          </a:ln>
        </p:spPr>
        <p:txBody>
          <a:bodyPr wrap="square">
            <a:spAutoFit/>
          </a:bodyPr>
          <a:lstStyle/>
          <a:p>
            <a:r>
              <a:rPr lang="en-GB" sz="2800" dirty="0" smtClean="0"/>
              <a:t>E = energy (J)</a:t>
            </a:r>
          </a:p>
          <a:p>
            <a:r>
              <a:rPr lang="en-GB" sz="2800" dirty="0" smtClean="0"/>
              <a:t>m</a:t>
            </a:r>
            <a:r>
              <a:rPr lang="en-GB" sz="2800" dirty="0"/>
              <a:t>= mass  </a:t>
            </a:r>
            <a:r>
              <a:rPr lang="en-GB" sz="2800" dirty="0" smtClean="0"/>
              <a:t>(kg)</a:t>
            </a:r>
            <a:endParaRPr lang="en-GB" sz="2800" dirty="0"/>
          </a:p>
          <a:p>
            <a:r>
              <a:rPr lang="en-GB" sz="2800" dirty="0"/>
              <a:t>c = specific heat capacity (</a:t>
            </a:r>
            <a:r>
              <a:rPr lang="en-GB" sz="2800" dirty="0" smtClean="0"/>
              <a:t>J/</a:t>
            </a:r>
            <a:r>
              <a:rPr lang="en-GB" sz="2800" dirty="0" err="1" smtClean="0"/>
              <a:t>kg</a:t>
            </a:r>
            <a:r>
              <a:rPr lang="en-GB" sz="2800" dirty="0" err="1"/>
              <a:t>˚C</a:t>
            </a:r>
            <a:r>
              <a:rPr lang="en-GB" sz="2800" dirty="0"/>
              <a:t>)</a:t>
            </a:r>
          </a:p>
          <a:p>
            <a:r>
              <a:rPr lang="en-GB" sz="2800" i="1" dirty="0" smtClean="0">
                <a:latin typeface="Calibri" panose="020F0502020204030204" pitchFamily="34" charset="0"/>
                <a:ea typeface="Calibri" panose="020F0502020204030204" pitchFamily="34" charset="0"/>
                <a:cs typeface="Times New Roman" panose="02020603050405020304" pitchFamily="18" charset="0"/>
              </a:rPr>
              <a:t>∆</a:t>
            </a:r>
            <a:r>
              <a:rPr lang="en-GB" sz="2800" dirty="0" smtClean="0"/>
              <a:t>t </a:t>
            </a:r>
            <a:r>
              <a:rPr lang="en-GB" sz="2800" dirty="0"/>
              <a:t>= change in temperature (˚C)</a:t>
            </a:r>
          </a:p>
        </p:txBody>
      </p:sp>
      <p:grpSp>
        <p:nvGrpSpPr>
          <p:cNvPr id="7" name="Group 6"/>
          <p:cNvGrpSpPr/>
          <p:nvPr/>
        </p:nvGrpSpPr>
        <p:grpSpPr>
          <a:xfrm>
            <a:off x="8476329" y="4697451"/>
            <a:ext cx="3647728" cy="2052228"/>
            <a:chOff x="355519" y="4543648"/>
            <a:chExt cx="4049970" cy="2052228"/>
          </a:xfrm>
        </p:grpSpPr>
        <p:sp>
          <p:nvSpPr>
            <p:cNvPr id="8" name="Isosceles Triangle 7"/>
            <p:cNvSpPr/>
            <p:nvPr/>
          </p:nvSpPr>
          <p:spPr>
            <a:xfrm>
              <a:off x="355519" y="4543648"/>
              <a:ext cx="4049970" cy="2052228"/>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1283659" y="5592467"/>
              <a:ext cx="2052228"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67647" y="5744469"/>
              <a:ext cx="2684249" cy="784830"/>
            </a:xfrm>
            <a:prstGeom prst="rect">
              <a:avLst/>
            </a:prstGeom>
          </p:spPr>
          <p:txBody>
            <a:bodyPr wrap="none">
              <a:spAutoFit/>
            </a:bodyPr>
            <a:lstStyle/>
            <a:p>
              <a:pPr algn="ctr"/>
              <a:r>
                <a:rPr lang="en-GB" sz="4500" dirty="0">
                  <a:solidFill>
                    <a:schemeClr val="bg1"/>
                  </a:solidFill>
                </a:rPr>
                <a:t>m x </a:t>
              </a:r>
              <a:r>
                <a:rPr lang="en-GB" sz="4500" dirty="0" smtClean="0">
                  <a:solidFill>
                    <a:schemeClr val="bg1"/>
                  </a:solidFill>
                </a:rPr>
                <a:t>c x </a:t>
              </a:r>
              <a:r>
                <a:rPr lang="en-GB" sz="44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GB" sz="4400" dirty="0" smtClean="0">
                  <a:solidFill>
                    <a:schemeClr val="bg1"/>
                  </a:solidFill>
                </a:rPr>
                <a:t>t</a:t>
              </a:r>
              <a:endParaRPr lang="en-GB" sz="4500" dirty="0">
                <a:solidFill>
                  <a:schemeClr val="bg1"/>
                </a:solidFill>
              </a:endParaRPr>
            </a:p>
          </p:txBody>
        </p:sp>
        <p:sp>
          <p:nvSpPr>
            <p:cNvPr id="11" name="Rectangle 10"/>
            <p:cNvSpPr/>
            <p:nvPr/>
          </p:nvSpPr>
          <p:spPr>
            <a:xfrm>
              <a:off x="2081783" y="4855765"/>
              <a:ext cx="455978" cy="646331"/>
            </a:xfrm>
            <a:prstGeom prst="rect">
              <a:avLst/>
            </a:prstGeom>
          </p:spPr>
          <p:txBody>
            <a:bodyPr wrap="none">
              <a:spAutoFit/>
            </a:bodyPr>
            <a:lstStyle/>
            <a:p>
              <a:pPr algn="ctr"/>
              <a:r>
                <a:rPr lang="en-GB" sz="3600" dirty="0" smtClean="0">
                  <a:solidFill>
                    <a:schemeClr val="bg1"/>
                  </a:solidFill>
                </a:rPr>
                <a:t>E</a:t>
              </a:r>
              <a:endParaRPr lang="en-GB" sz="3600" baseline="-25000" dirty="0">
                <a:solidFill>
                  <a:schemeClr val="bg1"/>
                </a:solidFill>
              </a:endParaRPr>
            </a:p>
          </p:txBody>
        </p:sp>
      </p:grpSp>
    </p:spTree>
    <p:custDataLst>
      <p:tags r:id="rId1"/>
    </p:custDataLst>
    <p:extLst>
      <p:ext uri="{BB962C8B-B14F-4D97-AF65-F5344CB8AC3E}">
        <p14:creationId xmlns:p14="http://schemas.microsoft.com/office/powerpoint/2010/main" val="182469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0384" y="32658"/>
            <a:ext cx="9043987" cy="6792921"/>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485900" y="4704669"/>
            <a:ext cx="10254742" cy="1946502"/>
          </a:xfrm>
          <a:prstGeom prst="rect">
            <a:avLst/>
          </a:prstGeom>
          <a:ln>
            <a:solidFill>
              <a:srgbClr val="FF0000"/>
            </a:solidFill>
          </a:ln>
        </p:spPr>
      </p:pic>
    </p:spTree>
    <p:extLst>
      <p:ext uri="{BB962C8B-B14F-4D97-AF65-F5344CB8AC3E}">
        <p14:creationId xmlns:p14="http://schemas.microsoft.com/office/powerpoint/2010/main" val="185310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0065" y="49212"/>
            <a:ext cx="11431313" cy="6580061"/>
          </a:xfrm>
          <a:prstGeom prst="rect">
            <a:avLst/>
          </a:prstGeom>
        </p:spPr>
      </p:pic>
      <p:pic>
        <p:nvPicPr>
          <p:cNvPr id="5" name="Picture 4"/>
          <p:cNvPicPr>
            <a:picLocks noChangeAspect="1"/>
          </p:cNvPicPr>
          <p:nvPr/>
        </p:nvPicPr>
        <p:blipFill>
          <a:blip r:embed="rId3"/>
          <a:stretch>
            <a:fillRect/>
          </a:stretch>
        </p:blipFill>
        <p:spPr>
          <a:xfrm>
            <a:off x="455885" y="449837"/>
            <a:ext cx="11557439" cy="5941863"/>
          </a:xfrm>
          <a:prstGeom prst="rect">
            <a:avLst/>
          </a:prstGeom>
          <a:ln>
            <a:solidFill>
              <a:srgbClr val="00B0F0"/>
            </a:solidFill>
          </a:ln>
        </p:spPr>
      </p:pic>
      <p:pic>
        <p:nvPicPr>
          <p:cNvPr id="6" name="Picture 5"/>
          <p:cNvPicPr>
            <a:picLocks noChangeAspect="1"/>
          </p:cNvPicPr>
          <p:nvPr/>
        </p:nvPicPr>
        <p:blipFill>
          <a:blip r:embed="rId4"/>
          <a:stretch>
            <a:fillRect/>
          </a:stretch>
        </p:blipFill>
        <p:spPr>
          <a:xfrm>
            <a:off x="838200" y="4217936"/>
            <a:ext cx="11253793" cy="2518706"/>
          </a:xfrm>
          <a:prstGeom prst="rect">
            <a:avLst/>
          </a:prstGeom>
          <a:ln>
            <a:solidFill>
              <a:srgbClr val="FF0000"/>
            </a:solidFill>
          </a:ln>
        </p:spPr>
      </p:pic>
    </p:spTree>
    <p:extLst>
      <p:ext uri="{BB962C8B-B14F-4D97-AF65-F5344CB8AC3E}">
        <p14:creationId xmlns:p14="http://schemas.microsoft.com/office/powerpoint/2010/main" val="57109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392" y="-149933"/>
            <a:ext cx="10972800" cy="1143000"/>
          </a:xfrm>
        </p:spPr>
        <p:txBody>
          <a:bodyPr/>
          <a:lstStyle/>
          <a:p>
            <a:r>
              <a:rPr lang="en-GB" u="sng" dirty="0" smtClean="0"/>
              <a:t>Specific heat capacity</a:t>
            </a:r>
            <a:endParaRPr lang="en-GB" u="sng" dirty="0"/>
          </a:p>
        </p:txBody>
      </p:sp>
      <p:cxnSp>
        <p:nvCxnSpPr>
          <p:cNvPr id="5" name="Straight Connector 4"/>
          <p:cNvCxnSpPr/>
          <p:nvPr/>
        </p:nvCxnSpPr>
        <p:spPr>
          <a:xfrm>
            <a:off x="1152129" y="871276"/>
            <a:ext cx="0" cy="410445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52129" y="4975732"/>
            <a:ext cx="496855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152129" y="4397188"/>
            <a:ext cx="3960440" cy="578544"/>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152129" y="2100274"/>
            <a:ext cx="3312368" cy="285105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52128" y="1362399"/>
            <a:ext cx="1655821" cy="3588925"/>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0" y="2372222"/>
            <a:ext cx="1080120" cy="646331"/>
          </a:xfrm>
          <a:prstGeom prst="rect">
            <a:avLst/>
          </a:prstGeom>
          <a:noFill/>
        </p:spPr>
        <p:txBody>
          <a:bodyPr wrap="square" rtlCol="0">
            <a:spAutoFit/>
          </a:bodyPr>
          <a:lstStyle/>
          <a:p>
            <a:r>
              <a:rPr lang="en-GB" dirty="0" smtClean="0"/>
              <a:t>Temp (˚C)</a:t>
            </a:r>
            <a:endParaRPr lang="en-GB" dirty="0"/>
          </a:p>
          <a:p>
            <a:r>
              <a:rPr lang="en-GB" dirty="0" smtClean="0"/>
              <a:t> </a:t>
            </a:r>
            <a:endParaRPr lang="en-GB" dirty="0"/>
          </a:p>
        </p:txBody>
      </p:sp>
      <p:sp>
        <p:nvSpPr>
          <p:cNvPr id="20" name="TextBox 19"/>
          <p:cNvSpPr txBox="1"/>
          <p:nvPr/>
        </p:nvSpPr>
        <p:spPr>
          <a:xfrm>
            <a:off x="2880321" y="5014347"/>
            <a:ext cx="2736304" cy="646331"/>
          </a:xfrm>
          <a:prstGeom prst="rect">
            <a:avLst/>
          </a:prstGeom>
          <a:noFill/>
        </p:spPr>
        <p:txBody>
          <a:bodyPr wrap="square" rtlCol="0">
            <a:spAutoFit/>
          </a:bodyPr>
          <a:lstStyle/>
          <a:p>
            <a:r>
              <a:rPr lang="en-GB" dirty="0" smtClean="0"/>
              <a:t>Time (mins)</a:t>
            </a:r>
            <a:endParaRPr lang="en-GB" dirty="0"/>
          </a:p>
          <a:p>
            <a:r>
              <a:rPr lang="en-GB" dirty="0" smtClean="0"/>
              <a:t> </a:t>
            </a:r>
            <a:endParaRPr lang="en-GB" dirty="0"/>
          </a:p>
        </p:txBody>
      </p:sp>
      <p:sp>
        <p:nvSpPr>
          <p:cNvPr id="21" name="Rounded Rectangle 20"/>
          <p:cNvSpPr/>
          <p:nvPr/>
        </p:nvSpPr>
        <p:spPr>
          <a:xfrm>
            <a:off x="6456041" y="57407"/>
            <a:ext cx="5572199" cy="54006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2400" dirty="0" smtClean="0"/>
              <a:t>Sketch this graph. The line plotted is for a substance with a specific heat capacity of 500</a:t>
            </a:r>
            <a:r>
              <a:rPr lang="en-GB" sz="2400" dirty="0"/>
              <a:t> J/</a:t>
            </a:r>
            <a:r>
              <a:rPr lang="en-GB" sz="2400" dirty="0" err="1"/>
              <a:t>kg˚</a:t>
            </a:r>
            <a:r>
              <a:rPr lang="en-GB" sz="2400" dirty="0" err="1" smtClean="0"/>
              <a:t>C</a:t>
            </a:r>
            <a:r>
              <a:rPr lang="en-GB" sz="2400" dirty="0" smtClean="0"/>
              <a:t>.</a:t>
            </a:r>
          </a:p>
          <a:p>
            <a:pPr algn="ctr"/>
            <a:endParaRPr lang="en-GB" sz="2400" dirty="0"/>
          </a:p>
          <a:p>
            <a:pPr algn="ctr"/>
            <a:r>
              <a:rPr lang="en-GB" sz="2400" dirty="0" smtClean="0"/>
              <a:t>What would the line look like for a substance with a SHC of 4200 </a:t>
            </a:r>
            <a:r>
              <a:rPr lang="en-GB" sz="2400" dirty="0"/>
              <a:t>J/</a:t>
            </a:r>
            <a:r>
              <a:rPr lang="en-GB" sz="2400" dirty="0" err="1"/>
              <a:t>kg˚</a:t>
            </a:r>
            <a:r>
              <a:rPr lang="en-GB" sz="2400" dirty="0" err="1" smtClean="0"/>
              <a:t>C</a:t>
            </a:r>
            <a:r>
              <a:rPr lang="en-GB" sz="2400" dirty="0" smtClean="0"/>
              <a:t> if the </a:t>
            </a:r>
            <a:r>
              <a:rPr lang="en-GB" sz="2400" u="sng" dirty="0" smtClean="0"/>
              <a:t>amount of energy</a:t>
            </a:r>
            <a:r>
              <a:rPr lang="en-GB" sz="2400" dirty="0" smtClean="0"/>
              <a:t> provided and </a:t>
            </a:r>
            <a:r>
              <a:rPr lang="en-GB" sz="2400" u="sng" dirty="0" smtClean="0"/>
              <a:t>mass</a:t>
            </a:r>
            <a:r>
              <a:rPr lang="en-GB" sz="2400" dirty="0" smtClean="0"/>
              <a:t> of the substance was the same</a:t>
            </a:r>
          </a:p>
          <a:p>
            <a:pPr algn="ctr"/>
            <a:endParaRPr lang="en-GB" sz="2400" dirty="0"/>
          </a:p>
          <a:p>
            <a:pPr algn="ctr"/>
            <a:r>
              <a:rPr lang="en-GB" sz="2400" dirty="0" smtClean="0"/>
              <a:t>What about a substance with a SHC of 250 </a:t>
            </a:r>
            <a:r>
              <a:rPr lang="en-GB" sz="2400" dirty="0"/>
              <a:t>J/</a:t>
            </a:r>
            <a:r>
              <a:rPr lang="en-GB" sz="2400" dirty="0" err="1"/>
              <a:t>kg˚C</a:t>
            </a:r>
            <a:endParaRPr lang="en-GB" sz="2400" dirty="0"/>
          </a:p>
        </p:txBody>
      </p:sp>
      <p:sp>
        <p:nvSpPr>
          <p:cNvPr id="22" name="TextBox 21"/>
          <p:cNvSpPr txBox="1"/>
          <p:nvPr/>
        </p:nvSpPr>
        <p:spPr>
          <a:xfrm>
            <a:off x="4536505" y="1789487"/>
            <a:ext cx="1512168" cy="369332"/>
          </a:xfrm>
          <a:prstGeom prst="rect">
            <a:avLst/>
          </a:prstGeom>
          <a:noFill/>
        </p:spPr>
        <p:txBody>
          <a:bodyPr wrap="square" rtlCol="0">
            <a:spAutoFit/>
          </a:bodyPr>
          <a:lstStyle/>
          <a:p>
            <a:r>
              <a:rPr lang="en-GB" dirty="0" smtClean="0"/>
              <a:t>500 </a:t>
            </a:r>
            <a:r>
              <a:rPr lang="en-GB" dirty="0"/>
              <a:t>J/</a:t>
            </a:r>
            <a:r>
              <a:rPr lang="en-GB" dirty="0" err="1"/>
              <a:t>kg˚</a:t>
            </a:r>
            <a:r>
              <a:rPr lang="en-GB" dirty="0" err="1" smtClean="0"/>
              <a:t>C</a:t>
            </a:r>
            <a:endParaRPr lang="en-GB" dirty="0"/>
          </a:p>
        </p:txBody>
      </p:sp>
      <p:sp>
        <p:nvSpPr>
          <p:cNvPr id="24" name="TextBox 23"/>
          <p:cNvSpPr txBox="1"/>
          <p:nvPr/>
        </p:nvSpPr>
        <p:spPr>
          <a:xfrm>
            <a:off x="2700301" y="1022530"/>
            <a:ext cx="1512168" cy="369332"/>
          </a:xfrm>
          <a:prstGeom prst="rect">
            <a:avLst/>
          </a:prstGeom>
          <a:noFill/>
        </p:spPr>
        <p:txBody>
          <a:bodyPr wrap="square" rtlCol="0">
            <a:spAutoFit/>
          </a:bodyPr>
          <a:lstStyle/>
          <a:p>
            <a:r>
              <a:rPr lang="en-GB" dirty="0" smtClean="0"/>
              <a:t>250 J/</a:t>
            </a:r>
            <a:r>
              <a:rPr lang="en-GB" dirty="0" err="1" smtClean="0"/>
              <a:t>kg</a:t>
            </a:r>
            <a:r>
              <a:rPr lang="en-GB" dirty="0" err="1"/>
              <a:t>˚</a:t>
            </a:r>
            <a:r>
              <a:rPr lang="en-GB" dirty="0" err="1" smtClean="0"/>
              <a:t>C</a:t>
            </a:r>
            <a:endParaRPr lang="en-GB" dirty="0"/>
          </a:p>
        </p:txBody>
      </p:sp>
      <p:sp>
        <p:nvSpPr>
          <p:cNvPr id="25" name="TextBox 24"/>
          <p:cNvSpPr txBox="1"/>
          <p:nvPr/>
        </p:nvSpPr>
        <p:spPr>
          <a:xfrm>
            <a:off x="4963979" y="4008549"/>
            <a:ext cx="1512168" cy="369332"/>
          </a:xfrm>
          <a:prstGeom prst="rect">
            <a:avLst/>
          </a:prstGeom>
          <a:noFill/>
        </p:spPr>
        <p:txBody>
          <a:bodyPr wrap="square" rtlCol="0">
            <a:spAutoFit/>
          </a:bodyPr>
          <a:lstStyle/>
          <a:p>
            <a:r>
              <a:rPr lang="en-GB" dirty="0" smtClean="0"/>
              <a:t>4200 J/</a:t>
            </a:r>
            <a:r>
              <a:rPr lang="en-GB" dirty="0" err="1" smtClean="0"/>
              <a:t>kg</a:t>
            </a:r>
            <a:r>
              <a:rPr lang="en-GB" dirty="0" err="1"/>
              <a:t>˚</a:t>
            </a:r>
            <a:r>
              <a:rPr lang="en-GB" dirty="0" err="1" smtClean="0"/>
              <a:t>C</a:t>
            </a:r>
            <a:endParaRPr lang="en-GB" dirty="0"/>
          </a:p>
        </p:txBody>
      </p:sp>
      <p:sp>
        <p:nvSpPr>
          <p:cNvPr id="26" name="Rounded Rectangle 25"/>
          <p:cNvSpPr/>
          <p:nvPr/>
        </p:nvSpPr>
        <p:spPr>
          <a:xfrm>
            <a:off x="864390" y="5611855"/>
            <a:ext cx="10238047" cy="12241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GB" sz="2400" dirty="0" smtClean="0"/>
              <a:t>Exam question: The same amount of energy is supplied to three different substances with the same mass.  </a:t>
            </a:r>
            <a:r>
              <a:rPr lang="en-GB" sz="2400" b="1" u="sng" dirty="0" smtClean="0"/>
              <a:t>Compare</a:t>
            </a:r>
            <a:r>
              <a:rPr lang="en-GB" sz="2400" dirty="0" smtClean="0"/>
              <a:t> the gradients of the red and green substance and </a:t>
            </a:r>
            <a:r>
              <a:rPr lang="en-GB" sz="2400" b="1" u="sng" dirty="0" smtClean="0"/>
              <a:t>suggest</a:t>
            </a:r>
            <a:r>
              <a:rPr lang="en-GB" sz="2400" dirty="0" smtClean="0"/>
              <a:t> why the gradient is different for each substance.</a:t>
            </a:r>
            <a:endParaRPr lang="en-GB" sz="2400" dirty="0"/>
          </a:p>
        </p:txBody>
      </p:sp>
      <p:sp>
        <p:nvSpPr>
          <p:cNvPr id="3" name="Rounded Rectangle 2"/>
          <p:cNvSpPr/>
          <p:nvPr/>
        </p:nvSpPr>
        <p:spPr>
          <a:xfrm>
            <a:off x="6456041" y="86870"/>
            <a:ext cx="5572200" cy="5400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sz="2400" dirty="0" smtClean="0"/>
              <a:t>The gradient for the substance with a SHC of 4200 </a:t>
            </a:r>
            <a:r>
              <a:rPr lang="en-GB" sz="2400" dirty="0"/>
              <a:t>J/</a:t>
            </a:r>
            <a:r>
              <a:rPr lang="en-GB" sz="2400" dirty="0" err="1"/>
              <a:t>kg˚</a:t>
            </a:r>
            <a:r>
              <a:rPr lang="en-GB" sz="2400" dirty="0" err="1" smtClean="0"/>
              <a:t>C</a:t>
            </a:r>
            <a:r>
              <a:rPr lang="en-GB" sz="2400" dirty="0" smtClean="0"/>
              <a:t> has got a </a:t>
            </a:r>
            <a:r>
              <a:rPr lang="en-GB" sz="2400" u="sng" dirty="0" smtClean="0"/>
              <a:t>shallow</a:t>
            </a:r>
            <a:r>
              <a:rPr lang="en-GB" sz="2400" b="1" u="sng" dirty="0" smtClean="0">
                <a:solidFill>
                  <a:srgbClr val="FFC000"/>
                </a:solidFill>
              </a:rPr>
              <a:t>er</a:t>
            </a:r>
            <a:r>
              <a:rPr lang="en-GB" sz="2400" dirty="0" smtClean="0"/>
              <a:t> gradient than the substance with a SHC of 250 </a:t>
            </a:r>
            <a:r>
              <a:rPr lang="en-GB" sz="2400" dirty="0"/>
              <a:t>J/</a:t>
            </a:r>
            <a:r>
              <a:rPr lang="en-GB" sz="2400" dirty="0" err="1"/>
              <a:t>kg˚</a:t>
            </a:r>
            <a:r>
              <a:rPr lang="en-GB" sz="2400" dirty="0" err="1" smtClean="0"/>
              <a:t>C</a:t>
            </a:r>
            <a:r>
              <a:rPr lang="en-GB" sz="2400" dirty="0" smtClean="0"/>
              <a:t>.</a:t>
            </a:r>
          </a:p>
          <a:p>
            <a:pPr algn="ctr"/>
            <a:endParaRPr lang="en-GB" sz="2400" dirty="0" smtClean="0"/>
          </a:p>
          <a:p>
            <a:pPr algn="ctr"/>
            <a:r>
              <a:rPr lang="en-GB" sz="2400" dirty="0" smtClean="0"/>
              <a:t>The red substance has a </a:t>
            </a:r>
            <a:r>
              <a:rPr lang="en-GB" sz="2400" u="sng" dirty="0" smtClean="0"/>
              <a:t>high</a:t>
            </a:r>
            <a:r>
              <a:rPr lang="en-GB" sz="2400" b="1" u="sng" dirty="0" smtClean="0">
                <a:solidFill>
                  <a:srgbClr val="FFC000"/>
                </a:solidFill>
              </a:rPr>
              <a:t>er</a:t>
            </a:r>
            <a:r>
              <a:rPr lang="en-GB" sz="2400" dirty="0" smtClean="0"/>
              <a:t> </a:t>
            </a:r>
            <a:r>
              <a:rPr lang="en-GB" sz="2400" u="sng" dirty="0" smtClean="0"/>
              <a:t>specific heat capacity</a:t>
            </a:r>
            <a:r>
              <a:rPr lang="en-GB" sz="2400" dirty="0" smtClean="0"/>
              <a:t> which means that it needs </a:t>
            </a:r>
            <a:r>
              <a:rPr lang="en-GB" sz="2400" b="1" u="sng" dirty="0" smtClean="0"/>
              <a:t>more</a:t>
            </a:r>
            <a:r>
              <a:rPr lang="en-GB" sz="2400" dirty="0" smtClean="0"/>
              <a:t> energy to raise it’s temperature by one degree. Therefore if they are being supplied the </a:t>
            </a:r>
            <a:r>
              <a:rPr lang="en-GB" sz="2400" b="1" u="sng" dirty="0" smtClean="0"/>
              <a:t>same</a:t>
            </a:r>
            <a:r>
              <a:rPr lang="en-GB" sz="2400" dirty="0" smtClean="0"/>
              <a:t> amount of energy, the red substance will show a </a:t>
            </a:r>
            <a:r>
              <a:rPr lang="en-GB" sz="2400" u="sng" dirty="0" smtClean="0"/>
              <a:t>slow</a:t>
            </a:r>
            <a:r>
              <a:rPr lang="en-GB" sz="2400" b="1" u="sng" dirty="0" smtClean="0">
                <a:solidFill>
                  <a:srgbClr val="FFC000"/>
                </a:solidFill>
              </a:rPr>
              <a:t>er</a:t>
            </a:r>
            <a:r>
              <a:rPr lang="en-GB" sz="2400" u="sng" dirty="0" smtClean="0"/>
              <a:t> rate of temperature change</a:t>
            </a:r>
            <a:r>
              <a:rPr lang="en-GB" sz="2400" dirty="0" smtClean="0"/>
              <a:t> than the green substance.</a:t>
            </a:r>
            <a:endParaRPr lang="en-GB" sz="2400" dirty="0"/>
          </a:p>
          <a:p>
            <a:pPr algn="ctr"/>
            <a:endParaRPr lang="en-GB" sz="2000" dirty="0"/>
          </a:p>
        </p:txBody>
      </p:sp>
    </p:spTree>
    <p:extLst>
      <p:ext uri="{BB962C8B-B14F-4D97-AF65-F5344CB8AC3E}">
        <p14:creationId xmlns:p14="http://schemas.microsoft.com/office/powerpoint/2010/main" val="347358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335359" y="116632"/>
            <a:ext cx="10195009" cy="6408712"/>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1055440" y="3226100"/>
            <a:ext cx="10441160" cy="3485528"/>
          </a:xfrm>
          <a:prstGeom prst="rect">
            <a:avLst/>
          </a:prstGeom>
          <a:ln>
            <a:solidFill>
              <a:srgbClr val="FF0000"/>
            </a:solidFill>
          </a:ln>
        </p:spPr>
      </p:pic>
    </p:spTree>
    <p:extLst>
      <p:ext uri="{BB962C8B-B14F-4D97-AF65-F5344CB8AC3E}">
        <p14:creationId xmlns:p14="http://schemas.microsoft.com/office/powerpoint/2010/main" val="91895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76212" y="185737"/>
            <a:ext cx="10029333" cy="5352842"/>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1399920" y="1502980"/>
            <a:ext cx="10792080" cy="5425446"/>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671673" y="4351283"/>
            <a:ext cx="11391739" cy="2414434"/>
          </a:xfrm>
          <a:prstGeom prst="rect">
            <a:avLst/>
          </a:prstGeom>
          <a:ln>
            <a:solidFill>
              <a:schemeClr val="accent1"/>
            </a:solidFill>
          </a:ln>
        </p:spPr>
      </p:pic>
    </p:spTree>
    <p:extLst>
      <p:ext uri="{BB962C8B-B14F-4D97-AF65-F5344CB8AC3E}">
        <p14:creationId xmlns:p14="http://schemas.microsoft.com/office/powerpoint/2010/main" val="200205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030488" y="341784"/>
            <a:ext cx="6131024" cy="1143000"/>
          </a:xfrm>
        </p:spPr>
        <p:txBody>
          <a:bodyPr/>
          <a:lstStyle/>
          <a:p>
            <a:pPr algn="ctr" eaLnBrk="1" hangingPunct="1"/>
            <a:r>
              <a:rPr lang="en-US" altLang="en-US" u="sng" dirty="0" smtClean="0"/>
              <a:t>Specific Latent heat</a:t>
            </a:r>
            <a:endParaRPr lang="en-GB" altLang="en-US" u="sng" dirty="0" smtClean="0"/>
          </a:p>
        </p:txBody>
      </p:sp>
      <p:sp>
        <p:nvSpPr>
          <p:cNvPr id="38915" name="Rectangle 3"/>
          <p:cNvSpPr>
            <a:spLocks noGrp="1" noChangeArrowheads="1"/>
          </p:cNvSpPr>
          <p:nvPr>
            <p:ph type="body" idx="1"/>
          </p:nvPr>
        </p:nvSpPr>
        <p:spPr>
          <a:xfrm>
            <a:off x="623392" y="1807780"/>
            <a:ext cx="10972800" cy="4426373"/>
          </a:xfrm>
        </p:spPr>
        <p:txBody>
          <a:bodyPr/>
          <a:lstStyle/>
          <a:p>
            <a:pPr eaLnBrk="1" hangingPunct="1">
              <a:buFontTx/>
              <a:buNone/>
            </a:pPr>
            <a:r>
              <a:rPr lang="en-US" altLang="en-US" dirty="0" smtClean="0"/>
              <a:t> 	The </a:t>
            </a:r>
            <a:r>
              <a:rPr lang="en-US" altLang="en-US" dirty="0" smtClean="0">
                <a:solidFill>
                  <a:srgbClr val="FF0000"/>
                </a:solidFill>
              </a:rPr>
              <a:t>specific latent heat</a:t>
            </a:r>
            <a:r>
              <a:rPr lang="en-US" altLang="en-US" dirty="0" smtClean="0"/>
              <a:t> of a substance tells us how much energy is needed to change the </a:t>
            </a:r>
            <a:r>
              <a:rPr lang="en-US" altLang="en-US" u="sng" dirty="0" smtClean="0"/>
              <a:t>state</a:t>
            </a:r>
            <a:r>
              <a:rPr lang="en-US" altLang="en-US" dirty="0" smtClean="0"/>
              <a:t> of 1 kg of substance at </a:t>
            </a:r>
            <a:r>
              <a:rPr lang="en-US" altLang="en-US" dirty="0" smtClean="0">
                <a:solidFill>
                  <a:srgbClr val="FF0000"/>
                </a:solidFill>
              </a:rPr>
              <a:t>constant temperature.</a:t>
            </a:r>
            <a:endParaRPr lang="en-GB" altLang="en-US" dirty="0" smtClean="0">
              <a:solidFill>
                <a:srgbClr val="FF0000"/>
              </a:solidFill>
            </a:endParaRPr>
          </a:p>
        </p:txBody>
      </p:sp>
      <p:sp>
        <p:nvSpPr>
          <p:cNvPr id="38916" name="Text Box 4"/>
          <p:cNvSpPr txBox="1">
            <a:spLocks noChangeArrowheads="1"/>
          </p:cNvSpPr>
          <p:nvPr/>
        </p:nvSpPr>
        <p:spPr bwMode="auto">
          <a:xfrm>
            <a:off x="623392" y="3611062"/>
            <a:ext cx="10910875" cy="2800767"/>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spcBef>
                <a:spcPct val="20000"/>
              </a:spcBef>
              <a:buChar char="•"/>
              <a:defRPr sz="3200">
                <a:solidFill>
                  <a:schemeClr val="tx1"/>
                </a:solidFill>
                <a:latin typeface="Trebuchet MS" pitchFamily="34" charset="0"/>
              </a:defRPr>
            </a:lvl1pPr>
            <a:lvl2pPr marL="742950" indent="-285750">
              <a:spcBef>
                <a:spcPct val="20000"/>
              </a:spcBef>
              <a:buChar char="–"/>
              <a:defRPr sz="2800">
                <a:solidFill>
                  <a:schemeClr val="tx1"/>
                </a:solidFill>
                <a:latin typeface="Trebuchet MS" pitchFamily="34" charset="0"/>
              </a:defRPr>
            </a:lvl2pPr>
            <a:lvl3pPr marL="1143000" indent="-228600">
              <a:spcBef>
                <a:spcPct val="20000"/>
              </a:spcBef>
              <a:buChar char="•"/>
              <a:defRPr sz="2400">
                <a:solidFill>
                  <a:schemeClr val="tx1"/>
                </a:solidFill>
                <a:latin typeface="Trebuchet MS" pitchFamily="34" charset="0"/>
              </a:defRPr>
            </a:lvl3pPr>
            <a:lvl4pPr marL="1600200" indent="-228600">
              <a:spcBef>
                <a:spcPct val="20000"/>
              </a:spcBef>
              <a:buChar char="–"/>
              <a:defRPr sz="2000">
                <a:solidFill>
                  <a:schemeClr val="tx1"/>
                </a:solidFill>
                <a:latin typeface="Trebuchet MS" pitchFamily="34" charset="0"/>
              </a:defRPr>
            </a:lvl4pPr>
            <a:lvl5pPr marL="2057400" indent="-22860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algn="ctr" eaLnBrk="1" hangingPunct="1">
              <a:spcBef>
                <a:spcPct val="50000"/>
              </a:spcBef>
              <a:buFontTx/>
              <a:buNone/>
            </a:pPr>
            <a:r>
              <a:rPr lang="en-US" altLang="en-US" b="1" dirty="0">
                <a:solidFill>
                  <a:srgbClr val="FF0000"/>
                </a:solidFill>
                <a:latin typeface="+mj-lt"/>
                <a:cs typeface="Times New Roman" pitchFamily="18" charset="0"/>
              </a:rPr>
              <a:t>Specific latent heat of fusion </a:t>
            </a:r>
            <a:r>
              <a:rPr lang="en-US" altLang="en-US" b="1" dirty="0">
                <a:solidFill>
                  <a:srgbClr val="000000"/>
                </a:solidFill>
                <a:latin typeface="+mj-lt"/>
                <a:cs typeface="Times New Roman" pitchFamily="18" charset="0"/>
              </a:rPr>
              <a:t>is Solid to liquid or liquid to solid</a:t>
            </a:r>
          </a:p>
          <a:p>
            <a:pPr algn="ctr" eaLnBrk="1" hangingPunct="1">
              <a:spcBef>
                <a:spcPct val="50000"/>
              </a:spcBef>
              <a:buFontTx/>
              <a:buNone/>
            </a:pPr>
            <a:r>
              <a:rPr lang="en-US" altLang="en-US" dirty="0" smtClean="0">
                <a:solidFill>
                  <a:srgbClr val="000000"/>
                </a:solidFill>
                <a:latin typeface="+mj-lt"/>
                <a:cs typeface="Times New Roman" pitchFamily="18" charset="0"/>
              </a:rPr>
              <a:t>so </a:t>
            </a:r>
            <a:r>
              <a:rPr lang="en-US" altLang="en-US" dirty="0">
                <a:solidFill>
                  <a:srgbClr val="000000"/>
                </a:solidFill>
                <a:latin typeface="+mj-lt"/>
                <a:cs typeface="Times New Roman" pitchFamily="18" charset="0"/>
              </a:rPr>
              <a:t>melting or solidifying </a:t>
            </a:r>
          </a:p>
          <a:p>
            <a:pPr algn="ctr">
              <a:spcBef>
                <a:spcPct val="50000"/>
              </a:spcBef>
              <a:buNone/>
            </a:pPr>
            <a:r>
              <a:rPr lang="en-US" altLang="en-US" b="1" dirty="0">
                <a:solidFill>
                  <a:srgbClr val="FF0000"/>
                </a:solidFill>
                <a:latin typeface="+mj-lt"/>
                <a:cs typeface="Times New Roman" pitchFamily="18" charset="0"/>
              </a:rPr>
              <a:t>Specific latent heat of vaporisation </a:t>
            </a:r>
            <a:r>
              <a:rPr lang="en-US" altLang="en-US" b="1" dirty="0">
                <a:latin typeface="+mj-lt"/>
                <a:cs typeface="Times New Roman" pitchFamily="18" charset="0"/>
              </a:rPr>
              <a:t>is</a:t>
            </a:r>
            <a:r>
              <a:rPr lang="en-US" altLang="en-US" b="1" dirty="0">
                <a:solidFill>
                  <a:srgbClr val="FF0000"/>
                </a:solidFill>
                <a:latin typeface="+mj-lt"/>
                <a:cs typeface="Times New Roman" pitchFamily="18" charset="0"/>
              </a:rPr>
              <a:t> </a:t>
            </a:r>
            <a:r>
              <a:rPr lang="en-US" altLang="en-US" b="1" dirty="0">
                <a:solidFill>
                  <a:srgbClr val="000000"/>
                </a:solidFill>
                <a:latin typeface="+mj-lt"/>
                <a:cs typeface="Times New Roman" pitchFamily="18" charset="0"/>
              </a:rPr>
              <a:t>liquid to gas or gas to liquid</a:t>
            </a:r>
          </a:p>
          <a:p>
            <a:pPr algn="ctr">
              <a:spcBef>
                <a:spcPct val="50000"/>
              </a:spcBef>
              <a:buNone/>
            </a:pPr>
            <a:r>
              <a:rPr lang="en-US" altLang="en-US" b="1" dirty="0">
                <a:solidFill>
                  <a:srgbClr val="000000"/>
                </a:solidFill>
                <a:latin typeface="+mj-lt"/>
                <a:cs typeface="Times New Roman" pitchFamily="18" charset="0"/>
              </a:rPr>
              <a:t>So evaporation or condensing </a:t>
            </a:r>
          </a:p>
        </p:txBody>
      </p:sp>
    </p:spTree>
    <p:extLst>
      <p:ext uri="{BB962C8B-B14F-4D97-AF65-F5344CB8AC3E}">
        <p14:creationId xmlns:p14="http://schemas.microsoft.com/office/powerpoint/2010/main" val="31098196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432050" y="-98423"/>
            <a:ext cx="7772400" cy="1143000"/>
          </a:xfrm>
        </p:spPr>
        <p:txBody>
          <a:bodyPr>
            <a:normAutofit fontScale="90000"/>
          </a:bodyPr>
          <a:lstStyle/>
          <a:p>
            <a:pPr eaLnBrk="1" hangingPunct="1"/>
            <a:r>
              <a:rPr lang="en-US" altLang="en-US" u="sng" dirty="0" smtClean="0"/>
              <a:t>Remember Specific Latent heat is -  </a:t>
            </a:r>
            <a:endParaRPr lang="en-GB" altLang="en-US" u="sng" dirty="0" smtClean="0"/>
          </a:p>
        </p:txBody>
      </p:sp>
      <p:sp>
        <p:nvSpPr>
          <p:cNvPr id="37891" name="Rectangle 3"/>
          <p:cNvSpPr>
            <a:spLocks noGrp="1" noChangeArrowheads="1"/>
          </p:cNvSpPr>
          <p:nvPr>
            <p:ph type="body" idx="1"/>
          </p:nvPr>
        </p:nvSpPr>
        <p:spPr>
          <a:xfrm>
            <a:off x="1196181" y="1044577"/>
            <a:ext cx="9923295" cy="2309447"/>
          </a:xfrm>
        </p:spPr>
        <p:style>
          <a:lnRef idx="1">
            <a:schemeClr val="accent4"/>
          </a:lnRef>
          <a:fillRef idx="2">
            <a:schemeClr val="accent4"/>
          </a:fillRef>
          <a:effectRef idx="1">
            <a:schemeClr val="accent4"/>
          </a:effectRef>
          <a:fontRef idx="minor">
            <a:schemeClr val="dk1"/>
          </a:fontRef>
        </p:style>
        <p:txBody>
          <a:bodyPr>
            <a:normAutofit/>
          </a:bodyPr>
          <a:lstStyle/>
          <a:p>
            <a:pPr algn="ctr" eaLnBrk="1" hangingPunct="1">
              <a:buFontTx/>
              <a:buNone/>
            </a:pPr>
            <a:r>
              <a:rPr lang="en-US" altLang="en-US" sz="2400" dirty="0"/>
              <a:t>	</a:t>
            </a:r>
            <a:r>
              <a:rPr lang="en-US" altLang="en-US" sz="3600" dirty="0"/>
              <a:t>The </a:t>
            </a:r>
            <a:r>
              <a:rPr lang="en-US" altLang="en-US" sz="3600" dirty="0">
                <a:solidFill>
                  <a:srgbClr val="FF0000"/>
                </a:solidFill>
              </a:rPr>
              <a:t>energy </a:t>
            </a:r>
            <a:r>
              <a:rPr lang="en-US" altLang="en-US" sz="3600" dirty="0"/>
              <a:t>needed to </a:t>
            </a:r>
            <a:r>
              <a:rPr lang="en-US" altLang="en-US" sz="3600" dirty="0">
                <a:solidFill>
                  <a:srgbClr val="FF0000"/>
                </a:solidFill>
              </a:rPr>
              <a:t>change the state </a:t>
            </a:r>
            <a:r>
              <a:rPr lang="en-US" altLang="en-US" sz="3600" dirty="0"/>
              <a:t>of a substance </a:t>
            </a:r>
            <a:r>
              <a:rPr lang="en-US" altLang="en-US" sz="3600" dirty="0">
                <a:solidFill>
                  <a:srgbClr val="FF0000"/>
                </a:solidFill>
              </a:rPr>
              <a:t>without  increasing its </a:t>
            </a:r>
            <a:r>
              <a:rPr lang="en-US" altLang="en-US" sz="3600" dirty="0" smtClean="0">
                <a:solidFill>
                  <a:srgbClr val="FF0000"/>
                </a:solidFill>
              </a:rPr>
              <a:t>temperature. </a:t>
            </a:r>
            <a:endParaRPr lang="en-US" altLang="en-US" sz="3600" dirty="0">
              <a:solidFill>
                <a:srgbClr val="FF0000"/>
              </a:solidFill>
            </a:endParaRPr>
          </a:p>
          <a:p>
            <a:pPr algn="ctr" eaLnBrk="1" hangingPunct="1">
              <a:buFontTx/>
              <a:buNone/>
            </a:pPr>
            <a:r>
              <a:rPr lang="en-US" altLang="en-US" sz="3600" dirty="0">
                <a:solidFill>
                  <a:srgbClr val="FF0000"/>
                </a:solidFill>
              </a:rPr>
              <a:t>	Thermal energy </a:t>
            </a:r>
            <a:r>
              <a:rPr lang="en-US" altLang="en-US" sz="3600" dirty="0"/>
              <a:t>is needed to break the bonds or separate the molecules. </a:t>
            </a:r>
            <a:endParaRPr lang="en-US" altLang="en-US" sz="2000" dirty="0"/>
          </a:p>
          <a:p>
            <a:pPr eaLnBrk="1" hangingPunct="1">
              <a:buFontTx/>
              <a:buNone/>
            </a:pPr>
            <a:endParaRPr lang="en-US" altLang="en-US" sz="1600" dirty="0"/>
          </a:p>
        </p:txBody>
      </p:sp>
      <p:sp>
        <p:nvSpPr>
          <p:cNvPr id="37892" name="Line 5"/>
          <p:cNvSpPr>
            <a:spLocks noChangeShapeType="1"/>
          </p:cNvSpPr>
          <p:nvPr/>
        </p:nvSpPr>
        <p:spPr bwMode="auto">
          <a:xfrm flipV="1">
            <a:off x="3513221" y="3958901"/>
            <a:ext cx="0" cy="2362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37893" name="Line 6"/>
          <p:cNvSpPr>
            <a:spLocks noChangeShapeType="1"/>
          </p:cNvSpPr>
          <p:nvPr/>
        </p:nvSpPr>
        <p:spPr bwMode="auto">
          <a:xfrm>
            <a:off x="3513221" y="6321101"/>
            <a:ext cx="5181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37894" name="Text Box 7"/>
          <p:cNvSpPr txBox="1">
            <a:spLocks noChangeArrowheads="1"/>
          </p:cNvSpPr>
          <p:nvPr/>
        </p:nvSpPr>
        <p:spPr bwMode="auto">
          <a:xfrm>
            <a:off x="2141621" y="4568502"/>
            <a:ext cx="106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itchFamily="34" charset="0"/>
              </a:defRPr>
            </a:lvl1pPr>
            <a:lvl2pPr marL="742950" indent="-285750">
              <a:spcBef>
                <a:spcPct val="20000"/>
              </a:spcBef>
              <a:buChar char="–"/>
              <a:defRPr sz="2800">
                <a:solidFill>
                  <a:schemeClr val="tx1"/>
                </a:solidFill>
                <a:latin typeface="Trebuchet MS" pitchFamily="34" charset="0"/>
              </a:defRPr>
            </a:lvl2pPr>
            <a:lvl3pPr marL="1143000" indent="-228600">
              <a:spcBef>
                <a:spcPct val="20000"/>
              </a:spcBef>
              <a:buChar char="•"/>
              <a:defRPr sz="2400">
                <a:solidFill>
                  <a:schemeClr val="tx1"/>
                </a:solidFill>
                <a:latin typeface="Trebuchet MS" pitchFamily="34" charset="0"/>
              </a:defRPr>
            </a:lvl3pPr>
            <a:lvl4pPr marL="1600200" indent="-228600">
              <a:spcBef>
                <a:spcPct val="20000"/>
              </a:spcBef>
              <a:buChar char="–"/>
              <a:defRPr sz="2000">
                <a:solidFill>
                  <a:schemeClr val="tx1"/>
                </a:solidFill>
                <a:latin typeface="Trebuchet MS" pitchFamily="34" charset="0"/>
              </a:defRPr>
            </a:lvl4pPr>
            <a:lvl5pPr marL="2057400" indent="-22860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spcBef>
                <a:spcPct val="50000"/>
              </a:spcBef>
              <a:buFontTx/>
              <a:buNone/>
            </a:pPr>
            <a:r>
              <a:rPr lang="en-US" altLang="en-US" sz="2400">
                <a:solidFill>
                  <a:srgbClr val="000000"/>
                </a:solidFill>
                <a:latin typeface="Times New Roman" pitchFamily="18" charset="0"/>
                <a:cs typeface="Times New Roman" pitchFamily="18" charset="0"/>
              </a:rPr>
              <a:t>Temp (°C)</a:t>
            </a:r>
            <a:endParaRPr lang="en-GB" altLang="en-US" sz="2400">
              <a:solidFill>
                <a:srgbClr val="000000"/>
              </a:solidFill>
              <a:latin typeface="Times New Roman" pitchFamily="18" charset="0"/>
              <a:cs typeface="Times New Roman" pitchFamily="18" charset="0"/>
            </a:endParaRPr>
          </a:p>
        </p:txBody>
      </p:sp>
      <p:sp>
        <p:nvSpPr>
          <p:cNvPr id="37895" name="Text Box 8"/>
          <p:cNvSpPr txBox="1">
            <a:spLocks noChangeArrowheads="1"/>
          </p:cNvSpPr>
          <p:nvPr/>
        </p:nvSpPr>
        <p:spPr bwMode="auto">
          <a:xfrm>
            <a:off x="5959559" y="6343326"/>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itchFamily="34" charset="0"/>
              </a:defRPr>
            </a:lvl1pPr>
            <a:lvl2pPr marL="742950" indent="-285750">
              <a:spcBef>
                <a:spcPct val="20000"/>
              </a:spcBef>
              <a:buChar char="–"/>
              <a:defRPr sz="2800">
                <a:solidFill>
                  <a:schemeClr val="tx1"/>
                </a:solidFill>
                <a:latin typeface="Trebuchet MS" pitchFamily="34" charset="0"/>
              </a:defRPr>
            </a:lvl2pPr>
            <a:lvl3pPr marL="1143000" indent="-228600">
              <a:spcBef>
                <a:spcPct val="20000"/>
              </a:spcBef>
              <a:buChar char="•"/>
              <a:defRPr sz="2400">
                <a:solidFill>
                  <a:schemeClr val="tx1"/>
                </a:solidFill>
                <a:latin typeface="Trebuchet MS" pitchFamily="34" charset="0"/>
              </a:defRPr>
            </a:lvl3pPr>
            <a:lvl4pPr marL="1600200" indent="-228600">
              <a:spcBef>
                <a:spcPct val="20000"/>
              </a:spcBef>
              <a:buChar char="–"/>
              <a:defRPr sz="2000">
                <a:solidFill>
                  <a:schemeClr val="tx1"/>
                </a:solidFill>
                <a:latin typeface="Trebuchet MS" pitchFamily="34" charset="0"/>
              </a:defRPr>
            </a:lvl4pPr>
            <a:lvl5pPr marL="2057400" indent="-22860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spcBef>
                <a:spcPct val="50000"/>
              </a:spcBef>
              <a:buFontTx/>
              <a:buNone/>
            </a:pPr>
            <a:r>
              <a:rPr lang="en-US" altLang="en-US" sz="2400">
                <a:solidFill>
                  <a:srgbClr val="000000"/>
                </a:solidFill>
                <a:latin typeface="Times New Roman" pitchFamily="18" charset="0"/>
                <a:cs typeface="Times New Roman" pitchFamily="18" charset="0"/>
              </a:rPr>
              <a:t>Time (mins)</a:t>
            </a:r>
            <a:endParaRPr lang="en-GB" altLang="en-US" sz="2400">
              <a:solidFill>
                <a:srgbClr val="000000"/>
              </a:solidFill>
              <a:latin typeface="Times New Roman" pitchFamily="18" charset="0"/>
              <a:cs typeface="Times New Roman" pitchFamily="18" charset="0"/>
            </a:endParaRPr>
          </a:p>
        </p:txBody>
      </p:sp>
      <p:sp>
        <p:nvSpPr>
          <p:cNvPr id="37897" name="Line 10"/>
          <p:cNvSpPr>
            <a:spLocks noChangeShapeType="1"/>
          </p:cNvSpPr>
          <p:nvPr/>
        </p:nvSpPr>
        <p:spPr bwMode="auto">
          <a:xfrm>
            <a:off x="3525921" y="4695501"/>
            <a:ext cx="29718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GB"/>
          </a:p>
        </p:txBody>
      </p:sp>
      <p:sp>
        <p:nvSpPr>
          <p:cNvPr id="37898" name="Text Box 11"/>
          <p:cNvSpPr txBox="1">
            <a:spLocks noChangeArrowheads="1"/>
          </p:cNvSpPr>
          <p:nvPr/>
        </p:nvSpPr>
        <p:spPr bwMode="auto">
          <a:xfrm>
            <a:off x="6635835" y="4505002"/>
            <a:ext cx="2632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itchFamily="34" charset="0"/>
              </a:defRPr>
            </a:lvl1pPr>
            <a:lvl2pPr marL="742950" indent="-285750">
              <a:spcBef>
                <a:spcPct val="20000"/>
              </a:spcBef>
              <a:buChar char="–"/>
              <a:defRPr sz="2800">
                <a:solidFill>
                  <a:schemeClr val="tx1"/>
                </a:solidFill>
                <a:latin typeface="Trebuchet MS" pitchFamily="34" charset="0"/>
              </a:defRPr>
            </a:lvl2pPr>
            <a:lvl3pPr marL="1143000" indent="-228600">
              <a:spcBef>
                <a:spcPct val="20000"/>
              </a:spcBef>
              <a:buChar char="•"/>
              <a:defRPr sz="2400">
                <a:solidFill>
                  <a:schemeClr val="tx1"/>
                </a:solidFill>
                <a:latin typeface="Trebuchet MS" pitchFamily="34" charset="0"/>
              </a:defRPr>
            </a:lvl3pPr>
            <a:lvl4pPr marL="1600200" indent="-228600">
              <a:spcBef>
                <a:spcPct val="20000"/>
              </a:spcBef>
              <a:buChar char="–"/>
              <a:defRPr sz="2000">
                <a:solidFill>
                  <a:schemeClr val="tx1"/>
                </a:solidFill>
                <a:latin typeface="Trebuchet MS" pitchFamily="34" charset="0"/>
              </a:defRPr>
            </a:lvl4pPr>
            <a:lvl5pPr marL="2057400" indent="-22860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spcBef>
                <a:spcPct val="50000"/>
              </a:spcBef>
              <a:buFontTx/>
              <a:buNone/>
            </a:pPr>
            <a:r>
              <a:rPr lang="en-US" altLang="en-US" sz="1800">
                <a:solidFill>
                  <a:srgbClr val="FF0000"/>
                </a:solidFill>
                <a:latin typeface="Times New Roman" pitchFamily="18" charset="0"/>
                <a:cs typeface="Times New Roman" pitchFamily="18" charset="0"/>
              </a:rPr>
              <a:t>Melting point</a:t>
            </a:r>
            <a:endParaRPr lang="en-GB" altLang="en-US" sz="1800">
              <a:solidFill>
                <a:srgbClr val="FF0000"/>
              </a:solidFill>
              <a:latin typeface="Times New Roman" pitchFamily="18" charset="0"/>
              <a:cs typeface="Times New Roman" pitchFamily="18" charset="0"/>
            </a:endParaRPr>
          </a:p>
        </p:txBody>
      </p:sp>
      <p:sp>
        <p:nvSpPr>
          <p:cNvPr id="37899" name="Text Box 12"/>
          <p:cNvSpPr txBox="1">
            <a:spLocks noChangeArrowheads="1"/>
          </p:cNvSpPr>
          <p:nvPr/>
        </p:nvSpPr>
        <p:spPr bwMode="auto">
          <a:xfrm>
            <a:off x="3978359" y="5035226"/>
            <a:ext cx="927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itchFamily="34" charset="0"/>
              </a:defRPr>
            </a:lvl1pPr>
            <a:lvl2pPr marL="742950" indent="-285750">
              <a:spcBef>
                <a:spcPct val="20000"/>
              </a:spcBef>
              <a:buChar char="–"/>
              <a:defRPr sz="2800">
                <a:solidFill>
                  <a:schemeClr val="tx1"/>
                </a:solidFill>
                <a:latin typeface="Trebuchet MS" pitchFamily="34" charset="0"/>
              </a:defRPr>
            </a:lvl2pPr>
            <a:lvl3pPr marL="1143000" indent="-228600">
              <a:spcBef>
                <a:spcPct val="20000"/>
              </a:spcBef>
              <a:buChar char="•"/>
              <a:defRPr sz="2400">
                <a:solidFill>
                  <a:schemeClr val="tx1"/>
                </a:solidFill>
                <a:latin typeface="Trebuchet MS" pitchFamily="34" charset="0"/>
              </a:defRPr>
            </a:lvl3pPr>
            <a:lvl4pPr marL="1600200" indent="-228600">
              <a:spcBef>
                <a:spcPct val="20000"/>
              </a:spcBef>
              <a:buChar char="–"/>
              <a:defRPr sz="2000">
                <a:solidFill>
                  <a:schemeClr val="tx1"/>
                </a:solidFill>
                <a:latin typeface="Trebuchet MS" pitchFamily="34" charset="0"/>
              </a:defRPr>
            </a:lvl4pPr>
            <a:lvl5pPr marL="2057400" indent="-22860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spcBef>
                <a:spcPct val="50000"/>
              </a:spcBef>
              <a:buFontTx/>
              <a:buNone/>
            </a:pPr>
            <a:r>
              <a:rPr lang="en-US" altLang="en-US" sz="2400">
                <a:solidFill>
                  <a:srgbClr val="000000"/>
                </a:solidFill>
                <a:latin typeface="Times New Roman" pitchFamily="18" charset="0"/>
                <a:cs typeface="Times New Roman" pitchFamily="18" charset="0"/>
              </a:rPr>
              <a:t>solid</a:t>
            </a:r>
            <a:endParaRPr lang="en-GB" altLang="en-US" sz="2400">
              <a:solidFill>
                <a:srgbClr val="000000"/>
              </a:solidFill>
              <a:latin typeface="Times New Roman" pitchFamily="18" charset="0"/>
              <a:cs typeface="Times New Roman" pitchFamily="18" charset="0"/>
            </a:endParaRPr>
          </a:p>
        </p:txBody>
      </p:sp>
      <p:sp>
        <p:nvSpPr>
          <p:cNvPr id="37900" name="Text Box 13"/>
          <p:cNvSpPr txBox="1">
            <a:spLocks noChangeArrowheads="1"/>
          </p:cNvSpPr>
          <p:nvPr/>
        </p:nvSpPr>
        <p:spPr bwMode="auto">
          <a:xfrm>
            <a:off x="6783471" y="4022401"/>
            <a:ext cx="1100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rebuchet MS" pitchFamily="34" charset="0"/>
              </a:defRPr>
            </a:lvl1pPr>
            <a:lvl2pPr marL="742950" indent="-285750">
              <a:spcBef>
                <a:spcPct val="20000"/>
              </a:spcBef>
              <a:buChar char="–"/>
              <a:defRPr sz="2800">
                <a:solidFill>
                  <a:schemeClr val="tx1"/>
                </a:solidFill>
                <a:latin typeface="Trebuchet MS" pitchFamily="34" charset="0"/>
              </a:defRPr>
            </a:lvl2pPr>
            <a:lvl3pPr marL="1143000" indent="-228600">
              <a:spcBef>
                <a:spcPct val="20000"/>
              </a:spcBef>
              <a:buChar char="•"/>
              <a:defRPr sz="2400">
                <a:solidFill>
                  <a:schemeClr val="tx1"/>
                </a:solidFill>
                <a:latin typeface="Trebuchet MS" pitchFamily="34" charset="0"/>
              </a:defRPr>
            </a:lvl3pPr>
            <a:lvl4pPr marL="1600200" indent="-228600">
              <a:spcBef>
                <a:spcPct val="20000"/>
              </a:spcBef>
              <a:buChar char="–"/>
              <a:defRPr sz="2000">
                <a:solidFill>
                  <a:schemeClr val="tx1"/>
                </a:solidFill>
                <a:latin typeface="Trebuchet MS" pitchFamily="34" charset="0"/>
              </a:defRPr>
            </a:lvl4pPr>
            <a:lvl5pPr marL="2057400" indent="-228600">
              <a:spcBef>
                <a:spcPct val="20000"/>
              </a:spcBef>
              <a:buChar char="»"/>
              <a:defRPr sz="2000">
                <a:solidFill>
                  <a:schemeClr val="tx1"/>
                </a:solidFill>
                <a:latin typeface="Trebuchet MS" pitchFamily="34" charset="0"/>
              </a:defRPr>
            </a:lvl5pPr>
            <a:lvl6pPr marL="2514600" indent="-228600" eaLnBrk="0" fontAlgn="base" hangingPunct="0">
              <a:spcBef>
                <a:spcPct val="20000"/>
              </a:spcBef>
              <a:spcAft>
                <a:spcPct val="0"/>
              </a:spcAft>
              <a:buChar char="»"/>
              <a:defRPr sz="2000">
                <a:solidFill>
                  <a:schemeClr val="tx1"/>
                </a:solidFill>
                <a:latin typeface="Trebuchet MS" pitchFamily="34" charset="0"/>
              </a:defRPr>
            </a:lvl6pPr>
            <a:lvl7pPr marL="2971800" indent="-228600" eaLnBrk="0" fontAlgn="base" hangingPunct="0">
              <a:spcBef>
                <a:spcPct val="20000"/>
              </a:spcBef>
              <a:spcAft>
                <a:spcPct val="0"/>
              </a:spcAft>
              <a:buChar char="»"/>
              <a:defRPr sz="2000">
                <a:solidFill>
                  <a:schemeClr val="tx1"/>
                </a:solidFill>
                <a:latin typeface="Trebuchet MS" pitchFamily="34" charset="0"/>
              </a:defRPr>
            </a:lvl7pPr>
            <a:lvl8pPr marL="3429000" indent="-228600" eaLnBrk="0" fontAlgn="base" hangingPunct="0">
              <a:spcBef>
                <a:spcPct val="20000"/>
              </a:spcBef>
              <a:spcAft>
                <a:spcPct val="0"/>
              </a:spcAft>
              <a:buChar char="»"/>
              <a:defRPr sz="2000">
                <a:solidFill>
                  <a:schemeClr val="tx1"/>
                </a:solidFill>
                <a:latin typeface="Trebuchet MS" pitchFamily="34" charset="0"/>
              </a:defRPr>
            </a:lvl8pPr>
            <a:lvl9pPr marL="3886200" indent="-228600" eaLnBrk="0" fontAlgn="base" hangingPunct="0">
              <a:spcBef>
                <a:spcPct val="20000"/>
              </a:spcBef>
              <a:spcAft>
                <a:spcPct val="0"/>
              </a:spcAft>
              <a:buChar char="»"/>
              <a:defRPr sz="2000">
                <a:solidFill>
                  <a:schemeClr val="tx1"/>
                </a:solidFill>
                <a:latin typeface="Trebuchet MS" pitchFamily="34" charset="0"/>
              </a:defRPr>
            </a:lvl9pPr>
          </a:lstStyle>
          <a:p>
            <a:pPr eaLnBrk="1" hangingPunct="1">
              <a:spcBef>
                <a:spcPct val="50000"/>
              </a:spcBef>
              <a:buFontTx/>
              <a:buNone/>
            </a:pPr>
            <a:r>
              <a:rPr lang="en-US" altLang="en-US" sz="2400">
                <a:solidFill>
                  <a:srgbClr val="000000"/>
                </a:solidFill>
                <a:latin typeface="Times New Roman" pitchFamily="18" charset="0"/>
                <a:cs typeface="Times New Roman" pitchFamily="18" charset="0"/>
              </a:rPr>
              <a:t>liquid</a:t>
            </a:r>
            <a:endParaRPr lang="en-GB" altLang="en-US" sz="2400">
              <a:solidFill>
                <a:srgbClr val="000000"/>
              </a:solidFill>
              <a:latin typeface="Times New Roman" pitchFamily="18" charset="0"/>
              <a:cs typeface="Times New Roman" pitchFamily="18" charset="0"/>
            </a:endParaRPr>
          </a:p>
        </p:txBody>
      </p:sp>
      <p:sp>
        <p:nvSpPr>
          <p:cNvPr id="3" name="TextBox 2"/>
          <p:cNvSpPr txBox="1"/>
          <p:nvPr/>
        </p:nvSpPr>
        <p:spPr>
          <a:xfrm>
            <a:off x="8694821" y="3956442"/>
            <a:ext cx="1800200" cy="646331"/>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altLang="en-US" b="1" dirty="0">
                <a:solidFill>
                  <a:srgbClr val="FF0000"/>
                </a:solidFill>
                <a:latin typeface="Times New Roman" pitchFamily="18" charset="0"/>
                <a:cs typeface="Times New Roman" pitchFamily="18" charset="0"/>
              </a:rPr>
              <a:t>Specific latent heat of fusion</a:t>
            </a:r>
            <a:endParaRPr lang="en-GB" dirty="0"/>
          </a:p>
        </p:txBody>
      </p:sp>
      <p:cxnSp>
        <p:nvCxnSpPr>
          <p:cNvPr id="7" name="Straight Connector 6"/>
          <p:cNvCxnSpPr/>
          <p:nvPr/>
        </p:nvCxnSpPr>
        <p:spPr>
          <a:xfrm flipV="1">
            <a:off x="3513221" y="4695501"/>
            <a:ext cx="1208690" cy="70399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32421" y="4695501"/>
            <a:ext cx="122713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959559" y="3772452"/>
            <a:ext cx="1074628" cy="923049"/>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60880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3287713" y="1484313"/>
            <a:ext cx="20161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b="0">
                <a:latin typeface="Tahoma" panose="020B0604030504040204" pitchFamily="34" charset="0"/>
              </a:rPr>
              <a:t>Density =</a:t>
            </a:r>
          </a:p>
        </p:txBody>
      </p:sp>
      <p:sp>
        <p:nvSpPr>
          <p:cNvPr id="13317" name="Text Box 5"/>
          <p:cNvSpPr txBox="1">
            <a:spLocks noChangeArrowheads="1"/>
          </p:cNvSpPr>
          <p:nvPr/>
        </p:nvSpPr>
        <p:spPr bwMode="auto">
          <a:xfrm>
            <a:off x="5303838" y="1412875"/>
            <a:ext cx="223202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b="0" u="sng">
                <a:latin typeface="Tahoma" panose="020B0604030504040204" pitchFamily="34" charset="0"/>
              </a:rPr>
              <a:t>Mass</a:t>
            </a:r>
          </a:p>
        </p:txBody>
      </p:sp>
      <p:sp>
        <p:nvSpPr>
          <p:cNvPr id="13318" name="Text Box 6"/>
          <p:cNvSpPr txBox="1">
            <a:spLocks noChangeArrowheads="1"/>
          </p:cNvSpPr>
          <p:nvPr/>
        </p:nvSpPr>
        <p:spPr bwMode="auto">
          <a:xfrm>
            <a:off x="5159375" y="1916113"/>
            <a:ext cx="208756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b="0">
                <a:latin typeface="Tahoma" panose="020B0604030504040204" pitchFamily="34" charset="0"/>
              </a:rPr>
              <a:t>Volume</a:t>
            </a:r>
          </a:p>
        </p:txBody>
      </p:sp>
      <p:sp>
        <p:nvSpPr>
          <p:cNvPr id="13391" name="Text Box 79"/>
          <p:cNvSpPr txBox="1">
            <a:spLocks noChangeArrowheads="1"/>
          </p:cNvSpPr>
          <p:nvPr/>
        </p:nvSpPr>
        <p:spPr bwMode="auto">
          <a:xfrm>
            <a:off x="6383338" y="908050"/>
            <a:ext cx="1081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a:latin typeface="Tahoma" panose="020B0604030504040204" pitchFamily="34" charset="0"/>
              </a:rPr>
              <a:t>g or kg</a:t>
            </a:r>
          </a:p>
        </p:txBody>
      </p:sp>
      <p:sp>
        <p:nvSpPr>
          <p:cNvPr id="13392" name="Text Box 80"/>
          <p:cNvSpPr txBox="1">
            <a:spLocks noChangeArrowheads="1"/>
          </p:cNvSpPr>
          <p:nvPr/>
        </p:nvSpPr>
        <p:spPr bwMode="auto">
          <a:xfrm>
            <a:off x="6067425" y="2989263"/>
            <a:ext cx="1439863"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a:latin typeface="Tahoma" panose="020B0604030504040204" pitchFamily="34" charset="0"/>
              </a:rPr>
              <a:t>cm</a:t>
            </a:r>
            <a:r>
              <a:rPr lang="en-GB" altLang="en-US" sz="1800" b="0" baseline="30000">
                <a:latin typeface="Tahoma" panose="020B0604030504040204" pitchFamily="34" charset="0"/>
              </a:rPr>
              <a:t>3</a:t>
            </a:r>
            <a:r>
              <a:rPr lang="en-GB" altLang="en-US" sz="1800" b="0">
                <a:latin typeface="Tahoma" panose="020B0604030504040204" pitchFamily="34" charset="0"/>
              </a:rPr>
              <a:t> or m</a:t>
            </a:r>
            <a:r>
              <a:rPr lang="en-GB" altLang="en-US" sz="1800" b="0" baseline="30000">
                <a:latin typeface="Tahoma" panose="020B0604030504040204" pitchFamily="34" charset="0"/>
              </a:rPr>
              <a:t>3</a:t>
            </a:r>
            <a:endParaRPr lang="en-GB" altLang="en-US" sz="1800" b="0">
              <a:latin typeface="Tahoma" panose="020B0604030504040204" pitchFamily="34" charset="0"/>
            </a:endParaRPr>
          </a:p>
        </p:txBody>
      </p:sp>
      <p:sp>
        <p:nvSpPr>
          <p:cNvPr id="13393" name="Text Box 81"/>
          <p:cNvSpPr txBox="1">
            <a:spLocks noChangeArrowheads="1"/>
          </p:cNvSpPr>
          <p:nvPr/>
        </p:nvSpPr>
        <p:spPr bwMode="auto">
          <a:xfrm>
            <a:off x="1820863" y="2568575"/>
            <a:ext cx="2403475"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a:latin typeface="Tahoma" panose="020B0604030504040204" pitchFamily="34" charset="0"/>
              </a:rPr>
              <a:t>g/cm</a:t>
            </a:r>
            <a:r>
              <a:rPr lang="en-GB" altLang="en-US" sz="1800" b="0" baseline="30000">
                <a:latin typeface="Tahoma" panose="020B0604030504040204" pitchFamily="34" charset="0"/>
              </a:rPr>
              <a:t>3 </a:t>
            </a:r>
            <a:r>
              <a:rPr lang="en-GB" altLang="en-US" sz="1800" b="0">
                <a:latin typeface="Tahoma" panose="020B0604030504040204" pitchFamily="34" charset="0"/>
              </a:rPr>
              <a:t>or kg/m</a:t>
            </a:r>
            <a:r>
              <a:rPr lang="en-GB" altLang="en-US" sz="1800" b="0" baseline="30000">
                <a:latin typeface="Tahoma" panose="020B0604030504040204" pitchFamily="34" charset="0"/>
              </a:rPr>
              <a:t>3 </a:t>
            </a:r>
            <a:endParaRPr lang="en-GB" altLang="en-US" sz="1800" b="0">
              <a:latin typeface="Tahoma" panose="020B0604030504040204" pitchFamily="34" charset="0"/>
            </a:endParaRPr>
          </a:p>
        </p:txBody>
      </p:sp>
      <p:sp>
        <p:nvSpPr>
          <p:cNvPr id="13394" name="Line 82"/>
          <p:cNvSpPr>
            <a:spLocks noChangeShapeType="1"/>
          </p:cNvSpPr>
          <p:nvPr/>
        </p:nvSpPr>
        <p:spPr bwMode="auto">
          <a:xfrm flipH="1">
            <a:off x="5880100" y="1125538"/>
            <a:ext cx="431800" cy="358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95" name="Line 83"/>
          <p:cNvSpPr>
            <a:spLocks noChangeShapeType="1"/>
          </p:cNvSpPr>
          <p:nvPr/>
        </p:nvSpPr>
        <p:spPr bwMode="auto">
          <a:xfrm>
            <a:off x="5951538" y="2492375"/>
            <a:ext cx="720725"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96" name="Line 84"/>
          <p:cNvSpPr>
            <a:spLocks noChangeShapeType="1"/>
          </p:cNvSpPr>
          <p:nvPr/>
        </p:nvSpPr>
        <p:spPr bwMode="auto">
          <a:xfrm flipV="1">
            <a:off x="2495550" y="2003425"/>
            <a:ext cx="1036638" cy="488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97" name="Text Box 85"/>
          <p:cNvSpPr txBox="1">
            <a:spLocks noChangeArrowheads="1"/>
          </p:cNvSpPr>
          <p:nvPr/>
        </p:nvSpPr>
        <p:spPr bwMode="auto">
          <a:xfrm>
            <a:off x="3359150" y="3644900"/>
            <a:ext cx="1728788" cy="1200150"/>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Symbol" panose="05050102010706020507" pitchFamily="18" charset="2"/>
              <a:buChar char="r"/>
            </a:pPr>
            <a:r>
              <a:rPr lang="en-GB" altLang="en-US" sz="3600" b="0" dirty="0">
                <a:latin typeface="Tahoma" panose="020B0604030504040204" pitchFamily="34" charset="0"/>
                <a:sym typeface="Symbol" panose="05050102010706020507" pitchFamily="18" charset="2"/>
              </a:rPr>
              <a:t> =  </a:t>
            </a:r>
            <a:r>
              <a:rPr lang="en-GB" altLang="en-US" sz="3600" b="0" u="sng" dirty="0">
                <a:latin typeface="Tahoma" panose="020B0604030504040204" pitchFamily="34" charset="0"/>
                <a:sym typeface="Symbol" panose="05050102010706020507" pitchFamily="18" charset="2"/>
              </a:rPr>
              <a:t>m</a:t>
            </a:r>
          </a:p>
          <a:p>
            <a:pPr eaLnBrk="1" hangingPunct="1">
              <a:lnSpc>
                <a:spcPct val="100000"/>
              </a:lnSpc>
              <a:spcBef>
                <a:spcPct val="0"/>
              </a:spcBef>
              <a:buFont typeface="Symbol" panose="05050102010706020507" pitchFamily="18" charset="2"/>
              <a:buNone/>
            </a:pPr>
            <a:r>
              <a:rPr lang="en-GB" altLang="en-US" sz="3600" b="0" dirty="0">
                <a:latin typeface="Tahoma" panose="020B0604030504040204" pitchFamily="34" charset="0"/>
                <a:sym typeface="Symbol" panose="05050102010706020507" pitchFamily="18" charset="2"/>
              </a:rPr>
              <a:t>       </a:t>
            </a:r>
            <a:r>
              <a:rPr lang="en-GB" altLang="en-US" sz="3600" b="0" dirty="0" smtClean="0">
                <a:latin typeface="Tahoma" panose="020B0604030504040204" pitchFamily="34" charset="0"/>
                <a:sym typeface="Symbol" panose="05050102010706020507" pitchFamily="18" charset="2"/>
              </a:rPr>
              <a:t>V</a:t>
            </a:r>
            <a:endParaRPr lang="en-GB" altLang="en-US" sz="3600" b="0" u="sng" dirty="0">
              <a:latin typeface="Tahoma" panose="020B0604030504040204" pitchFamily="34" charset="0"/>
              <a:sym typeface="Symbol" panose="05050102010706020507" pitchFamily="18" charset="2"/>
            </a:endParaRPr>
          </a:p>
        </p:txBody>
      </p:sp>
      <p:sp>
        <p:nvSpPr>
          <p:cNvPr id="13398" name="Text Box 86"/>
          <p:cNvSpPr txBox="1">
            <a:spLocks noChangeArrowheads="1"/>
          </p:cNvSpPr>
          <p:nvPr/>
        </p:nvSpPr>
        <p:spPr bwMode="auto">
          <a:xfrm>
            <a:off x="6363382" y="4014788"/>
            <a:ext cx="4895850" cy="267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b="0" dirty="0">
                <a:latin typeface="Tahoma" panose="020B0604030504040204" pitchFamily="34" charset="0"/>
              </a:rPr>
              <a:t>Example:</a:t>
            </a:r>
          </a:p>
          <a:p>
            <a:pPr eaLnBrk="1" hangingPunct="1">
              <a:lnSpc>
                <a:spcPct val="100000"/>
              </a:lnSpc>
              <a:spcBef>
                <a:spcPct val="50000"/>
              </a:spcBef>
              <a:buFontTx/>
              <a:buNone/>
            </a:pPr>
            <a:r>
              <a:rPr lang="en-GB" altLang="en-US" sz="2400" b="0" dirty="0">
                <a:solidFill>
                  <a:srgbClr val="FF2F2F"/>
                </a:solidFill>
                <a:latin typeface="Tahoma" panose="020B0604030504040204" pitchFamily="34" charset="0"/>
              </a:rPr>
              <a:t>Q) Liquid water has a volume of 250cm</a:t>
            </a:r>
            <a:r>
              <a:rPr lang="en-GB" altLang="en-US" sz="2400" b="0" baseline="30000" dirty="0">
                <a:solidFill>
                  <a:srgbClr val="FF2F2F"/>
                </a:solidFill>
                <a:latin typeface="Tahoma" panose="020B0604030504040204" pitchFamily="34" charset="0"/>
              </a:rPr>
              <a:t>3</a:t>
            </a:r>
            <a:r>
              <a:rPr lang="en-GB" altLang="en-US" sz="2400" b="0" dirty="0">
                <a:solidFill>
                  <a:srgbClr val="FF2F2F"/>
                </a:solidFill>
                <a:latin typeface="Tahoma" panose="020B0604030504040204" pitchFamily="34" charset="0"/>
              </a:rPr>
              <a:t>, while ice has a volume of 272cm</a:t>
            </a:r>
            <a:r>
              <a:rPr lang="en-GB" altLang="en-US" sz="2400" b="0" baseline="30000" dirty="0">
                <a:solidFill>
                  <a:srgbClr val="FF2F2F"/>
                </a:solidFill>
                <a:latin typeface="Tahoma" panose="020B0604030504040204" pitchFamily="34" charset="0"/>
              </a:rPr>
              <a:t>3</a:t>
            </a:r>
            <a:r>
              <a:rPr lang="en-GB" altLang="en-US" sz="2400" b="0" dirty="0">
                <a:solidFill>
                  <a:srgbClr val="FF2F2F"/>
                </a:solidFill>
                <a:latin typeface="Tahoma" panose="020B0604030504040204" pitchFamily="34" charset="0"/>
              </a:rPr>
              <a:t>. </a:t>
            </a:r>
          </a:p>
          <a:p>
            <a:pPr eaLnBrk="1" hangingPunct="1">
              <a:lnSpc>
                <a:spcPct val="100000"/>
              </a:lnSpc>
              <a:spcBef>
                <a:spcPct val="50000"/>
              </a:spcBef>
              <a:buFontTx/>
              <a:buNone/>
            </a:pPr>
            <a:r>
              <a:rPr lang="en-GB" altLang="en-US" sz="2400" b="0" dirty="0">
                <a:solidFill>
                  <a:srgbClr val="FF2F2F"/>
                </a:solidFill>
                <a:latin typeface="Tahoma" panose="020B0604030504040204" pitchFamily="34" charset="0"/>
              </a:rPr>
              <a:t>Calculate the density of each if the mass of each object is 250kg.</a:t>
            </a:r>
          </a:p>
        </p:txBody>
      </p:sp>
      <p:sp>
        <p:nvSpPr>
          <p:cNvPr id="7181" name="Text Box 87"/>
          <p:cNvSpPr txBox="1">
            <a:spLocks noChangeArrowheads="1"/>
          </p:cNvSpPr>
          <p:nvPr/>
        </p:nvSpPr>
        <p:spPr bwMode="auto">
          <a:xfrm>
            <a:off x="1719263" y="765175"/>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b="0">
              <a:latin typeface="Tahoma" panose="020B0604030504040204" pitchFamily="34" charset="0"/>
            </a:endParaRPr>
          </a:p>
        </p:txBody>
      </p:sp>
      <p:sp>
        <p:nvSpPr>
          <p:cNvPr id="13400" name="Text Box 88"/>
          <p:cNvSpPr txBox="1">
            <a:spLocks noChangeArrowheads="1"/>
          </p:cNvSpPr>
          <p:nvPr/>
        </p:nvSpPr>
        <p:spPr bwMode="auto">
          <a:xfrm>
            <a:off x="2424113" y="260350"/>
            <a:ext cx="7200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3600" b="1" u="sng" dirty="0">
                <a:latin typeface="+mn-lt"/>
              </a:rPr>
              <a:t>Density </a:t>
            </a:r>
            <a:r>
              <a:rPr lang="en-GB" altLang="en-US" sz="3600" b="1" u="sng" dirty="0" smtClean="0">
                <a:latin typeface="+mn-lt"/>
              </a:rPr>
              <a:t>Equation</a:t>
            </a:r>
            <a:endParaRPr lang="en-GB" altLang="en-US" sz="3600" b="1" u="sng" dirty="0">
              <a:latin typeface="+mn-lt"/>
            </a:endParaRPr>
          </a:p>
        </p:txBody>
      </p:sp>
      <p:grpSp>
        <p:nvGrpSpPr>
          <p:cNvPr id="13409" name="Group 97"/>
          <p:cNvGrpSpPr>
            <a:grpSpLocks/>
          </p:cNvGrpSpPr>
          <p:nvPr/>
        </p:nvGrpSpPr>
        <p:grpSpPr bwMode="auto">
          <a:xfrm>
            <a:off x="7535863" y="1196975"/>
            <a:ext cx="2895600" cy="2438400"/>
            <a:chOff x="3936" y="2614"/>
            <a:chExt cx="1824" cy="1536"/>
          </a:xfrm>
        </p:grpSpPr>
        <p:sp>
          <p:nvSpPr>
            <p:cNvPr id="7200" name="AutoShape 98"/>
            <p:cNvSpPr>
              <a:spLocks noChangeArrowheads="1"/>
            </p:cNvSpPr>
            <p:nvPr/>
          </p:nvSpPr>
          <p:spPr bwMode="auto">
            <a:xfrm>
              <a:off x="3936" y="2614"/>
              <a:ext cx="1824" cy="1536"/>
            </a:xfrm>
            <a:prstGeom prst="flowChartExtract">
              <a:avLst/>
            </a:prstGeom>
            <a:noFill/>
            <a:ln w="381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latin typeface="Arial" panose="020B0604020202020204" pitchFamily="34" charset="0"/>
              </a:endParaRPr>
            </a:p>
          </p:txBody>
        </p:sp>
        <p:sp>
          <p:nvSpPr>
            <p:cNvPr id="7201" name="Text Box 99"/>
            <p:cNvSpPr txBox="1">
              <a:spLocks noChangeArrowheads="1"/>
            </p:cNvSpPr>
            <p:nvPr/>
          </p:nvSpPr>
          <p:spPr bwMode="auto">
            <a:xfrm>
              <a:off x="4669" y="3033"/>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3200" b="0" dirty="0">
                  <a:latin typeface="Comic Sans MS" panose="030F0702030302020204" pitchFamily="66" charset="0"/>
                </a:rPr>
                <a:t>m</a:t>
              </a:r>
            </a:p>
          </p:txBody>
        </p:sp>
        <p:sp>
          <p:nvSpPr>
            <p:cNvPr id="7202" name="Text Box 100"/>
            <p:cNvSpPr txBox="1">
              <a:spLocks noChangeArrowheads="1"/>
            </p:cNvSpPr>
            <p:nvPr/>
          </p:nvSpPr>
          <p:spPr bwMode="auto">
            <a:xfrm>
              <a:off x="5126" y="3711"/>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3200" b="0" dirty="0">
                  <a:latin typeface="Comic Sans MS" panose="030F0702030302020204" pitchFamily="66" charset="0"/>
                </a:rPr>
                <a:t>V</a:t>
              </a:r>
            </a:p>
          </p:txBody>
        </p:sp>
        <p:sp>
          <p:nvSpPr>
            <p:cNvPr id="7203" name="Text Box 101"/>
            <p:cNvSpPr txBox="1">
              <a:spLocks noChangeArrowheads="1"/>
            </p:cNvSpPr>
            <p:nvPr/>
          </p:nvSpPr>
          <p:spPr bwMode="auto">
            <a:xfrm>
              <a:off x="4263" y="3671"/>
              <a:ext cx="576"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3200" b="0" dirty="0">
                  <a:latin typeface="Comic Sans MS" panose="030F0702030302020204" pitchFamily="66" charset="0"/>
                  <a:sym typeface="Symbol" panose="05050102010706020507" pitchFamily="18" charset="2"/>
                </a:rPr>
                <a:t></a:t>
              </a:r>
            </a:p>
          </p:txBody>
        </p:sp>
        <p:sp>
          <p:nvSpPr>
            <p:cNvPr id="7204" name="Line 102"/>
            <p:cNvSpPr>
              <a:spLocks noChangeShapeType="1"/>
            </p:cNvSpPr>
            <p:nvPr/>
          </p:nvSpPr>
          <p:spPr bwMode="auto">
            <a:xfrm>
              <a:off x="4416" y="3478"/>
              <a:ext cx="816" cy="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05" name="Line 103"/>
            <p:cNvSpPr>
              <a:spLocks noChangeShapeType="1"/>
            </p:cNvSpPr>
            <p:nvPr/>
          </p:nvSpPr>
          <p:spPr bwMode="auto">
            <a:xfrm flipV="1">
              <a:off x="4704" y="3766"/>
              <a:ext cx="240"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206" name="Line 104"/>
            <p:cNvSpPr>
              <a:spLocks noChangeShapeType="1"/>
            </p:cNvSpPr>
            <p:nvPr/>
          </p:nvSpPr>
          <p:spPr bwMode="auto">
            <a:xfrm flipH="1" flipV="1">
              <a:off x="4704" y="3766"/>
              <a:ext cx="240" cy="24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417" name="Rectangle 105"/>
          <p:cNvSpPr>
            <a:spLocks noChangeArrowheads="1"/>
          </p:cNvSpPr>
          <p:nvPr/>
        </p:nvSpPr>
        <p:spPr bwMode="auto">
          <a:xfrm>
            <a:off x="1379538" y="5159375"/>
            <a:ext cx="47879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b="0" dirty="0">
                <a:latin typeface="Tahoma" panose="020B0604030504040204" pitchFamily="34" charset="0"/>
                <a:sym typeface="Symbol" panose="05050102010706020507" pitchFamily="18" charset="2"/>
              </a:rPr>
              <a:t> </a:t>
            </a:r>
            <a:r>
              <a:rPr lang="en-GB" altLang="en-US" sz="2400" b="0" dirty="0">
                <a:latin typeface="Tahoma" panose="020B0604030504040204" pitchFamily="34" charset="0"/>
                <a:sym typeface="Symbol" panose="05050102010706020507" pitchFamily="18" charset="2"/>
              </a:rPr>
              <a:t>  =  </a:t>
            </a:r>
            <a:r>
              <a:rPr lang="en-GB" altLang="en-US" sz="2400" b="0" u="sng" dirty="0">
                <a:latin typeface="Tahoma" panose="020B0604030504040204" pitchFamily="34" charset="0"/>
                <a:sym typeface="Symbol" panose="05050102010706020507" pitchFamily="18" charset="2"/>
              </a:rPr>
              <a:t>m</a:t>
            </a:r>
            <a:r>
              <a:rPr lang="en-GB" altLang="en-US" sz="2400" b="0" dirty="0">
                <a:latin typeface="Tahoma" panose="020B0604030504040204" pitchFamily="34" charset="0"/>
                <a:sym typeface="Symbol" panose="05050102010706020507" pitchFamily="18" charset="2"/>
              </a:rPr>
              <a:t> = </a:t>
            </a:r>
            <a:r>
              <a:rPr lang="en-GB" altLang="en-US" sz="2400" b="0" u="sng" dirty="0">
                <a:latin typeface="Tahoma" panose="020B0604030504040204" pitchFamily="34" charset="0"/>
                <a:sym typeface="Symbol" panose="05050102010706020507" pitchFamily="18" charset="2"/>
              </a:rPr>
              <a:t>250</a:t>
            </a:r>
            <a:r>
              <a:rPr lang="en-GB" altLang="en-US" sz="2400" b="0" dirty="0">
                <a:latin typeface="Tahoma" panose="020B0604030504040204" pitchFamily="34" charset="0"/>
                <a:sym typeface="Symbol" panose="05050102010706020507" pitchFamily="18" charset="2"/>
              </a:rPr>
              <a:t> = </a:t>
            </a:r>
            <a:r>
              <a:rPr lang="en-GB" altLang="en-US" sz="2400" b="0" dirty="0">
                <a:solidFill>
                  <a:srgbClr val="FF2F2F"/>
                </a:solidFill>
                <a:latin typeface="Tahoma" panose="020B0604030504040204" pitchFamily="34" charset="0"/>
              </a:rPr>
              <a:t>1.0g/cm</a:t>
            </a:r>
            <a:r>
              <a:rPr lang="en-GB" altLang="en-US" sz="2400" b="0" baseline="30000" dirty="0">
                <a:solidFill>
                  <a:srgbClr val="FF2F2F"/>
                </a:solidFill>
                <a:latin typeface="Tahoma" panose="020B0604030504040204" pitchFamily="34" charset="0"/>
              </a:rPr>
              <a:t>3</a:t>
            </a:r>
            <a:r>
              <a:rPr lang="en-GB" altLang="en-US" sz="2400" b="0" dirty="0">
                <a:latin typeface="Tahoma" panose="020B0604030504040204" pitchFamily="34" charset="0"/>
                <a:sym typeface="Symbol" panose="05050102010706020507" pitchFamily="18" charset="2"/>
              </a:rPr>
              <a:t> 	V    250</a:t>
            </a:r>
          </a:p>
        </p:txBody>
      </p:sp>
      <p:sp>
        <p:nvSpPr>
          <p:cNvPr id="13418" name="Rectangle 106"/>
          <p:cNvSpPr>
            <a:spLocks noChangeArrowheads="1"/>
          </p:cNvSpPr>
          <p:nvPr/>
        </p:nvSpPr>
        <p:spPr bwMode="auto">
          <a:xfrm>
            <a:off x="1289050" y="6030913"/>
            <a:ext cx="4140200"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400" b="0">
                <a:latin typeface="Tahoma" panose="020B0604030504040204" pitchFamily="34" charset="0"/>
                <a:sym typeface="Symbol" panose="05050102010706020507" pitchFamily="18" charset="2"/>
              </a:rPr>
              <a:t> =    </a:t>
            </a:r>
            <a:r>
              <a:rPr lang="en-GB" altLang="en-US" sz="2400" b="0" u="sng">
                <a:latin typeface="Tahoma" panose="020B0604030504040204" pitchFamily="34" charset="0"/>
                <a:sym typeface="Symbol" panose="05050102010706020507" pitchFamily="18" charset="2"/>
              </a:rPr>
              <a:t>m</a:t>
            </a:r>
            <a:r>
              <a:rPr lang="en-GB" altLang="en-US" sz="2400" b="0">
                <a:latin typeface="Tahoma" panose="020B0604030504040204" pitchFamily="34" charset="0"/>
                <a:sym typeface="Symbol" panose="05050102010706020507" pitchFamily="18" charset="2"/>
              </a:rPr>
              <a:t> = </a:t>
            </a:r>
            <a:r>
              <a:rPr lang="en-GB" altLang="en-US" sz="2400" b="0" u="sng">
                <a:latin typeface="Tahoma" panose="020B0604030504040204" pitchFamily="34" charset="0"/>
                <a:sym typeface="Symbol" panose="05050102010706020507" pitchFamily="18" charset="2"/>
              </a:rPr>
              <a:t>250</a:t>
            </a:r>
            <a:r>
              <a:rPr lang="en-GB" altLang="en-US" sz="2400" b="0">
                <a:latin typeface="Tahoma" panose="020B0604030504040204" pitchFamily="34" charset="0"/>
                <a:sym typeface="Symbol" panose="05050102010706020507" pitchFamily="18" charset="2"/>
              </a:rPr>
              <a:t> = </a:t>
            </a:r>
            <a:r>
              <a:rPr lang="en-GB" altLang="en-US" sz="2400" b="0">
                <a:solidFill>
                  <a:srgbClr val="FF2F2F"/>
                </a:solidFill>
                <a:latin typeface="Tahoma" panose="020B0604030504040204" pitchFamily="34" charset="0"/>
              </a:rPr>
              <a:t>0.92g/cm</a:t>
            </a:r>
            <a:r>
              <a:rPr lang="en-GB" altLang="en-US" sz="2400" b="0" baseline="30000">
                <a:solidFill>
                  <a:srgbClr val="FF2F2F"/>
                </a:solidFill>
                <a:latin typeface="Tahoma" panose="020B0604030504040204" pitchFamily="34" charset="0"/>
              </a:rPr>
              <a:t>3</a:t>
            </a:r>
            <a:r>
              <a:rPr lang="en-GB" altLang="en-US" sz="2400" b="0">
                <a:latin typeface="Tahoma" panose="020B0604030504040204" pitchFamily="34" charset="0"/>
                <a:sym typeface="Symbol" panose="05050102010706020507" pitchFamily="18" charset="2"/>
              </a:rPr>
              <a:t>                                             	V     272</a:t>
            </a:r>
          </a:p>
        </p:txBody>
      </p:sp>
    </p:spTree>
    <p:extLst>
      <p:ext uri="{BB962C8B-B14F-4D97-AF65-F5344CB8AC3E}">
        <p14:creationId xmlns:p14="http://schemas.microsoft.com/office/powerpoint/2010/main" val="9822703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40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1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1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3394"/>
                                        </p:tgtEl>
                                        <p:attrNameLst>
                                          <p:attrName>style.visibility</p:attrName>
                                        </p:attrNameLst>
                                      </p:cBhvr>
                                      <p:to>
                                        <p:strVal val="visible"/>
                                      </p:to>
                                    </p:set>
                                  </p:childTnLst>
                                </p:cTn>
                              </p:par>
                            </p:childTnLst>
                          </p:cTn>
                        </p:par>
                        <p:par>
                          <p:cTn id="23" fill="hold" nodeType="afterGroup">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1339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13395"/>
                                        </p:tgtEl>
                                        <p:attrNameLst>
                                          <p:attrName>style.visibility</p:attrName>
                                        </p:attrNameLst>
                                      </p:cBhvr>
                                      <p:to>
                                        <p:strVal val="visible"/>
                                      </p:to>
                                    </p:set>
                                  </p:childTnLst>
                                </p:cTn>
                              </p:par>
                            </p:childTnLst>
                          </p:cTn>
                        </p:par>
                        <p:par>
                          <p:cTn id="30" fill="hold" nodeType="afterGroup">
                            <p:stCondLst>
                              <p:cond delay="0"/>
                            </p:stCondLst>
                            <p:childTnLst>
                              <p:par>
                                <p:cTn id="31" presetID="1" presetClass="entr" presetSubtype="0" fill="hold" grpId="0" nodeType="afterEffect">
                                  <p:stCondLst>
                                    <p:cond delay="0"/>
                                  </p:stCondLst>
                                  <p:childTnLst>
                                    <p:set>
                                      <p:cBhvr>
                                        <p:cTn id="32" dur="1" fill="hold">
                                          <p:stCondLst>
                                            <p:cond delay="0"/>
                                          </p:stCondLst>
                                        </p:cTn>
                                        <p:tgtEl>
                                          <p:spTgt spid="1339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3396"/>
                                        </p:tgtEl>
                                        <p:attrNameLst>
                                          <p:attrName>style.visibility</p:attrName>
                                        </p:attrNameLst>
                                      </p:cBhvr>
                                      <p:to>
                                        <p:strVal val="visible"/>
                                      </p:to>
                                    </p:set>
                                  </p:childTnLst>
                                </p:cTn>
                              </p:par>
                            </p:childTnLst>
                          </p:cTn>
                        </p:par>
                        <p:par>
                          <p:cTn id="37" fill="hold" nodeType="afterGroup">
                            <p:stCondLst>
                              <p:cond delay="0"/>
                            </p:stCondLst>
                            <p:childTnLst>
                              <p:par>
                                <p:cTn id="38" presetID="1" presetClass="entr" presetSubtype="0" fill="hold" grpId="0" nodeType="afterEffect">
                                  <p:stCondLst>
                                    <p:cond delay="0"/>
                                  </p:stCondLst>
                                  <p:childTnLst>
                                    <p:set>
                                      <p:cBhvr>
                                        <p:cTn id="39" dur="1" fill="hold">
                                          <p:stCondLst>
                                            <p:cond delay="0"/>
                                          </p:stCondLst>
                                        </p:cTn>
                                        <p:tgtEl>
                                          <p:spTgt spid="13393"/>
                                        </p:tgtEl>
                                        <p:attrNameLst>
                                          <p:attrName>style.visibility</p:attrName>
                                        </p:attrNameLst>
                                      </p:cBhvr>
                                      <p:to>
                                        <p:strVal val="visible"/>
                                      </p:to>
                                    </p:set>
                                  </p:childTnLst>
                                </p:cTn>
                              </p:par>
                            </p:childTnLst>
                          </p:cTn>
                        </p:par>
                      </p:childTnLst>
                    </p:cTn>
                  </p:par>
                  <p:par>
                    <p:cTn id="40" fill="hold" nodeType="clickPar">
                      <p:stCondLst>
                        <p:cond delay="indefinite"/>
                      </p:stCondLst>
                      <p:childTnLst>
                        <p:par>
                          <p:cTn id="41" fill="hold" nodeType="withGroup">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3397"/>
                                        </p:tgtEl>
                                        <p:attrNameLst>
                                          <p:attrName>style.visibility</p:attrName>
                                        </p:attrNameLst>
                                      </p:cBhvr>
                                      <p:to>
                                        <p:strVal val="visible"/>
                                      </p:to>
                                    </p:se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nodeType="clickEffect">
                                  <p:stCondLst>
                                    <p:cond delay="0"/>
                                  </p:stCondLst>
                                  <p:childTnLst>
                                    <p:set>
                                      <p:cBhvr>
                                        <p:cTn id="47" dur="1" fill="hold">
                                          <p:stCondLst>
                                            <p:cond delay="0"/>
                                          </p:stCondLst>
                                        </p:cTn>
                                        <p:tgtEl>
                                          <p:spTgt spid="13409"/>
                                        </p:tgtEl>
                                        <p:attrNameLst>
                                          <p:attrName>style.visibility</p:attrName>
                                        </p:attrNameLst>
                                      </p:cBhvr>
                                      <p:to>
                                        <p:strVal val="visible"/>
                                      </p:to>
                                    </p:se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3398"/>
                                        </p:tgtEl>
                                        <p:attrNameLst>
                                          <p:attrName>style.visibility</p:attrName>
                                        </p:attrNameLst>
                                      </p:cBhvr>
                                      <p:to>
                                        <p:strVal val="visible"/>
                                      </p:to>
                                    </p:set>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13417"/>
                                        </p:tgtEl>
                                        <p:attrNameLst>
                                          <p:attrName>style.visibility</p:attrName>
                                        </p:attrNameLst>
                                      </p:cBhvr>
                                      <p:to>
                                        <p:strVal val="visible"/>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34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P spid="13318" grpId="0"/>
      <p:bldP spid="13391" grpId="0"/>
      <p:bldP spid="13392" grpId="0"/>
      <p:bldP spid="13393" grpId="0"/>
      <p:bldP spid="13397" grpId="0" animBg="1"/>
      <p:bldP spid="13398" grpId="0"/>
      <p:bldP spid="13400" grpId="0"/>
      <p:bldP spid="13417" grpId="0"/>
      <p:bldP spid="134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59820" y="170554"/>
            <a:ext cx="10515600" cy="1325563"/>
          </a:xfrm>
        </p:spPr>
        <p:txBody>
          <a:bodyPr/>
          <a:lstStyle/>
          <a:p>
            <a:pPr eaLnBrk="1" hangingPunct="1"/>
            <a:r>
              <a:rPr lang="en-US" altLang="en-US" u="sng" dirty="0" smtClean="0"/>
              <a:t>Specific Latent Heat </a:t>
            </a:r>
            <a:endParaRPr lang="en-GB" altLang="en-US" u="sng" dirty="0" smtClean="0">
              <a:solidFill>
                <a:srgbClr val="FF0000"/>
              </a:solidFill>
            </a:endParaRPr>
          </a:p>
        </p:txBody>
      </p:sp>
      <p:sp>
        <p:nvSpPr>
          <p:cNvPr id="41987" name="Rectangle 3"/>
          <p:cNvSpPr>
            <a:spLocks noGrp="1" noChangeArrowheads="1"/>
          </p:cNvSpPr>
          <p:nvPr>
            <p:ph type="body" idx="1"/>
          </p:nvPr>
        </p:nvSpPr>
        <p:spPr>
          <a:xfrm>
            <a:off x="1981200" y="1600201"/>
            <a:ext cx="8229600" cy="3052936"/>
          </a:xfrm>
        </p:spPr>
        <p:txBody>
          <a:bodyPr>
            <a:normAutofit/>
          </a:bodyPr>
          <a:lstStyle/>
          <a:p>
            <a:pPr algn="ctr" eaLnBrk="1" hangingPunct="1">
              <a:buFontTx/>
              <a:buNone/>
            </a:pPr>
            <a:r>
              <a:rPr lang="en-US" altLang="en-US" dirty="0" smtClean="0"/>
              <a:t> </a:t>
            </a:r>
            <a:r>
              <a:rPr lang="en-US" altLang="en-US" sz="3600" dirty="0"/>
              <a:t>Energy = mass x specific latent heat</a:t>
            </a:r>
          </a:p>
          <a:p>
            <a:pPr algn="ctr" eaLnBrk="1" hangingPunct="1">
              <a:buFontTx/>
              <a:buNone/>
            </a:pPr>
            <a:endParaRPr lang="en-US" altLang="en-US" sz="4000" dirty="0">
              <a:solidFill>
                <a:srgbClr val="FF0000"/>
              </a:solidFill>
            </a:endParaRPr>
          </a:p>
          <a:p>
            <a:pPr algn="ctr" eaLnBrk="1" hangingPunct="1">
              <a:buFontTx/>
              <a:buNone/>
            </a:pPr>
            <a:r>
              <a:rPr lang="en-US" altLang="en-US" sz="9600" dirty="0">
                <a:solidFill>
                  <a:srgbClr val="0000FF"/>
                </a:solidFill>
              </a:rPr>
              <a:t>E = mL</a:t>
            </a:r>
          </a:p>
          <a:p>
            <a:pPr algn="ctr" eaLnBrk="1" hangingPunct="1">
              <a:buFontTx/>
              <a:buNone/>
            </a:pPr>
            <a:endParaRPr lang="en-GB" altLang="en-US" sz="9600" dirty="0">
              <a:solidFill>
                <a:srgbClr val="0000FF"/>
              </a:solidFill>
            </a:endParaRPr>
          </a:p>
        </p:txBody>
      </p:sp>
      <p:sp>
        <p:nvSpPr>
          <p:cNvPr id="3" name="TextBox 2"/>
          <p:cNvSpPr txBox="1"/>
          <p:nvPr/>
        </p:nvSpPr>
        <p:spPr>
          <a:xfrm>
            <a:off x="3755740" y="4757221"/>
            <a:ext cx="4680520" cy="2062103"/>
          </a:xfrm>
          <a:prstGeom prst="rect">
            <a:avLst/>
          </a:prstGeom>
          <a:noFill/>
        </p:spPr>
        <p:txBody>
          <a:bodyPr wrap="square" rtlCol="0">
            <a:spAutoFit/>
          </a:bodyPr>
          <a:lstStyle/>
          <a:p>
            <a:pPr algn="ctr"/>
            <a:r>
              <a:rPr lang="en-US" altLang="en-US" sz="3200" dirty="0"/>
              <a:t>This equation will be on your physics sheet so you don’t need to </a:t>
            </a:r>
            <a:r>
              <a:rPr lang="en-GB" altLang="en-US" sz="3200" dirty="0"/>
              <a:t>memorise</a:t>
            </a:r>
            <a:r>
              <a:rPr lang="en-US" altLang="en-US" sz="3200" dirty="0"/>
              <a:t> it </a:t>
            </a:r>
          </a:p>
          <a:p>
            <a:endParaRPr lang="en-GB" sz="3200" dirty="0"/>
          </a:p>
        </p:txBody>
      </p:sp>
      <p:sp>
        <p:nvSpPr>
          <p:cNvPr id="2" name="Rectangle 1"/>
          <p:cNvSpPr/>
          <p:nvPr/>
        </p:nvSpPr>
        <p:spPr>
          <a:xfrm>
            <a:off x="3254684" y="2121834"/>
            <a:ext cx="5525872" cy="769441"/>
          </a:xfrm>
          <a:prstGeom prst="rect">
            <a:avLst/>
          </a:prstGeom>
        </p:spPr>
        <p:txBody>
          <a:bodyPr wrap="none">
            <a:spAutoFit/>
          </a:bodyPr>
          <a:lstStyle/>
          <a:p>
            <a:r>
              <a:rPr lang="en-US" altLang="en-US" sz="4400" dirty="0">
                <a:solidFill>
                  <a:srgbClr val="FF0000"/>
                </a:solidFill>
              </a:rPr>
              <a:t>J          kg                   J/kg</a:t>
            </a:r>
            <a:endParaRPr lang="en-GB" sz="4400" dirty="0"/>
          </a:p>
        </p:txBody>
      </p:sp>
    </p:spTree>
    <p:extLst>
      <p:ext uri="{BB962C8B-B14F-4D97-AF65-F5344CB8AC3E}">
        <p14:creationId xmlns:p14="http://schemas.microsoft.com/office/powerpoint/2010/main" val="27348757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ctrTitle"/>
          </p:nvPr>
        </p:nvSpPr>
        <p:spPr>
          <a:xfrm>
            <a:off x="1127448" y="188640"/>
            <a:ext cx="9144000" cy="1125538"/>
          </a:xfrm>
        </p:spPr>
        <p:txBody>
          <a:bodyPr>
            <a:normAutofit/>
          </a:bodyPr>
          <a:lstStyle/>
          <a:p>
            <a:pPr eaLnBrk="1" hangingPunct="1"/>
            <a:r>
              <a:rPr lang="en-GB" altLang="en-US" sz="3600" u="sng" dirty="0" smtClean="0">
                <a:latin typeface="Arial" panose="020B0604020202020204" pitchFamily="34" charset="0"/>
                <a:cs typeface="Arial" panose="020B0604020202020204" pitchFamily="34" charset="0"/>
              </a:rPr>
              <a:t>Heating curve – what is happening at each stage?</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400" y="1700808"/>
            <a:ext cx="10555288"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a:stCxn id="12" idx="0"/>
          </p:cNvCxnSpPr>
          <p:nvPr/>
        </p:nvCxnSpPr>
        <p:spPr>
          <a:xfrm flipH="1" flipV="1">
            <a:off x="8040217" y="2852936"/>
            <a:ext cx="1703082" cy="158417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p:cNvCxnSpPr>
            <a:stCxn id="15" idx="0"/>
          </p:cNvCxnSpPr>
          <p:nvPr/>
        </p:nvCxnSpPr>
        <p:spPr>
          <a:xfrm flipV="1">
            <a:off x="4213362" y="4941168"/>
            <a:ext cx="10431" cy="118784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2" name="Rounded Rectangle 11"/>
          <p:cNvSpPr/>
          <p:nvPr/>
        </p:nvSpPr>
        <p:spPr>
          <a:xfrm>
            <a:off x="7629957" y="4437112"/>
            <a:ext cx="4226683" cy="9361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GB" dirty="0" smtClean="0"/>
              <a:t>Specific latent heat of vaporisation (how much energy does it take to completely </a:t>
            </a:r>
            <a:r>
              <a:rPr lang="en-GB" b="1" u="sng" dirty="0" smtClean="0"/>
              <a:t>boil</a:t>
            </a:r>
            <a:r>
              <a:rPr lang="en-GB" dirty="0" smtClean="0"/>
              <a:t> a substance)</a:t>
            </a:r>
            <a:endParaRPr lang="en-GB" dirty="0"/>
          </a:p>
        </p:txBody>
      </p:sp>
      <p:sp>
        <p:nvSpPr>
          <p:cNvPr id="15" name="Rounded Rectangle 14"/>
          <p:cNvSpPr/>
          <p:nvPr/>
        </p:nvSpPr>
        <p:spPr>
          <a:xfrm>
            <a:off x="1991544" y="6129014"/>
            <a:ext cx="4443635"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GB" dirty="0" smtClean="0"/>
              <a:t>Specific latent heat of fusion (how much energy does it take to </a:t>
            </a:r>
            <a:r>
              <a:rPr lang="en-GB" b="1" u="sng" dirty="0" smtClean="0"/>
              <a:t>melt</a:t>
            </a:r>
            <a:r>
              <a:rPr lang="en-GB" dirty="0" smtClean="0"/>
              <a:t> a substance)</a:t>
            </a:r>
            <a:endParaRPr lang="en-GB" dirty="0"/>
          </a:p>
        </p:txBody>
      </p:sp>
      <p:sp>
        <p:nvSpPr>
          <p:cNvPr id="17" name="Rounded Rectangle 16"/>
          <p:cNvSpPr/>
          <p:nvPr/>
        </p:nvSpPr>
        <p:spPr>
          <a:xfrm>
            <a:off x="2567608" y="1469407"/>
            <a:ext cx="3088773" cy="115922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GB" dirty="0" smtClean="0"/>
              <a:t>Used to measure specific heat capacity (how much energy it takes to raise the temperature of a substance) </a:t>
            </a:r>
            <a:endParaRPr lang="en-GB" dirty="0"/>
          </a:p>
        </p:txBody>
      </p:sp>
      <p:cxnSp>
        <p:nvCxnSpPr>
          <p:cNvPr id="19" name="Straight Arrow Connector 18"/>
          <p:cNvCxnSpPr>
            <a:stCxn id="17" idx="2"/>
          </p:cNvCxnSpPr>
          <p:nvPr/>
        </p:nvCxnSpPr>
        <p:spPr>
          <a:xfrm>
            <a:off x="4111995" y="2628633"/>
            <a:ext cx="1623965" cy="155673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1" name="Straight Arrow Connector 20"/>
          <p:cNvCxnSpPr>
            <a:stCxn id="17" idx="2"/>
          </p:cNvCxnSpPr>
          <p:nvPr/>
        </p:nvCxnSpPr>
        <p:spPr>
          <a:xfrm flipH="1">
            <a:off x="2423592" y="2628633"/>
            <a:ext cx="1688403" cy="27445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92716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526" y="0"/>
            <a:ext cx="10515600" cy="1325563"/>
          </a:xfrm>
        </p:spPr>
        <p:txBody>
          <a:bodyPr/>
          <a:lstStyle/>
          <a:p>
            <a:r>
              <a:rPr lang="en-GB" b="1" u="sng" dirty="0" smtClean="0"/>
              <a:t>Practice questions</a:t>
            </a:r>
            <a:endParaRPr lang="en-GB" b="1" u="sng" dirty="0"/>
          </a:p>
        </p:txBody>
      </p:sp>
      <p:sp>
        <p:nvSpPr>
          <p:cNvPr id="3" name="Content Placeholder 2"/>
          <p:cNvSpPr>
            <a:spLocks noGrp="1"/>
          </p:cNvSpPr>
          <p:nvPr>
            <p:ph idx="1"/>
          </p:nvPr>
        </p:nvSpPr>
        <p:spPr>
          <a:xfrm>
            <a:off x="417095" y="1325563"/>
            <a:ext cx="11550314" cy="5518485"/>
          </a:xfrm>
        </p:spPr>
        <p:txBody>
          <a:bodyPr>
            <a:noAutofit/>
          </a:bodyPr>
          <a:lstStyle/>
          <a:p>
            <a:pPr marL="514350" indent="-514350">
              <a:buFont typeface="+mj-lt"/>
              <a:buAutoNum type="arabicPeriod"/>
            </a:pPr>
            <a:r>
              <a:rPr lang="en-GB" sz="3200" dirty="0" smtClean="0"/>
              <a:t>Define </a:t>
            </a:r>
            <a:r>
              <a:rPr lang="en-GB" sz="3200" dirty="0"/>
              <a:t>specific latent heat. </a:t>
            </a:r>
          </a:p>
          <a:p>
            <a:pPr marL="514350" indent="-514350">
              <a:buFont typeface="+mj-lt"/>
              <a:buAutoNum type="arabicPeriod"/>
            </a:pPr>
            <a:r>
              <a:rPr lang="en-GB" sz="3200" dirty="0" smtClean="0"/>
              <a:t>Calculate </a:t>
            </a:r>
            <a:r>
              <a:rPr lang="en-GB" sz="3200" dirty="0"/>
              <a:t>the energy needed to melt 0.49kg of aluminium . The specific latent heat of fusion of aluminium is 399,000 J/kg.</a:t>
            </a:r>
          </a:p>
          <a:p>
            <a:pPr marL="514350" indent="-514350">
              <a:buFont typeface="+mj-lt"/>
              <a:buAutoNum type="arabicPeriod"/>
            </a:pPr>
            <a:r>
              <a:rPr lang="en-GB" sz="3200" dirty="0" smtClean="0"/>
              <a:t>If </a:t>
            </a:r>
            <a:r>
              <a:rPr lang="en-GB" sz="3200" dirty="0"/>
              <a:t>the specific latent heat of vaporisation of aluminium is 10,500,000 J/kg, find the energy needed to </a:t>
            </a:r>
            <a:r>
              <a:rPr lang="en-GB" sz="3200" dirty="0" smtClean="0"/>
              <a:t>vaporise </a:t>
            </a:r>
            <a:r>
              <a:rPr lang="en-GB" sz="3200" dirty="0"/>
              <a:t>0.49kg of aluminium.</a:t>
            </a:r>
          </a:p>
          <a:p>
            <a:pPr marL="514350" indent="-514350">
              <a:buFont typeface="+mj-lt"/>
              <a:buAutoNum type="arabicPeriod"/>
            </a:pPr>
            <a:r>
              <a:rPr lang="en-GB" sz="3200" dirty="0" smtClean="0"/>
              <a:t>Find </a:t>
            </a:r>
            <a:r>
              <a:rPr lang="en-GB" sz="3200" dirty="0"/>
              <a:t>the specific latent heat of fusion of element Y if 405,000J of energy are used to melt 0.6kg of the element</a:t>
            </a:r>
            <a:r>
              <a:rPr lang="en-GB" sz="3200" dirty="0" smtClean="0"/>
              <a:t>.</a:t>
            </a:r>
            <a:endParaRPr lang="en-GB" sz="3200" dirty="0"/>
          </a:p>
        </p:txBody>
      </p:sp>
    </p:spTree>
    <p:extLst>
      <p:ext uri="{BB962C8B-B14F-4D97-AF65-F5344CB8AC3E}">
        <p14:creationId xmlns:p14="http://schemas.microsoft.com/office/powerpoint/2010/main" val="2780153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Answers</a:t>
            </a:r>
            <a:endParaRPr lang="en-GB" b="1" u="sng" dirty="0"/>
          </a:p>
        </p:txBody>
      </p:sp>
      <p:sp>
        <p:nvSpPr>
          <p:cNvPr id="3" name="Content Placeholder 2"/>
          <p:cNvSpPr>
            <a:spLocks noGrp="1"/>
          </p:cNvSpPr>
          <p:nvPr>
            <p:ph idx="1"/>
          </p:nvPr>
        </p:nvSpPr>
        <p:spPr/>
        <p:txBody>
          <a:bodyPr/>
          <a:lstStyle/>
          <a:p>
            <a:pPr marL="514350" indent="-514350">
              <a:buFont typeface="+mj-lt"/>
              <a:buAutoNum type="arabicPeriod"/>
            </a:pPr>
            <a:r>
              <a:rPr lang="en-GB" dirty="0"/>
              <a:t>The specific latent heat of a material is the energy absorbed or released when 1kg of the material changes state without a change in </a:t>
            </a:r>
            <a:r>
              <a:rPr lang="en-GB" dirty="0" smtClean="0"/>
              <a:t>temperature</a:t>
            </a:r>
          </a:p>
          <a:p>
            <a:pPr marL="514350" lvl="0" indent="-514350">
              <a:buFont typeface="+mj-lt"/>
              <a:buAutoNum type="arabicPeriod"/>
            </a:pPr>
            <a:r>
              <a:rPr lang="en-GB" dirty="0"/>
              <a:t>195,510J.</a:t>
            </a:r>
          </a:p>
          <a:p>
            <a:pPr marL="514350" lvl="0" indent="-514350">
              <a:buFont typeface="+mj-lt"/>
              <a:buAutoNum type="arabicPeriod"/>
            </a:pPr>
            <a:r>
              <a:rPr lang="en-GB" dirty="0"/>
              <a:t>5,145,000J</a:t>
            </a:r>
          </a:p>
          <a:p>
            <a:pPr marL="514350" indent="-514350">
              <a:buFont typeface="+mj-lt"/>
              <a:buAutoNum type="arabicPeriod"/>
            </a:pPr>
            <a:r>
              <a:rPr lang="en-GB" dirty="0" smtClean="0"/>
              <a:t>675,000J/kg</a:t>
            </a:r>
            <a:endParaRPr lang="en-GB" dirty="0"/>
          </a:p>
        </p:txBody>
      </p:sp>
    </p:spTree>
    <p:extLst>
      <p:ext uri="{BB962C8B-B14F-4D97-AF65-F5344CB8AC3E}">
        <p14:creationId xmlns:p14="http://schemas.microsoft.com/office/powerpoint/2010/main" val="172115659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148640" y="-1"/>
            <a:ext cx="6396539" cy="6792333"/>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3416968" y="127716"/>
            <a:ext cx="8523372" cy="6623257"/>
          </a:xfrm>
          <a:prstGeom prst="rect">
            <a:avLst/>
          </a:prstGeom>
          <a:ln>
            <a:solidFill>
              <a:srgbClr val="00B0F0"/>
            </a:solidFill>
          </a:ln>
        </p:spPr>
      </p:pic>
      <p:pic>
        <p:nvPicPr>
          <p:cNvPr id="6" name="Picture 5"/>
          <p:cNvPicPr>
            <a:picLocks noChangeAspect="1"/>
          </p:cNvPicPr>
          <p:nvPr/>
        </p:nvPicPr>
        <p:blipFill>
          <a:blip r:embed="rId4"/>
          <a:stretch>
            <a:fillRect/>
          </a:stretch>
        </p:blipFill>
        <p:spPr>
          <a:xfrm>
            <a:off x="1519713" y="2055814"/>
            <a:ext cx="10637472" cy="1533775"/>
          </a:xfrm>
          <a:prstGeom prst="rect">
            <a:avLst/>
          </a:prstGeom>
          <a:ln>
            <a:solidFill>
              <a:srgbClr val="FF0000"/>
            </a:solidFill>
          </a:ln>
        </p:spPr>
      </p:pic>
    </p:spTree>
    <p:extLst>
      <p:ext uri="{BB962C8B-B14F-4D97-AF65-F5344CB8AC3E}">
        <p14:creationId xmlns:p14="http://schemas.microsoft.com/office/powerpoint/2010/main" val="1244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31595" y="80963"/>
            <a:ext cx="11611226" cy="5831492"/>
          </a:xfrm>
          <a:prstGeom prst="rect">
            <a:avLst/>
          </a:prstGeom>
          <a:ln>
            <a:solidFill>
              <a:srgbClr val="00B0F0"/>
            </a:solidFill>
          </a:ln>
        </p:spPr>
      </p:pic>
    </p:spTree>
    <p:extLst>
      <p:ext uri="{BB962C8B-B14F-4D97-AF65-F5344CB8AC3E}">
        <p14:creationId xmlns:p14="http://schemas.microsoft.com/office/powerpoint/2010/main" val="119633059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44681" y="114464"/>
            <a:ext cx="6918271" cy="6642917"/>
          </a:xfrm>
          <a:prstGeom prst="rect">
            <a:avLst/>
          </a:prstGeom>
          <a:ln>
            <a:solidFill>
              <a:schemeClr val="accent1"/>
            </a:solidFill>
          </a:ln>
        </p:spPr>
      </p:pic>
      <p:pic>
        <p:nvPicPr>
          <p:cNvPr id="6" name="Picture 5"/>
          <p:cNvPicPr>
            <a:picLocks noChangeAspect="1"/>
          </p:cNvPicPr>
          <p:nvPr/>
        </p:nvPicPr>
        <p:blipFill>
          <a:blip r:embed="rId3"/>
          <a:stretch>
            <a:fillRect/>
          </a:stretch>
        </p:blipFill>
        <p:spPr>
          <a:xfrm>
            <a:off x="328388" y="4132992"/>
            <a:ext cx="11622980" cy="1799004"/>
          </a:xfrm>
          <a:prstGeom prst="rect">
            <a:avLst/>
          </a:prstGeom>
          <a:ln>
            <a:solidFill>
              <a:srgbClr val="FF0000"/>
            </a:solidFill>
          </a:ln>
        </p:spPr>
      </p:pic>
      <p:pic>
        <p:nvPicPr>
          <p:cNvPr id="5" name="Picture 4"/>
          <p:cNvPicPr>
            <a:picLocks noChangeAspect="1"/>
          </p:cNvPicPr>
          <p:nvPr/>
        </p:nvPicPr>
        <p:blipFill>
          <a:blip r:embed="rId4"/>
          <a:stretch>
            <a:fillRect/>
          </a:stretch>
        </p:blipFill>
        <p:spPr>
          <a:xfrm>
            <a:off x="0" y="3579083"/>
            <a:ext cx="7485829" cy="3278917"/>
          </a:xfrm>
          <a:prstGeom prst="rect">
            <a:avLst/>
          </a:prstGeom>
          <a:ln>
            <a:solidFill>
              <a:schemeClr val="accent1"/>
            </a:solidFill>
          </a:ln>
        </p:spPr>
      </p:pic>
      <p:pic>
        <p:nvPicPr>
          <p:cNvPr id="7" name="Picture 6"/>
          <p:cNvPicPr>
            <a:picLocks noChangeAspect="1"/>
          </p:cNvPicPr>
          <p:nvPr/>
        </p:nvPicPr>
        <p:blipFill>
          <a:blip r:embed="rId5"/>
          <a:stretch>
            <a:fillRect/>
          </a:stretch>
        </p:blipFill>
        <p:spPr>
          <a:xfrm>
            <a:off x="204586" y="4583458"/>
            <a:ext cx="11746782" cy="898072"/>
          </a:xfrm>
          <a:prstGeom prst="rect">
            <a:avLst/>
          </a:prstGeom>
          <a:ln>
            <a:solidFill>
              <a:srgbClr val="FF0000"/>
            </a:solidFill>
          </a:ln>
        </p:spPr>
      </p:pic>
    </p:spTree>
    <p:extLst>
      <p:ext uri="{BB962C8B-B14F-4D97-AF65-F5344CB8AC3E}">
        <p14:creationId xmlns:p14="http://schemas.microsoft.com/office/powerpoint/2010/main" val="404783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0" y="112822"/>
            <a:ext cx="6563875" cy="6563875"/>
          </a:xfrm>
          <a:prstGeom prst="rect">
            <a:avLst/>
          </a:prstGeom>
          <a:ln>
            <a:solidFill>
              <a:schemeClr val="accent1"/>
            </a:solidFill>
          </a:ln>
        </p:spPr>
      </p:pic>
      <p:pic>
        <p:nvPicPr>
          <p:cNvPr id="5" name="Picture 4"/>
          <p:cNvPicPr>
            <a:picLocks noChangeAspect="1"/>
          </p:cNvPicPr>
          <p:nvPr/>
        </p:nvPicPr>
        <p:blipFill>
          <a:blip r:embed="rId3"/>
          <a:stretch>
            <a:fillRect/>
          </a:stretch>
        </p:blipFill>
        <p:spPr>
          <a:xfrm>
            <a:off x="5381298" y="228107"/>
            <a:ext cx="6563546" cy="3015683"/>
          </a:xfrm>
          <a:prstGeom prst="rect">
            <a:avLst/>
          </a:prstGeom>
          <a:ln>
            <a:solidFill>
              <a:schemeClr val="accent1"/>
            </a:solidFill>
          </a:ln>
        </p:spPr>
      </p:pic>
      <p:pic>
        <p:nvPicPr>
          <p:cNvPr id="6" name="Picture 5"/>
          <p:cNvPicPr>
            <a:picLocks noChangeAspect="1"/>
          </p:cNvPicPr>
          <p:nvPr/>
        </p:nvPicPr>
        <p:blipFill>
          <a:blip r:embed="rId4"/>
          <a:stretch>
            <a:fillRect/>
          </a:stretch>
        </p:blipFill>
        <p:spPr>
          <a:xfrm>
            <a:off x="4436598" y="3378727"/>
            <a:ext cx="7508246" cy="1040636"/>
          </a:xfrm>
          <a:prstGeom prst="rect">
            <a:avLst/>
          </a:prstGeom>
          <a:ln>
            <a:solidFill>
              <a:schemeClr val="accent1"/>
            </a:solidFill>
          </a:ln>
        </p:spPr>
      </p:pic>
      <p:pic>
        <p:nvPicPr>
          <p:cNvPr id="9" name="Picture 8"/>
          <p:cNvPicPr>
            <a:picLocks noChangeAspect="1"/>
          </p:cNvPicPr>
          <p:nvPr/>
        </p:nvPicPr>
        <p:blipFill>
          <a:blip r:embed="rId5"/>
          <a:stretch>
            <a:fillRect/>
          </a:stretch>
        </p:blipFill>
        <p:spPr>
          <a:xfrm>
            <a:off x="4297971" y="1324354"/>
            <a:ext cx="7646873" cy="1430857"/>
          </a:xfrm>
          <a:prstGeom prst="rect">
            <a:avLst/>
          </a:prstGeom>
          <a:ln>
            <a:solidFill>
              <a:srgbClr val="FF0000"/>
            </a:solidFill>
          </a:ln>
        </p:spPr>
      </p:pic>
      <p:pic>
        <p:nvPicPr>
          <p:cNvPr id="7" name="Picture 6"/>
          <p:cNvPicPr>
            <a:picLocks noChangeAspect="1"/>
          </p:cNvPicPr>
          <p:nvPr/>
        </p:nvPicPr>
        <p:blipFill>
          <a:blip r:embed="rId6"/>
          <a:stretch>
            <a:fillRect/>
          </a:stretch>
        </p:blipFill>
        <p:spPr>
          <a:xfrm>
            <a:off x="3151984" y="725997"/>
            <a:ext cx="8937069" cy="3585451"/>
          </a:xfrm>
          <a:prstGeom prst="rect">
            <a:avLst/>
          </a:prstGeom>
          <a:ln>
            <a:solidFill>
              <a:schemeClr val="accent1"/>
            </a:solidFill>
          </a:ln>
        </p:spPr>
      </p:pic>
      <p:pic>
        <p:nvPicPr>
          <p:cNvPr id="10" name="Picture 9"/>
          <p:cNvPicPr>
            <a:picLocks noChangeAspect="1"/>
          </p:cNvPicPr>
          <p:nvPr/>
        </p:nvPicPr>
        <p:blipFill>
          <a:blip r:embed="rId7"/>
          <a:stretch>
            <a:fillRect/>
          </a:stretch>
        </p:blipFill>
        <p:spPr>
          <a:xfrm>
            <a:off x="3226335" y="1590497"/>
            <a:ext cx="8788366" cy="1607794"/>
          </a:xfrm>
          <a:prstGeom prst="rect">
            <a:avLst/>
          </a:prstGeom>
          <a:ln>
            <a:solidFill>
              <a:srgbClr val="FF0000"/>
            </a:solidFill>
          </a:ln>
        </p:spPr>
      </p:pic>
      <p:pic>
        <p:nvPicPr>
          <p:cNvPr id="11" name="Picture 10"/>
          <p:cNvPicPr>
            <a:picLocks noChangeAspect="1"/>
          </p:cNvPicPr>
          <p:nvPr/>
        </p:nvPicPr>
        <p:blipFill>
          <a:blip r:embed="rId8"/>
          <a:stretch>
            <a:fillRect/>
          </a:stretch>
        </p:blipFill>
        <p:spPr>
          <a:xfrm>
            <a:off x="2893459" y="897889"/>
            <a:ext cx="9322512" cy="2984299"/>
          </a:xfrm>
          <a:prstGeom prst="rect">
            <a:avLst/>
          </a:prstGeom>
          <a:ln>
            <a:solidFill>
              <a:srgbClr val="00B0F0"/>
            </a:solidFill>
          </a:ln>
        </p:spPr>
      </p:pic>
      <p:pic>
        <p:nvPicPr>
          <p:cNvPr id="12" name="Picture 11"/>
          <p:cNvPicPr>
            <a:picLocks noChangeAspect="1"/>
          </p:cNvPicPr>
          <p:nvPr/>
        </p:nvPicPr>
        <p:blipFill>
          <a:blip r:embed="rId9"/>
          <a:stretch>
            <a:fillRect/>
          </a:stretch>
        </p:blipFill>
        <p:spPr>
          <a:xfrm>
            <a:off x="3074275" y="1502790"/>
            <a:ext cx="8870570" cy="1785185"/>
          </a:xfrm>
          <a:prstGeom prst="rect">
            <a:avLst/>
          </a:prstGeom>
          <a:ln>
            <a:solidFill>
              <a:srgbClr val="FF0000"/>
            </a:solidFill>
          </a:ln>
        </p:spPr>
      </p:pic>
    </p:spTree>
    <p:extLst>
      <p:ext uri="{BB962C8B-B14F-4D97-AF65-F5344CB8AC3E}">
        <p14:creationId xmlns:p14="http://schemas.microsoft.com/office/powerpoint/2010/main" val="70803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51147" y="136107"/>
            <a:ext cx="8639927" cy="8246564"/>
          </a:xfrm>
          <a:prstGeom prst="rect">
            <a:avLst/>
          </a:prstGeom>
          <a:solidFill>
            <a:schemeClr val="accent2"/>
          </a:solidFill>
          <a:ln>
            <a:solidFill>
              <a:srgbClr val="00B0F0"/>
            </a:solidFill>
          </a:ln>
        </p:spPr>
      </p:pic>
      <p:pic>
        <p:nvPicPr>
          <p:cNvPr id="5" name="Picture 4"/>
          <p:cNvPicPr>
            <a:picLocks noChangeAspect="1"/>
          </p:cNvPicPr>
          <p:nvPr/>
        </p:nvPicPr>
        <p:blipFill>
          <a:blip r:embed="rId3"/>
          <a:stretch>
            <a:fillRect/>
          </a:stretch>
        </p:blipFill>
        <p:spPr>
          <a:xfrm>
            <a:off x="1036215" y="1403385"/>
            <a:ext cx="10655715" cy="4928268"/>
          </a:xfrm>
          <a:prstGeom prst="rect">
            <a:avLst/>
          </a:prstGeom>
          <a:ln>
            <a:solidFill>
              <a:srgbClr val="FF0000"/>
            </a:solidFill>
          </a:ln>
        </p:spPr>
      </p:pic>
    </p:spTree>
    <p:extLst>
      <p:ext uri="{BB962C8B-B14F-4D97-AF65-F5344CB8AC3E}">
        <p14:creationId xmlns:p14="http://schemas.microsoft.com/office/powerpoint/2010/main" val="328196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74721" y="142080"/>
            <a:ext cx="11679464" cy="3194677"/>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886037" y="2706561"/>
            <a:ext cx="10068148" cy="2041902"/>
          </a:xfrm>
          <a:prstGeom prst="rect">
            <a:avLst/>
          </a:prstGeom>
          <a:solidFill>
            <a:schemeClr val="accent2"/>
          </a:solidFill>
          <a:ln>
            <a:solidFill>
              <a:srgbClr val="FF0000"/>
            </a:solidFill>
          </a:ln>
        </p:spPr>
      </p:pic>
    </p:spTree>
    <p:extLst>
      <p:ext uri="{BB962C8B-B14F-4D97-AF65-F5344CB8AC3E}">
        <p14:creationId xmlns:p14="http://schemas.microsoft.com/office/powerpoint/2010/main" val="3004105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Density required practical</a:t>
            </a:r>
            <a:endParaRPr lang="en-GB" b="1" u="sng" dirty="0"/>
          </a:p>
        </p:txBody>
      </p:sp>
      <p:pic>
        <p:nvPicPr>
          <p:cNvPr id="4" name="Picture 3"/>
          <p:cNvPicPr>
            <a:picLocks noChangeAspect="1"/>
          </p:cNvPicPr>
          <p:nvPr/>
        </p:nvPicPr>
        <p:blipFill>
          <a:blip r:embed="rId2"/>
          <a:stretch>
            <a:fillRect/>
          </a:stretch>
        </p:blipFill>
        <p:spPr>
          <a:xfrm>
            <a:off x="85920" y="1890384"/>
            <a:ext cx="12020160" cy="1693643"/>
          </a:xfrm>
          <a:prstGeom prst="rect">
            <a:avLst/>
          </a:prstGeom>
          <a:ln>
            <a:solidFill>
              <a:srgbClr val="00B0F0"/>
            </a:solidFill>
          </a:ln>
        </p:spPr>
      </p:pic>
    </p:spTree>
    <p:extLst>
      <p:ext uri="{BB962C8B-B14F-4D97-AF65-F5344CB8AC3E}">
        <p14:creationId xmlns:p14="http://schemas.microsoft.com/office/powerpoint/2010/main" val="17050014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8570" y="87312"/>
            <a:ext cx="9498396" cy="6692885"/>
          </a:xfrm>
          <a:prstGeom prst="rect">
            <a:avLst/>
          </a:prstGeom>
          <a:ln>
            <a:solidFill>
              <a:schemeClr val="accent1"/>
            </a:solidFill>
          </a:ln>
        </p:spPr>
      </p:pic>
    </p:spTree>
    <p:extLst>
      <p:ext uri="{BB962C8B-B14F-4D97-AF65-F5344CB8AC3E}">
        <p14:creationId xmlns:p14="http://schemas.microsoft.com/office/powerpoint/2010/main" val="194342464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19336" y="1090994"/>
            <a:ext cx="8568952" cy="525673"/>
          </a:xfrm>
          <a:prstGeom prst="rect">
            <a:avLst/>
          </a:prstGeom>
          <a:solidFill>
            <a:srgbClr val="CCFFCC"/>
          </a:solidFill>
          <a:ln w="63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prstClr val="black"/>
                </a:solidFill>
                <a:latin typeface="Trebuchet MS" pitchFamily="34" charset="0"/>
              </a:rPr>
              <a:t>Key words</a:t>
            </a:r>
            <a:r>
              <a:rPr lang="en-GB" dirty="0">
                <a:solidFill>
                  <a:prstClr val="black"/>
                </a:solidFill>
                <a:latin typeface="Trebuchet MS" pitchFamily="34" charset="0"/>
              </a:rPr>
              <a:t>: Pressure, force, applied, Pascal, atmospheric</a:t>
            </a:r>
          </a:p>
        </p:txBody>
      </p:sp>
      <p:sp>
        <p:nvSpPr>
          <p:cNvPr id="2" name="AutoShape 2" descr="data:image/jpeg;base64,/9j/4AAQSkZJRgABAQAAAQABAAD/2wCEAAkGBxQTEBUUExQVFhUXFxUWFRgXFBgWFhcYGBgXFxcYGBcYHSggGBomHRgYITEiJSkrLy4uGB8zODMsNygtLiwBCgoKDg0OGxAQGiwkICQsLDQvLC8sLCwsMi8sLCwsLCw0LCwsLCwsLCwsLCwsLCwsLCwsLCwsLCwsLCwsLCwsLP/AABEIALcBEwMBIgACEQEDEQH/xAAcAAABBQEBAQAAAAAAAAAAAAAGAAEEBQcDAgj/xABEEAACAQIEAwYBBwoFAwUAAAABAhEAAwQSITEFQVEGEyJhcYGRBxQyQqGxwSNSYnJzgrLR4fAVJDM0khai8RdTY8LS/8QAGwEAAgMBAQEAAAAAAAAAAAAAAwQAAgUBBgf/xAAvEQACAgEEAAUDAwMFAAAAAAAAAQIDEQQSITEFEzJBUSJhgXGR4TNiwRQjQqHw/9oADAMBAAIRAxEAPwADx/EXCyieHeQAVJOZdxsP5V0+Z3TYW6jHKYVhEZPLfxDqR1ojXgAu3FOUaLusxvM6/pTvVlhuyIN0GFC+GTJ1ifq6b+dZrml0Pxg2Z5h8E3f3IzAMtzIIIGaPCYO4mak/4e9q6hVpDMAMxiC2VZPSCwPsa1G/2TuMCFdSu6yDmHPKD0n4VQ8R7J3mYgo2pEMZaGG238+Q1qee/dHXTgHWw+IW53dmLw0TMBmWWJ0PKSPcb6VvvZTGo+HQK2YhQTv9adQTuJBE9Qaw7EYW7hjkuysHOsBipIBg9Cft9K0n5M8yKkqSbq7z9EKCxJ5RmIGn40SmfIG2GEaGBXoCmBp6cFsipU9KKhwasn+WsE3MOuUMHt3lEMBczAowy+0/ZzrWazX5T8MHxOHBVSe6uxmOn0kjlqTrpQ7XiISr1GOYe93l/IR3TMYzlG8EKAoCjWNPiZr3xTh12Crg5soCEiDJblG4jT3ozwvZC2QpUESACZIOm2U8j51ccJ7J3BmLOSToveMbhHnr8IpN2c8DiqbRmmD4UTaIM97mOugLAAECTuZnepfC8K5Zle6iGyGyr+cSziNOmUj/AI0fcQ7L34kKux0Q8+Ta/wBiqN+yeIA7xbYUr4SpnMQOY+P2VPNb9ieVgM/kmx+JPfW8S7N9EpnJLaSWgHVV8SwvKD1rR6z/AOTfhdyGuvI/KsTJkv4Qvw//ACPOtBApyptx5E5pKXA4pTSilRSg005NKKVQ4V/Hh/lL/wCyu/wNXzW+ItKihDBVQyk8tCGmTq07mvpTtCP8pf8A2N3+A18zYzg5cJBzllLMSDIJbNv1IagXY4yHq9z0jKtsh85QbEzDMOg2IHntFV2E8F64FRBkDMx1ZSo6dTqAPWiJLLZbdl0JIK5GLSpVplSoEjffWpF7gVtM4ZwWP0tw0EzETqNAZ8jS6sSzkP5bfQL/ADljeDMcoIkRCjKATAygRIEVY4niK5ibgInxQJEA8vhpUvimCyFYVSbbI05YLQwOo5gZQPT1rr363Xz3kzuDbyKIVYBzNnjU6V1ziV2M075MMWi2mJMB7ios8iFA1H1SSY9RWiAVifZDF/lSzStkXTdZfFGVdtJ1M7ehrbE1+Ao9MsoBYsM9RT0hT0cGNSininipgg1NXqKVTBMmIcJYyWk+IDWSQfifuol4cswaoOz+GiyoO8Cfhr8aveGsRrpAnUmBWT2zXhwgnwzQKcrQ1e7VWu8yW2s3G2IS6GYdJHKru3i5t52AX329aLn2ZX7kLjli26Q6g/hXnsRiks3RhiRLKxU6Scpn4CT9lQcVxm1dMKxiYnKcv/LYe9SexFrvLy3hbI8EsxPIz4I5mdZ8qvV6uBfUdGggU8Ulp6ewIjClT01dIKs4+UxmGKw4DQGtXQVnUwyEEf3zrR6zP5TsGbmOwZGwt3p92t0G/iDC0rM0ceGsQqjX3/vWr/BNFU1uwAnw+NWODxBUbCeUmJrPink1uEsFtduSKjXGgVVJxh2uZQtv91y3x2j4V14vjDbgBSzHlsB1JbYCi9g+kXPZNxmujqQ0SZAjLqPqzGnWDRIBQ/2LUnD53VVZiR4TmBCkwQ0Anc0QgU7WvpRl2P62KKUU9I0QoMaQpUqhCB2g/wBrf5/krmnXwGsRwF0MdiRkEakkA69ABGgHpW3cfMYS/rH5K7/Aawzs2ueyjEDMVWY2OnTqKU1XSGtKssKOH2ELZioLfnHeiXDcPsOPGinSNVE+lD3CBMA70S2lIGw+NKQRoS6K5+yeHL5vH6ZgRHTUf1qr452NtEZ7R7tucac55UVm5UHiTHLzojiscFAMwto4XMMxKAW4kSATz11kNJ85Fa7wbEtcsW3ZWVmRSwYQQfMcj5VmeCzXLzolsXcpRSrRkzRMsfLMunrWpYDD93bRPzVA+FM0Iz7mSKelFPTIAaaVPSqEGpU9KoQxzgWIBoi/wq1dWHEqSDEnltMbjy50E8IvQ+m00bYG/wAqy4vDNlLciP8A4Jat3WuW1BdpkScomZhRoolicoESakXFmy1sjNoCQecake4q1wyjeKqFW/bYt3aMCNSGJfMY3BEKupAjp56Ek23llVCMeCiucDutjluWbxS1cdAbQJ7vuzoRkmC2oIOm3x1Xh2DW1bW2uygCSBJjmYG9Bli0Vu2epZPjIn8aOlNM0vdlsQ1MdrSR7FKaaaU0cWPU01KlUOioB+UO5lxOH0MG3cE+eZKPaAflJujvLC88lw/BlFA1H9Nh9N/URx4ewZYNPxXs7av24cuBGyXGQH9bLBI8piqvhGI1AoosXZEHalK5YNOUdyK7hPCltLktqoUZRoPzRA+zc8+dcO0/CbeIyO65skruSPdZhvfarcgsGC/y56x7TUK213/TuKirJMo5YeQkgEnr6VfLzkpKEcYC3s7h0t4Wyluci20CySxgDmTqasZqk4PxG2tm2jOqtkLQTGmYiat0uA7EH0M09F5RlTWGzpNKmmlXSmRUqVKoQgcf/wBpf/ZXP4DWM9l7YyhBp4RHvBrbOJCbNwHmj/wmsG4BcylRygR6dKU1PaHdJ7hHef5uue4pKgxmAZo9lBP2V5+d2cSw7m3ezDVrjLct2l35vE7bgGiHh9/Tb8aknDAgkhQBrAAHuaCksDriyFauFcKzCZWPpE89pNDaY+1myvir3fFspt62Yb9FXUZh0iZonwkXEujZSpyyIzeY61DvYFfCXRWIAKsVBI6VFjHJWUG3wF/ZXhC2rfebvch2MDcgbc9YH4RV9UHBYpAltS6g5VgZhJ0GwnWpwNPxwlhGTLvLPVKmmlNWOD01KlFQgppU1KoQ+eeCXYbKdwaO+HvtQLjMMUK3VG4E1f8ABeKqy76jcVlfc2ISxwwxxOJZEJVGfbRYkeepFU+F462IuMlsKMg/Kh2CP4voZRBHWassJdzjQ0A37ivjMQpt2muB0ANxRqoAJXNBKyCwnqZpzTUu+W2Pw/8AoW1epWmr3yWeUv34/YPcCAGWbytcQ6BQXIP6qiiDB8TZdLytH/uZco/eWSR61ld7tDewt9bVvCd1hiCCUuAAFo8edBoq6zz3PSuq/KFh7V9rPdpdRcoN22xKydGMuAWUH6wmd646rqfUmiqso1PMJJ/obQrV6oS4XxDIUKvNliNNws9DyE0VzTFdimhW2t1vDPU0q8mnmrgh6zX5VUPzjDMNxbu/DMlaQDQJ29ScXh+htXR5TnTSg3+gNR60CmCvjRqK8JeEb0L4vC90SxByHpyrpY4kCuhBOwg7zoKSUDTVvGAhfHMDlBGVQWZpkqBzIA3PITyr3aEoLl4sATCqNz025xvULhlnNIJ8CtNxuTuOX6q/gKnLeWGxFyRbQHuxBnKOYG5Zjy32FEyBcmzhftsSSlkKoEZiwkjyGpj4a1BsXrlgIqyyyFnNlYTpmJGj+fP1pzgsTeBu4i/3NrVhbSEyry7xzrMdKq+LcUtdyy23DeBgpUk8t8067zPlTmnhCaknjrOecr89YM/V2XQlCUM9pNcYaf27z9/Y0ThnEixiTMem24PL3q2t4rrWR9jONX82S6wYxNu5IEgbjbU9a0+1cDKGGxAPxqtUsrDCXQUXlFsGpTVfaulfSpqNImjACJx1owt8jQi1c1/cNfO+CulAhPILPtX0L2gUnCYgDnZu/wADVhAwufC27q81Un0IpTU+w3pX2HnBruYA+Qq6s3lIbMREFSOeu80Cdm+IkJlMErH9DUrjvGAQfzjEEMw103AMH3oNUXKSivceuuUK3J9JZZ34hctC6RZz6gC5+UcqxAgQJ8OnSBXbOzbk9NyRG2g5VU8LURRFw7DF2AG9etp0dNEOl92zwGq8T1Gon6ml7JDWLuUAEAAaSqjboRzFS8J2zNrEmzcyquVTazNC3Ad2R+QnTLyivONwhTQ1X2rAuOtptJJKGASpKkHLOxg/ECktZooSrdtKw0s8e494Z4parlRqHui3jntN9c9ml8Pxgu2w40mQQdwRuKk1S9nbZyuZlS0L55RBb3OntV1NZkHmOWbliUZNIVPXmnqxTI9KvM0q6QyPB4dWtZT0g0OcS4O1tpt/370UYS4r6qcrbMp0IPOljrD8hNZjg4vDNOM1JcAZZ7Y3MMCrKW9d/jQ/d7S58UbgBBYS0nTw7bc9vsoq43wVipOXxH7BQDj+BsmgMknxHl5AdRTWlbhLfHtCuqxOOyXKZovZziPzq4qXPCoMsA0q0bDYbncVM7e8ARUS7aARgwyxpuYjTlr9lZ92Uxb2bxBJ0Cz7TPqa0L/EvnV22DqonTz5ew/E1NbqbLZpz/B3QaaqmtxrWMvkI+Euy4YBkVWMZgsZZkCRHI76gGtGJoEtJrbSN7loH0zCaN81TTLsmreZI9zSmvGamzU2KHSaFO2S+O2RMqrem4Px03ome5AmhPtI/iT9VvvFcID9/iAykMPL/wAjlQlctKuIV1MCSSBsdDyq94sRlJ+NCeCDPidZgDT4/wBKBbCMYuSGKpylJJmg8Ib8kictC3vqfvoiyi5C/VQgx58qHuG2djVpj8ULVpm2gE+ZpGCch+UlFAX27xfzrF2cOWK4dWdWAP07gyxm6iM0eYNFnCuAWEs5QqwcskDmTEzvpNZtirzqi3iOeY6fWnxfeaL+EceDWgAdT9/L25+1Htg0se3+RaqxNvPZy7NcPNq/cylWtEnMrR4Turpyg+xE1oPBrZNhW6s5joM5H4TQnw6Mpgak/jRh2WxYuYS2wBEZ0IPVHZSfQxI8iKtpotM5qpLakd5rrYvQfI0sRajUVwmnBIk8U1sXR1t3P4TWNdirY7gWnH0ZSD5cq17Ftmw90Tr3bif3TrWTYB8jGdGP0ujEaZl9RFA1EHJZQxp5qLwyBxvANh2z2zmXaOcdJ5iqW3xAXHjUGDod5EH7poj45jQdyKz/AIvjQlwMpGYGR/f2e9BoeyyMvhhr15lcofKYe8NxOgogwOOKmQYrP+EcWDAXE91OpU9COnnzq6Tic66a66V7SqcLY/Y+f3aedUsPsL8TxAvuZqJhbma/bAMGd+gIKz9tUJ4mI5z5Vf8AAcGVttdf6bDw+QmfjP3Urrrq6KZL3aaSGvDNHbfqIy9k02/0/wAs1SxbCqFUQFAAHQDQV7moPCcSbllHb6RBn1BIqZNYWD1GT3NKa8TSmu4IeiaVciaVTBDK7uHD+IDxczOVvc8/enWy20t5eD8QaE73bV1bS3agDUh7knQbDrJiuWM7fvbBZbNtoy5/G/hzTHPWhqyDL+XNBddwWYeIsesgAT6Df3qh4vw0QY6eWpqsvfKDdAH+WtnRXP5R9AdVJHLrHp1rlie1jXFDFFUeEkqWMTBAk9NK67IJHFCTK3i+Da1czgGOenL1q+7NsWZHQb6OusevlU7sXaTFHx3rgRAS7kDeQBodNTmP7taCnYK3qe/uy0GYt9PSgSjGwNCcq3k5nFqiB2KgoyvGYZjlIJAG5OlF1jEK6K6mVYBlO0giRoaHx2NtxHevz+qmv2Vf4TChLaICTlVVkxJgRJj0olcVD3KWzc3nB0mmmvfdedN3PnRdyB4ZHxT6AULdprsXLP6QcfcfwooxVvxe1AHyjcRNm5h4CkwzeKdSCAAIPnXHJLkm1spuPMAp6VUcAsS7NvJGU+WlUXGO0rXTcDWwO7KqQCd2Mc55+lTuzfaK6LndHDJmgZRmbU9NNtJPtQNQ90cIYoSjLMjUcDZKrNDnbHiEWyPUn2qOO1mIL9383VYnMQWMAKSTB0kATV7Z7LYfH21/LXUa4odspDo+gDZc4IBUmNI9KHUkmXtnlcAyOJYe9h1QEjwAKMvM+YnnNROEcNKKUcyQSUy5lYDl4mA/EUYYD5H7NoQMVfImQMtvSf3au7HYJFiMRdMdQpHsCNPamWlLsVWU+AWwSuq5Q2hGpgZvjsKLeyWIi2y8gwPsw/pXT/o1AP8AUc+qrXTA8FFt8wuMeRBCwR00rqUV0RuUuy8zVDvLB+6pOGtyIk6elesXhtJnarbkcwyvvN+TueaP/CazO/bDDLGoAI9OojatJ4kMti6w1i2512+iawez24uPmHzdA1sEkFnkQQp19SKm5Im1t8FljrLa7n11+6hHjGCJOijy0/AVf/8AU924/dmwmZiAsM5EkjQ9NDNdALr4kWnsgCfEysSQsSYnSYBid6FKcPkJGEzPJuWmkEq0xI0/sVZYbjVzw5yCJM+GDA9K1rhfyZ4THWi4xF6AxAIW3rIBBggkGDEeVTP/AEQwkAfOcRpMaWufllq8LZJZiyk64yf1rID8IwzXB3g8ajWJg7/bWpcGZXsrvseUelNwb5MbOGBCYi+QeTC2R7Qoiryz2ZyKFW/cUfoqgPxINKyrnKW5vP6jcLoQhtjHH6HXstfm268wwPxEfetXU1VcF4GMOWIuO+aZzRuTM6Dr99W2Sm93yJ4GmlNP3fnS7qu7kTDPM01e+686VTciYZ8r8NwF1LwdQTkJESGDEEzAIjoas04Sl4O2ttAQTnEsNJhivKTuNqKOF21KjwxMzsQR0Gn3UU8HwyAQEAHQD+5rJlY88GpCnK5M0bhiqHKw8Kq6jMIiAQSeXXqKjYdiidy4Btd4WIAAzBmLQGiRvvvW1YrguHuKJtjpp4T6acqjXOzeGKZDbEHrqR7nau5kTykZxwS663UFpe7PdunhnVbjGA3U66nyity4NdV8PbKzGXKJ/R8PwkVl79n0sXA1tmBza+kNA+PtrR92K4p3+HPhICMUU5YBA1gdY2mj0PkVuWAgAp4pxTgU0LjRSivVIioQgYkeKs2+VPDq13DyDmCXCsLIIzLIPStMxY8XtQd2yw6tds5hMK+nL6S71S14gwlSzJIypuChbrsWJZ9SmXfYiDzAIHi8jU+zgGzgpIYZcmskgB5k6fnGtM4XaDbx8Km4jh1vkiefhGv2UknNvI864pGXql23o8qAWYA7MzCCSRvpV38n2IcXEZFzeJgRy/KPrA5aS1FuIwqMCGAPrVEuHTD3Tdt+Hw6gaTln8I08qtymClFYNLdoEmuaYgE9KrOB8S+c4RLsFSZnMIJykrmjod/epFPJ5WRLosxUHEJDGpybVDxX0qhMjYZoYfCpV8eE1EsjxD1qXiD4TXThScXH+Xvfs7n8JrCrXAlUlmYZmBJXXVTGnRthW949ZtODtkYfYaHuF4ZIWVHKNBpSupbTSQ3poKSbZlmKwBbIFJEQU11zAgmSAIGgFdRhL9sQ6uFLB5AkMwEA/dv0rXrmAtz/AKaeuUfyrzirKlSCAR5ilsS9xnZEpvk4MJbQNlIRi6RGZjlHvHX+tHoFZ+lsrft3FOUK0sM2WV5gaaknluaPb2JRPpMB67/DenKOVgQt4Z1ApwKqbvaOyDuT6CmTtHaPUfCmvKn8Cr1FWcbkXEU8VFw/Ebb7N8amA1RprsLGSl0zzFeop5pVw6eYpV6mmqEMUwFiEBiNiR99FPDLqxJYDr5VRcHth7cTU/GcCv3ABbxDWwMvhXMinfNmNshzOmzCI5zWZCG5mu5bY8IvrHE7RMC4rctOvSu2JxCqpzMF8zoKo8HwpbBXLOcZcxJLTCgMxLEmSwJ9D5Vz7WcNOJkI5VsoZNSFOjA6jUEHKfYjnV0ucZKNvGcEfiOLUlDbZXLXQngIaCASfTbnR12WwTW7PjVVLGcqCFAAgb8zvNDXYzgh71jeZrgtkNYLAB1BWGDskZtc0eRE0fimaYY5Er55lgYCninr0BTADJ5ilFeopRXThGxiaTQX2uMXrP6r/etHbrIignthhyblvyDfeKFcvoDUetHLAYhUEswA8zVlhOJW7hhWzE7R9vtQ3d4deugql02l0gIcpO+bOwE+gBG2tdcDhe4yqrEkfSmTy3kknUz7Uq04rI8nue1ot+IYpLejHcwNJPwof4neBa2ApOZiIZSCJWNmid6n8XwlvEZg8jvFGRgSMpBkgQRvVJhsJ3C5A7XCGDJmJbu/BlYgkk+IyYO06Ueil3PERTVXRoi5T6C3h/E0sWu7dhnJLMiDRJ+r0HL4057Q6+G38aH8NZqwtWa2oaOEO+TzdviNk39PBc2+07c0H2/zrvZ4ujnXQn3qkNuvBt1yyit9I7Vqr1zJ5DHCameW9dcY2gFDPC+Jm2Yb6J36f0q+e8G1G3Kk7apVvk06NRG5cexxxCzbfyRj9hoe4UwyjUARzoqxFr8hc6lG/hNZ3fs4nuwuHW2rEau/iI20VTIk66kECNjSF8czRqaV4hII04nazZc4YnQBddelc+K49bQ1BJJgKNyT0qk4fgXtKDcZmunLmbTUgnMdABEZYhRsaXHeJjMMsd5GXN+b1I84qlVUrJ7EXuujVX5kiJjMSWcZRDAQ2obKQxIgjTNrqeVd7Fknck8zJOvr196i4K1Aq1w5FehqohTHEV+Tyd+onfPMn+PY92sPXYWK6WDNSQlWyyiiiGLUajQ+VT8DxVrejaj7P6V5yVyu26q4qSwy0ZSg8xCzCYlbi5lM13ignB4xrD5hqn1h5dR50aWrgYAgyCJB8jSF1Plv7Grp9QrY/dDxSr1FKg4GDDezmKhgs+lHuDvyN486yfhuJylW6EZvurQLWLOVET6bnQ6QqiC7GegIHqwrMXDNqGGi14xdCWc0xrBY6gCCST8I9TQ0/GnuwEGRQIB+tHUn+Vdrj/OfpH/L2i2bWO8caD2G/rUOxbCnTblW54TRROTlJZa/Zfyec8e1WoqjFQeE89Pl/wAf++CTZtGZkz1mrrAcbvWiJYsvRtft3FcuG4TPXrF4fLW1NVyexo8pG26H+5GTDbhnEVvIGX0I5g1OFZ1wHHmziF18DkK3udD8a0SsbVUeTPC6fR6bQav/AFFeX2uz1SpppTSw8I0F9tr2XE2B1S5/Ev8AOjOs0+VPE5MVhT/8d2f+dug3+hh9N/UROs3NNDFO9osGVd/rudkH4t5VQXeKBLTMDBymPWDFXdm4r2VVAO7Cg3CTAJInKW5+dLKWR+xOPRUYniauCtpyyoPpRoxOnh8h1FccGnM1HvFSbhV847zfkIgZQOg1FTMIdK3dDBQryvc8t4pN2W4fsWtgVLSoliptmjym2JwriiTawpIkCvNzDkbirzAumUSeW1ReMXVJ06UvXOTnhoZvhBV5jLkocQNKtOy+IljbY7DMvpVXfuU3BL0Yy1HPMp+Bpy6rfW8+yM3Sajy7kl7vH7htjzFq4f0G+40F4LF+EelGHFzGHu/s7n8JrLuEY/NbU+Q+6vN6h4kj22jw0y8xN8CZMk8+lCFm7ncv1JI9J0qXxLGwTO0GDyOlQcJWl4XBcyMvxqz0wRdYZqnp1FVmGBNTrVakkjz8WWWHO1XuCwJYTQ7h31oq4XjlCQaWv3JcDumUW/qPOJ4dAJkVV3Vq9xOOUqQOlUGIvAb1Wje+zuq8uPpZFxC6Vc9kMVKPaO9s6fqty9iCKp7jSK7dl73+cYfnW2/7WX+Zol8c1v7AdJZtuWPcMppU1KszBunzfw5c1gNzAhvbT8KKOz92bEZgbl5u5tmfoIss7+uh/wC2qPDfkmaIgknTUamaldkrgfGoAIVDdeBsJCA/eazJJo1K5BJ2jvqHs4Kws5QGIGg6LPvqfQUzWu4BVoa840EeFF6/3vXbBY2FxGNYLzyTp4EBCCfPf96qHg9y9iczx9JvE5mByCjyG1aWlcbIbZvbXHv+5v2/hfHz1mauMq7N9Ud1suI/2r5+F32/n4ymS4LG5RoaWIxU86p8ReRWyo2bLox5FucVzfGV6WnZbFWL3+TxOornTN1SaePjolX73jUDcuoHuwrXBWV9i8F84xiO2lu3Lj9JhEAekg+1amKzfEpxlNRXt3+Te8HplCtyf/Lr8HqlNeZpTWaa56rKfljB+cYY8u7vA+7261Wazf5Uf9ewCPCbd2T+8lCuX0MLS8TRnN/FSgtknxeHfkaNuyWNtY7A/NyAhVcty1mgyBGp3jSZFAOKs5MRaEypafMQR9lGnZvAL3veKMraiRzG+v8AfWkG9pop7itwvDWwovWSxYpclSxlilyGEnmQQw9qs8Dfrl2tvC1fV7jQrKEedtWAUz5E/fXG3KnX/wA16PQWKdeH2eW8TpcLW10E+GuCp9u6KpuF3kLAOSB1Ak1IF7oaZws4M7c0slquIrzdvTVeL1eXv1dQBSnwLEtoa9dm0zYy0PzczewEfjUHE4kATRJ2EwBytfYQX8KT+aNz7mu6ixQpf3OaKhzvj9uf2CLjP+2vfs7n8JrCsBizbjoY9jW7cUb8hd/Zv/CaxbG8ODKGQwY9tq8xqe0e20rwmRMVipuIDzMdBqDH2xUvDtrQrxC5dtnUA5SCDPMbURYfEi4i3F2YDToeY9QZp7wyfcTO8WhuxP8ABfYe5U629UuHvVcYSwzqzCIUS2sGNtOtazaXLMNRb4RLtvVnhb2lUKXKmYa/VZLKOxlhlw12oeL1FeO+rncvVIcMrct6wNmhYqX2OXNjHPJLR+LsI+xTVRisRA1NFPYXBFLBusIa8cwHMINE+yT71XUyxW/uX0NebV8IJZpqY0qyzfPnfilkicpjn5elc+xjMO9AMPdYWwearHiI84n7K78RMH++leOzaEvpzJoGqf0B9KszDjiGFtXsMMKFLIcucyQoCMrACPpElR7TVJ2k4teS383wtlnt5SLj28oKxplQbHzNEWVrViFicsAn9LSfahjtFinYHC2CUCiLjrozfoqRtpuR6UrSm5IcuaUXn+QUscaWcils6gllKkER5CZNSsDj2uERbcrOp2UfDU/ZVGvZ17Ts6n6Os+3OiXsRdILpcXI8gkERo2qmJ0B1rVu1+o24TwYlXh2l35cc/qav2eC20tsogLE6RoRB++aLwaGMCALIAHKK5dlu0Vy5ir+Fup/pH8ldGguJlVspndlzQSOlJUT5wzRvisJoLZpTXmaU00KnqaAPlOsZrlk/WCXIOx+kvx9KPCaCvlAE3LIOxW4PeVI+yaiOMyC87fObYPU1qHZmz4Z8qzzFYcfOkWdiY9NK1bgeHKW/YRWfqEvMNLTN+XlgJ8qlqbQGnibLrsIBM/ECqXhXEe6tpbd8wCqAzGNenkNoq37eXDdxOQgQigqIOrN5zvAA9zQbj5iVGZQIdT679f5EU3RKVa3IR1UY2NxYcWMX10/vcdanW8Z51nXDOJumiscs/RbUDyH9Kv7XFCVJKbAHwsdfjtWrXrIP1cGLZoJr08hcuLHWuV7G1x7O8LGJbL3xTw5wMmYkTBjXSjnhnZjD24OU3G6uZH/EafGaJLV1rrkFHw+yXfBQdn+z74hg90FbQM/reQ8q0W0oUAAQAIAHIVzQ17mkLbZWvLNSjTxpjiJH4v8A7e9+zufwmsO+fMigFY0HmPiK2vil6bV4AaC28tyHgJAHWsjvYAHulJOdwpJ0ygGQPMnQ0CUIy7QypOPQI8YxUjlXLgHEzbYq8923PmrdY6davuJcMts1tbbMWcxDEaAmAxjaeh1qmxOBtiGtM5AuLbfOACS0hWEcj0NUivLluidm/MjtkFAaDv6HkfSptjFEUPcNu2rJNstddBdFggqsrc18SGfoeE6GrTAvbdrgDz3c5lWBc+kF2bkTz2rUr1EZrnsybdNOD4La1dkjz0qaxABIP0ft/l1++KqUdclvw3Mzd5AXLOjaZp5gdKdb5fJmcwyM7QB9QknYDMdOdGchfy/kt1xVc7uKjnUQqpWVLzkNwZgIgSCDHPQ1c8J7OK6q95mgwQqx4pJhQNydD6VWVsI8skNPZPhHDs/wg4y7LA9wp8R/PI+oPLrWlARt7Vxw9tbaBVAVQNAI0Fey46/bSFtrseWatFCqjhdnsmlXMtTUMOYFdh72U6hSM/TUAxruYI8queyHDSg8RBIMT+dHPynf3pUqV1XSGtH6vwEPEXLBVBCksoBIJgyIJA6RUe12WuAE2cSl14zBHsC2H5wXXVT5wfQ09KuUfJNU+UgKxfGsrDLazIlwG+rEArDsmXSQxDK0wYOXzrs19buN+cWT4CqJdDSGDKZXQAg6E86VKmJ85QvHh5DgcZJt5LYI5FufsKbhWL7u+lz6qtEc8raH1Os0qVSEUlwScnLs0OmmlSq5UU0DfKZiMot9QrsPYrSpV1dnGBHDwHHeFVmZ1AMTyB3orwnGLiCCFZfTKY9QSPsp6VC2Rl2ginKPTKjj2G764bgG4CweRXT4ULY0W7byXCtzEMfuEUqVXSSWAbeZZYn4KCZGhPTY+Y6V6t4EhW9IGvxp6VRECrsu3c3UbkMqn0Ig/fWmW6VKunESFNe5pUqhYhcWtZrNwFiB3byBGvhPPeKyvF3YyEsAYVU0I2kgCBvqdTSpVCrKnjONKrmfIgDKcy2xmkmBqOZJqm4hibzyRbbVkYkLZUErJB0uTOutNSqsiyKd+JtmZpEG4bzEj64Yj4SSIqux3G7jI6gqMz5mIUBiZzRm3yg8qelVF2WCDhXHrxsAJcIDTuASpOjZSZyz5dassFjr8Dx6BCg8K7NIPLzpUq4pSzjLLOMcZwEeADQJMnIbeuuh1/Ging3FXtALq1vwk7eFZ1IkE6iRH3U9KioE+A0ezJmQZEfR3Gsc9N65nC9W19P1j/8Ab7KelXTp2XQAdNKVKlUIf//Z"/>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198" y="2570746"/>
            <a:ext cx="4871067" cy="324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19913" y="206794"/>
            <a:ext cx="10729192" cy="707886"/>
          </a:xfrm>
          <a:prstGeom prst="rect">
            <a:avLst/>
          </a:prstGeom>
          <a:noFill/>
        </p:spPr>
        <p:txBody>
          <a:bodyPr wrap="square" rtlCol="0" anchor="ctr">
            <a:spAutoFit/>
          </a:bodyPr>
          <a:lstStyle/>
          <a:p>
            <a:pPr algn="ctr"/>
            <a:r>
              <a:rPr lang="en-GB" sz="4000" b="1" u="sng" dirty="0" smtClean="0"/>
              <a:t>What is pressure?</a:t>
            </a:r>
            <a:endParaRPr lang="en-GB" sz="4000" b="1" u="sng" dirty="0"/>
          </a:p>
        </p:txBody>
      </p:sp>
      <p:sp>
        <p:nvSpPr>
          <p:cNvPr id="4" name="Rounded Rectangle 3"/>
          <p:cNvSpPr/>
          <p:nvPr/>
        </p:nvSpPr>
        <p:spPr>
          <a:xfrm>
            <a:off x="5644056" y="2439809"/>
            <a:ext cx="6458575" cy="372976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400" dirty="0" smtClean="0"/>
              <a:t>Gas pressure is cause when particles inside a container, collide repeatedly with each other and the surface. Each impact with the surface </a:t>
            </a:r>
            <a:r>
              <a:rPr lang="en-GB" sz="2400" b="1" u="sng" dirty="0" smtClean="0"/>
              <a:t>exerts a tiny force on the surface</a:t>
            </a:r>
            <a:r>
              <a:rPr lang="en-GB" sz="2400" dirty="0" smtClean="0"/>
              <a:t>. The </a:t>
            </a:r>
            <a:r>
              <a:rPr lang="en-GB" sz="2400" b="1" u="sng" dirty="0" smtClean="0"/>
              <a:t>total force </a:t>
            </a:r>
            <a:r>
              <a:rPr lang="en-GB" sz="2400" dirty="0" smtClean="0"/>
              <a:t>of all the particles colliding on a unit area of the surface is ‘gas pressure’.</a:t>
            </a:r>
          </a:p>
          <a:p>
            <a:pPr algn="ctr"/>
            <a:endParaRPr lang="en-GB" sz="2400" dirty="0"/>
          </a:p>
          <a:p>
            <a:pPr algn="ctr"/>
            <a:r>
              <a:rPr lang="en-GB" sz="2400" dirty="0" smtClean="0"/>
              <a:t>It can be increased by increasing the kinetic energy of the particles (by heating)</a:t>
            </a:r>
          </a:p>
        </p:txBody>
      </p:sp>
    </p:spTree>
    <p:extLst>
      <p:ext uri="{BB962C8B-B14F-4D97-AF65-F5344CB8AC3E}">
        <p14:creationId xmlns:p14="http://schemas.microsoft.com/office/powerpoint/2010/main" val="285886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5" name="Picture 4"/>
          <p:cNvPicPr>
            <a:picLocks noChangeAspect="1"/>
          </p:cNvPicPr>
          <p:nvPr/>
        </p:nvPicPr>
        <p:blipFill>
          <a:blip r:embed="rId2"/>
          <a:stretch>
            <a:fillRect/>
          </a:stretch>
        </p:blipFill>
        <p:spPr>
          <a:xfrm>
            <a:off x="89502" y="1587"/>
            <a:ext cx="11264298" cy="3863285"/>
          </a:xfrm>
          <a:prstGeom prst="rect">
            <a:avLst/>
          </a:prstGeom>
          <a:ln>
            <a:solidFill>
              <a:schemeClr val="accent1"/>
            </a:solidFill>
          </a:ln>
        </p:spPr>
      </p:pic>
      <p:pic>
        <p:nvPicPr>
          <p:cNvPr id="6" name="Picture 5"/>
          <p:cNvPicPr>
            <a:picLocks noChangeAspect="1"/>
          </p:cNvPicPr>
          <p:nvPr/>
        </p:nvPicPr>
        <p:blipFill>
          <a:blip r:embed="rId3"/>
          <a:stretch>
            <a:fillRect/>
          </a:stretch>
        </p:blipFill>
        <p:spPr>
          <a:xfrm>
            <a:off x="321681" y="1644754"/>
            <a:ext cx="11771783" cy="5167312"/>
          </a:xfrm>
          <a:prstGeom prst="rect">
            <a:avLst/>
          </a:prstGeom>
          <a:ln>
            <a:solidFill>
              <a:schemeClr val="accent1"/>
            </a:solidFill>
          </a:ln>
        </p:spPr>
      </p:pic>
      <p:sp>
        <p:nvSpPr>
          <p:cNvPr id="4" name="Left Arrow 3"/>
          <p:cNvSpPr/>
          <p:nvPr/>
        </p:nvSpPr>
        <p:spPr>
          <a:xfrm rot="672853">
            <a:off x="6190593" y="3657600"/>
            <a:ext cx="4351283" cy="1744717"/>
          </a:xfrm>
          <a:prstGeom prst="lef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2000" dirty="0" smtClean="0"/>
              <a:t>This will be given to you in the exam (on the equation sheet)</a:t>
            </a:r>
            <a:endParaRPr lang="en-GB" sz="2000" dirty="0"/>
          </a:p>
        </p:txBody>
      </p:sp>
    </p:spTree>
    <p:extLst>
      <p:ext uri="{BB962C8B-B14F-4D97-AF65-F5344CB8AC3E}">
        <p14:creationId xmlns:p14="http://schemas.microsoft.com/office/powerpoint/2010/main" val="298589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7980"/>
            <a:ext cx="10515600" cy="1325563"/>
          </a:xfrm>
        </p:spPr>
        <p:txBody>
          <a:bodyPr/>
          <a:lstStyle/>
          <a:p>
            <a:r>
              <a:rPr lang="en-GB" b="1" u="sng" dirty="0" smtClean="0"/>
              <a:t>Pressure in gases</a:t>
            </a:r>
            <a:endParaRPr lang="en-GB" b="1" u="sng" dirty="0"/>
          </a:p>
        </p:txBody>
      </p:sp>
      <p:sp>
        <p:nvSpPr>
          <p:cNvPr id="3" name="Content Placeholder 2"/>
          <p:cNvSpPr>
            <a:spLocks noGrp="1"/>
          </p:cNvSpPr>
          <p:nvPr>
            <p:ph idx="1"/>
          </p:nvPr>
        </p:nvSpPr>
        <p:spPr>
          <a:xfrm>
            <a:off x="375325" y="1543543"/>
            <a:ext cx="5987118" cy="2239963"/>
          </a:xfrm>
        </p:spPr>
        <p:txBody>
          <a:bodyPr/>
          <a:lstStyle/>
          <a:p>
            <a:pPr marL="0" indent="0">
              <a:buNone/>
            </a:pPr>
            <a:r>
              <a:rPr lang="en-GB" dirty="0" smtClean="0"/>
              <a:t>For a fixed mas of gas, the number of gas molecules is constant. </a:t>
            </a:r>
          </a:p>
          <a:p>
            <a:pPr marL="0" indent="0">
              <a:buNone/>
            </a:pPr>
            <a:r>
              <a:rPr lang="en-GB" dirty="0" smtClean="0"/>
              <a:t>If the volume of a fixed mass of gas at constant temperature is reduced, the gas pressure increases because:</a:t>
            </a:r>
          </a:p>
        </p:txBody>
      </p:sp>
      <p:pic>
        <p:nvPicPr>
          <p:cNvPr id="4" name="Picture 3"/>
          <p:cNvPicPr>
            <a:picLocks noChangeAspect="1"/>
          </p:cNvPicPr>
          <p:nvPr/>
        </p:nvPicPr>
        <p:blipFill>
          <a:blip r:embed="rId2"/>
          <a:stretch>
            <a:fillRect/>
          </a:stretch>
        </p:blipFill>
        <p:spPr>
          <a:xfrm>
            <a:off x="5899568" y="465629"/>
            <a:ext cx="6292432" cy="3725370"/>
          </a:xfrm>
          <a:prstGeom prst="rect">
            <a:avLst/>
          </a:prstGeom>
        </p:spPr>
      </p:pic>
      <p:sp>
        <p:nvSpPr>
          <p:cNvPr id="5" name="Content Placeholder 2"/>
          <p:cNvSpPr txBox="1">
            <a:spLocks/>
          </p:cNvSpPr>
          <p:nvPr/>
        </p:nvSpPr>
        <p:spPr>
          <a:xfrm>
            <a:off x="432732" y="4190999"/>
            <a:ext cx="11982450" cy="32501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smtClean="0"/>
              <a:t>The space the molecules move in is smaller so they don’t travel as far between each impact with the surface of their container</a:t>
            </a:r>
          </a:p>
          <a:p>
            <a:r>
              <a:rPr lang="en-GB" dirty="0" smtClean="0"/>
              <a:t>The molecules hit the surfaces more often, so the number of impacts per second increases. So the total force of the impacts per square metre of surface area (the pressure) increases.</a:t>
            </a:r>
            <a:endParaRPr lang="en-GB" dirty="0"/>
          </a:p>
        </p:txBody>
      </p:sp>
    </p:spTree>
    <p:extLst>
      <p:ext uri="{BB962C8B-B14F-4D97-AF65-F5344CB8AC3E}">
        <p14:creationId xmlns:p14="http://schemas.microsoft.com/office/powerpoint/2010/main" val="1611373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Boyle’s law</a:t>
            </a:r>
            <a:endParaRPr lang="en-GB" b="1" u="sng" dirty="0"/>
          </a:p>
        </p:txBody>
      </p:sp>
      <p:sp>
        <p:nvSpPr>
          <p:cNvPr id="3" name="Content Placeholder 2"/>
          <p:cNvSpPr>
            <a:spLocks noGrp="1"/>
          </p:cNvSpPr>
          <p:nvPr>
            <p:ph idx="1"/>
          </p:nvPr>
        </p:nvSpPr>
        <p:spPr>
          <a:xfrm>
            <a:off x="838200" y="1825624"/>
            <a:ext cx="10515600" cy="5032376"/>
          </a:xfrm>
        </p:spPr>
        <p:txBody>
          <a:bodyPr>
            <a:normAutofit/>
          </a:bodyPr>
          <a:lstStyle/>
          <a:p>
            <a:pPr marL="0" indent="0">
              <a:buNone/>
            </a:pPr>
            <a:r>
              <a:rPr lang="en-GB" dirty="0"/>
              <a:t>c</a:t>
            </a:r>
            <a:r>
              <a:rPr lang="en-GB" dirty="0" smtClean="0"/>
              <a:t>onstant = </a:t>
            </a:r>
            <a:r>
              <a:rPr lang="en-GB" dirty="0" err="1" smtClean="0"/>
              <a:t>pV</a:t>
            </a:r>
            <a:r>
              <a:rPr lang="en-GB" dirty="0" smtClean="0"/>
              <a:t> can be rearranged to </a:t>
            </a:r>
          </a:p>
          <a:p>
            <a:pPr marL="0" indent="0">
              <a:buNone/>
            </a:pPr>
            <a:endParaRPr lang="en-GB" dirty="0"/>
          </a:p>
          <a:p>
            <a:pPr marL="0" indent="0">
              <a:buNone/>
            </a:pPr>
            <a:endParaRPr lang="en-GB" dirty="0" smtClean="0"/>
          </a:p>
          <a:p>
            <a:pPr marL="0" indent="0">
              <a:buNone/>
            </a:pPr>
            <a:r>
              <a:rPr lang="en-GB" dirty="0" smtClean="0"/>
              <a:t>P = </a:t>
            </a:r>
            <a:r>
              <a:rPr lang="en-GB" u="sng" dirty="0" smtClean="0"/>
              <a:t>constant</a:t>
            </a:r>
          </a:p>
          <a:p>
            <a:pPr marL="0" indent="0">
              <a:buNone/>
            </a:pPr>
            <a:r>
              <a:rPr lang="en-GB" dirty="0"/>
              <a:t> </a:t>
            </a:r>
            <a:r>
              <a:rPr lang="en-GB" dirty="0" smtClean="0"/>
              <a:t>           V</a:t>
            </a:r>
          </a:p>
          <a:p>
            <a:pPr marL="0" indent="0">
              <a:buNone/>
            </a:pPr>
            <a:endParaRPr lang="en-GB" dirty="0" smtClean="0"/>
          </a:p>
          <a:p>
            <a:pPr marL="0" indent="0">
              <a:buNone/>
            </a:pPr>
            <a:endParaRPr lang="en-GB" dirty="0"/>
          </a:p>
          <a:p>
            <a:pPr marL="0" indent="0">
              <a:buNone/>
            </a:pPr>
            <a:r>
              <a:rPr lang="en-GB" dirty="0" smtClean="0"/>
              <a:t>When this is rearranged is shows that pressure is </a:t>
            </a:r>
            <a:r>
              <a:rPr lang="en-GB" b="1" u="sng" dirty="0" smtClean="0"/>
              <a:t>inversely proportional</a:t>
            </a:r>
            <a:r>
              <a:rPr lang="en-GB" dirty="0" smtClean="0"/>
              <a:t> to the volume of the gas. Therefore if the volume is doubled, the pressure will be halved. </a:t>
            </a:r>
            <a:endParaRPr lang="en-GB" dirty="0"/>
          </a:p>
        </p:txBody>
      </p:sp>
      <p:pic>
        <p:nvPicPr>
          <p:cNvPr id="4" name="Picture 3"/>
          <p:cNvPicPr>
            <a:picLocks noChangeAspect="1"/>
          </p:cNvPicPr>
          <p:nvPr/>
        </p:nvPicPr>
        <p:blipFill>
          <a:blip r:embed="rId2"/>
          <a:stretch>
            <a:fillRect/>
          </a:stretch>
        </p:blipFill>
        <p:spPr>
          <a:xfrm>
            <a:off x="6545063" y="0"/>
            <a:ext cx="5646938" cy="5162550"/>
          </a:xfrm>
          <a:prstGeom prst="rect">
            <a:avLst/>
          </a:prstGeom>
        </p:spPr>
      </p:pic>
      <p:sp>
        <p:nvSpPr>
          <p:cNvPr id="5" name="Rectangle 4"/>
          <p:cNvSpPr/>
          <p:nvPr/>
        </p:nvSpPr>
        <p:spPr>
          <a:xfrm>
            <a:off x="630621" y="3100552"/>
            <a:ext cx="2648606" cy="1429407"/>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216942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1619" y="-1"/>
            <a:ext cx="11905179" cy="5875283"/>
          </a:xfrm>
          <a:prstGeom prst="rect">
            <a:avLst/>
          </a:prstGeom>
          <a:ln>
            <a:solidFill>
              <a:schemeClr val="accent1"/>
            </a:solidFill>
          </a:ln>
        </p:spPr>
      </p:pic>
    </p:spTree>
    <p:extLst>
      <p:ext uri="{BB962C8B-B14F-4D97-AF65-F5344CB8AC3E}">
        <p14:creationId xmlns:p14="http://schemas.microsoft.com/office/powerpoint/2010/main" val="4130609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55688" y="190500"/>
            <a:ext cx="8229600" cy="1143000"/>
          </a:xfrm>
        </p:spPr>
        <p:txBody>
          <a:bodyPr/>
          <a:lstStyle/>
          <a:p>
            <a:pPr eaLnBrk="1" hangingPunct="1"/>
            <a:r>
              <a:rPr lang="en-GB" altLang="en-US" sz="4000" u="sng" smtClean="0"/>
              <a:t>DENSITY OF A REGULAR SOLID</a:t>
            </a:r>
          </a:p>
        </p:txBody>
      </p:sp>
      <p:sp>
        <p:nvSpPr>
          <p:cNvPr id="20483" name="Rectangle 3"/>
          <p:cNvSpPr>
            <a:spLocks noGrp="1" noChangeArrowheads="1"/>
          </p:cNvSpPr>
          <p:nvPr>
            <p:ph idx="1"/>
          </p:nvPr>
        </p:nvSpPr>
        <p:spPr>
          <a:xfrm>
            <a:off x="7593013" y="1631950"/>
            <a:ext cx="3384550" cy="4530725"/>
          </a:xfrm>
        </p:spPr>
        <p:txBody>
          <a:bodyPr/>
          <a:lstStyle/>
          <a:p>
            <a:pPr eaLnBrk="1" hangingPunct="1"/>
            <a:r>
              <a:rPr lang="en-GB" altLang="en-US" dirty="0" smtClean="0"/>
              <a:t>Find the mass of the solid on a balance.</a:t>
            </a:r>
          </a:p>
          <a:p>
            <a:pPr eaLnBrk="1" hangingPunct="1"/>
            <a:r>
              <a:rPr lang="en-GB" altLang="en-US" dirty="0" smtClean="0"/>
              <a:t>Measure the three lengths and calculate the Volume.</a:t>
            </a:r>
          </a:p>
          <a:p>
            <a:pPr eaLnBrk="1" hangingPunct="1">
              <a:buFontTx/>
              <a:buNone/>
            </a:pPr>
            <a:r>
              <a:rPr lang="en-GB" altLang="en-US" dirty="0" smtClean="0"/>
              <a:t>(</a:t>
            </a:r>
            <a:r>
              <a:rPr lang="en-GB" altLang="en-US" dirty="0" err="1" smtClean="0"/>
              <a:t>i.e</a:t>
            </a:r>
            <a:r>
              <a:rPr lang="en-GB" altLang="en-US" dirty="0" smtClean="0"/>
              <a:t> V = l x w x h )</a:t>
            </a:r>
          </a:p>
          <a:p>
            <a:pPr eaLnBrk="1" hangingPunct="1"/>
            <a:r>
              <a:rPr lang="en-GB" altLang="en-US" dirty="0" smtClean="0"/>
              <a:t>Calculate the Density.</a:t>
            </a:r>
          </a:p>
        </p:txBody>
      </p:sp>
      <p:sp>
        <p:nvSpPr>
          <p:cNvPr id="20496" name="Line 16"/>
          <p:cNvSpPr>
            <a:spLocks noChangeShapeType="1"/>
          </p:cNvSpPr>
          <p:nvPr/>
        </p:nvSpPr>
        <p:spPr bwMode="auto">
          <a:xfrm>
            <a:off x="2224088" y="3795713"/>
            <a:ext cx="0" cy="358775"/>
          </a:xfrm>
          <a:prstGeom prst="line">
            <a:avLst/>
          </a:prstGeom>
          <a:noFill/>
          <a:ln w="9525">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97" name="Line 17"/>
          <p:cNvSpPr>
            <a:spLocks noChangeShapeType="1"/>
          </p:cNvSpPr>
          <p:nvPr/>
        </p:nvSpPr>
        <p:spPr bwMode="auto">
          <a:xfrm>
            <a:off x="2424113" y="4287838"/>
            <a:ext cx="3671887" cy="6350"/>
          </a:xfrm>
          <a:prstGeom prst="line">
            <a:avLst/>
          </a:prstGeom>
          <a:noFill/>
          <a:ln w="9525">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98" name="Line 18"/>
          <p:cNvSpPr>
            <a:spLocks noChangeShapeType="1"/>
          </p:cNvSpPr>
          <p:nvPr/>
        </p:nvSpPr>
        <p:spPr bwMode="auto">
          <a:xfrm flipV="1">
            <a:off x="2224088" y="3567113"/>
            <a:ext cx="200025" cy="220662"/>
          </a:xfrm>
          <a:prstGeom prst="line">
            <a:avLst/>
          </a:prstGeom>
          <a:noFill/>
          <a:ln w="9525">
            <a:solidFill>
              <a:srgbClr val="FF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99" name="Text Box 19"/>
          <p:cNvSpPr txBox="1">
            <a:spLocks noChangeArrowheads="1"/>
          </p:cNvSpPr>
          <p:nvPr/>
        </p:nvSpPr>
        <p:spPr bwMode="auto">
          <a:xfrm>
            <a:off x="3756025" y="4325938"/>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a:solidFill>
                  <a:srgbClr val="FF2F2F"/>
                </a:solidFill>
                <a:latin typeface="Tahoma" panose="020B0604030504040204" pitchFamily="34" charset="0"/>
              </a:rPr>
              <a:t>4.0 cm</a:t>
            </a:r>
          </a:p>
        </p:txBody>
      </p:sp>
      <p:sp>
        <p:nvSpPr>
          <p:cNvPr id="20500" name="Text Box 20"/>
          <p:cNvSpPr txBox="1">
            <a:spLocks noChangeArrowheads="1"/>
          </p:cNvSpPr>
          <p:nvPr/>
        </p:nvSpPr>
        <p:spPr bwMode="auto">
          <a:xfrm>
            <a:off x="1419225" y="3335338"/>
            <a:ext cx="11525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a:solidFill>
                  <a:srgbClr val="FF2F2F"/>
                </a:solidFill>
                <a:latin typeface="Tahoma" panose="020B0604030504040204" pitchFamily="34" charset="0"/>
              </a:rPr>
              <a:t>2.0 cm</a:t>
            </a:r>
          </a:p>
        </p:txBody>
      </p:sp>
      <p:sp>
        <p:nvSpPr>
          <p:cNvPr id="20501" name="Text Box 21"/>
          <p:cNvSpPr txBox="1">
            <a:spLocks noChangeArrowheads="1"/>
          </p:cNvSpPr>
          <p:nvPr/>
        </p:nvSpPr>
        <p:spPr bwMode="auto">
          <a:xfrm>
            <a:off x="1379538" y="3759200"/>
            <a:ext cx="1152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a:solidFill>
                  <a:srgbClr val="FF2F2F"/>
                </a:solidFill>
                <a:latin typeface="Tahoma" panose="020B0604030504040204" pitchFamily="34" charset="0"/>
              </a:rPr>
              <a:t>3.0 cm</a:t>
            </a:r>
          </a:p>
        </p:txBody>
      </p:sp>
      <p:sp>
        <p:nvSpPr>
          <p:cNvPr id="20503" name="Rectangle 23"/>
          <p:cNvSpPr>
            <a:spLocks noChangeArrowheads="1"/>
          </p:cNvSpPr>
          <p:nvPr/>
        </p:nvSpPr>
        <p:spPr bwMode="auto">
          <a:xfrm rot="10800000" flipV="1">
            <a:off x="7391400" y="5840413"/>
            <a:ext cx="4392613" cy="83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2000" b="0">
                <a:solidFill>
                  <a:srgbClr val="0000FF"/>
                </a:solidFill>
                <a:latin typeface="Tahoma" panose="020B0604030504040204" pitchFamily="34" charset="0"/>
                <a:sym typeface="Symbol" panose="05050102010706020507" pitchFamily="18" charset="2"/>
              </a:rPr>
              <a:t> </a:t>
            </a:r>
            <a:r>
              <a:rPr lang="en-GB" altLang="en-US" sz="2400" b="0">
                <a:solidFill>
                  <a:srgbClr val="0000FF"/>
                </a:solidFill>
                <a:latin typeface="Tahoma" panose="020B0604030504040204" pitchFamily="34" charset="0"/>
                <a:sym typeface="Symbol" panose="05050102010706020507" pitchFamily="18" charset="2"/>
              </a:rPr>
              <a:t></a:t>
            </a:r>
            <a:r>
              <a:rPr lang="en-GB" altLang="en-US" sz="1600" b="0">
                <a:solidFill>
                  <a:srgbClr val="0000FF"/>
                </a:solidFill>
                <a:latin typeface="Tahoma" panose="020B0604030504040204" pitchFamily="34" charset="0"/>
                <a:sym typeface="Symbol" panose="05050102010706020507" pitchFamily="18" charset="2"/>
              </a:rPr>
              <a:t> </a:t>
            </a:r>
            <a:r>
              <a:rPr lang="en-GB" altLang="en-US" sz="2400" b="0">
                <a:solidFill>
                  <a:srgbClr val="0000FF"/>
                </a:solidFill>
                <a:latin typeface="Tahoma" panose="020B0604030504040204" pitchFamily="34" charset="0"/>
                <a:sym typeface="Symbol" panose="05050102010706020507" pitchFamily="18" charset="2"/>
              </a:rPr>
              <a:t>=  </a:t>
            </a:r>
            <a:r>
              <a:rPr lang="en-GB" altLang="en-US" sz="2400" b="0" u="sng">
                <a:solidFill>
                  <a:srgbClr val="0000FF"/>
                </a:solidFill>
                <a:latin typeface="Tahoma" panose="020B0604030504040204" pitchFamily="34" charset="0"/>
                <a:sym typeface="Symbol" panose="05050102010706020507" pitchFamily="18" charset="2"/>
              </a:rPr>
              <a:t>m</a:t>
            </a:r>
            <a:r>
              <a:rPr lang="en-GB" altLang="en-US" sz="2400" b="0">
                <a:solidFill>
                  <a:srgbClr val="0000FF"/>
                </a:solidFill>
                <a:latin typeface="Tahoma" panose="020B0604030504040204" pitchFamily="34" charset="0"/>
                <a:sym typeface="Symbol" panose="05050102010706020507" pitchFamily="18" charset="2"/>
              </a:rPr>
              <a:t> = </a:t>
            </a:r>
            <a:r>
              <a:rPr lang="en-GB" altLang="en-US" sz="2400" b="0" u="sng">
                <a:solidFill>
                  <a:srgbClr val="0000FF"/>
                </a:solidFill>
                <a:latin typeface="Tahoma" panose="020B0604030504040204" pitchFamily="34" charset="0"/>
                <a:sym typeface="Symbol" panose="05050102010706020507" pitchFamily="18" charset="2"/>
              </a:rPr>
              <a:t>240</a:t>
            </a:r>
            <a:r>
              <a:rPr lang="en-GB" altLang="en-US" sz="2400" b="0">
                <a:solidFill>
                  <a:srgbClr val="0000FF"/>
                </a:solidFill>
                <a:latin typeface="Tahoma" panose="020B0604030504040204" pitchFamily="34" charset="0"/>
                <a:sym typeface="Symbol" panose="05050102010706020507" pitchFamily="18" charset="2"/>
              </a:rPr>
              <a:t> =10.0 g/cm</a:t>
            </a:r>
            <a:r>
              <a:rPr lang="en-GB" altLang="en-US" sz="2400" b="0" baseline="30000">
                <a:solidFill>
                  <a:srgbClr val="0000FF"/>
                </a:solidFill>
                <a:latin typeface="Tahoma" panose="020B0604030504040204" pitchFamily="34" charset="0"/>
                <a:sym typeface="Symbol" panose="05050102010706020507" pitchFamily="18" charset="2"/>
              </a:rPr>
              <a:t>3</a:t>
            </a:r>
            <a:endParaRPr lang="en-GB" altLang="en-US" sz="2400" b="0" u="sng">
              <a:solidFill>
                <a:srgbClr val="0000FF"/>
              </a:solidFill>
              <a:latin typeface="Tahoma" panose="020B0604030504040204" pitchFamily="34" charset="0"/>
              <a:sym typeface="Symbol" panose="05050102010706020507" pitchFamily="18" charset="2"/>
            </a:endParaRPr>
          </a:p>
          <a:p>
            <a:pPr eaLnBrk="1" hangingPunct="1">
              <a:lnSpc>
                <a:spcPct val="100000"/>
              </a:lnSpc>
              <a:spcBef>
                <a:spcPct val="0"/>
              </a:spcBef>
              <a:buFontTx/>
              <a:buNone/>
            </a:pPr>
            <a:r>
              <a:rPr lang="en-GB" altLang="en-US" sz="2400" b="0">
                <a:solidFill>
                  <a:srgbClr val="0000FF"/>
                </a:solidFill>
                <a:latin typeface="Tahoma" panose="020B0604030504040204" pitchFamily="34" charset="0"/>
                <a:sym typeface="Symbol" panose="05050102010706020507" pitchFamily="18" charset="2"/>
              </a:rPr>
              <a:t>        V      24</a:t>
            </a:r>
          </a:p>
        </p:txBody>
      </p:sp>
      <p:sp>
        <p:nvSpPr>
          <p:cNvPr id="20504" name="Text Box 24"/>
          <p:cNvSpPr txBox="1">
            <a:spLocks noChangeArrowheads="1"/>
          </p:cNvSpPr>
          <p:nvPr/>
        </p:nvSpPr>
        <p:spPr bwMode="auto">
          <a:xfrm>
            <a:off x="4656138" y="1844675"/>
            <a:ext cx="19431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a:solidFill>
                  <a:srgbClr val="FF2F2F"/>
                </a:solidFill>
                <a:latin typeface="Tahoma" panose="020B0604030504040204" pitchFamily="34" charset="0"/>
              </a:rPr>
              <a:t>m = 240 g</a:t>
            </a:r>
          </a:p>
        </p:txBody>
      </p:sp>
      <p:sp>
        <p:nvSpPr>
          <p:cNvPr id="20505" name="Line 25"/>
          <p:cNvSpPr>
            <a:spLocks noChangeShapeType="1"/>
          </p:cNvSpPr>
          <p:nvPr/>
        </p:nvSpPr>
        <p:spPr bwMode="auto">
          <a:xfrm flipH="1">
            <a:off x="4440238" y="2205038"/>
            <a:ext cx="360362" cy="1152525"/>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AutoShape 27"/>
          <p:cNvSpPr>
            <a:spLocks noChangeArrowheads="1"/>
          </p:cNvSpPr>
          <p:nvPr/>
        </p:nvSpPr>
        <p:spPr bwMode="auto">
          <a:xfrm>
            <a:off x="2424113" y="3643313"/>
            <a:ext cx="3816350" cy="508000"/>
          </a:xfrm>
          <a:prstGeom prst="cube">
            <a:avLst>
              <a:gd name="adj" fmla="val 27889"/>
            </a:avLst>
          </a:prstGeom>
          <a:gradFill rotWithShape="1">
            <a:gsLst>
              <a:gs pos="0">
                <a:srgbClr val="FF2F2F"/>
              </a:gs>
              <a:gs pos="100000">
                <a:srgbClr val="761616"/>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latin typeface="Arial" panose="020B0604020202020204" pitchFamily="34" charset="0"/>
            </a:endParaRPr>
          </a:p>
        </p:txBody>
      </p:sp>
    </p:spTree>
    <p:extLst>
      <p:ext uri="{BB962C8B-B14F-4D97-AF65-F5344CB8AC3E}">
        <p14:creationId xmlns:p14="http://schemas.microsoft.com/office/powerpoint/2010/main" val="35754224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0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50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483">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9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50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2049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50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049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499"/>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5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99" grpId="0"/>
      <p:bldP spid="20500" grpId="0"/>
      <p:bldP spid="20501" grpId="0"/>
      <p:bldP spid="20503" grpId="0"/>
      <p:bldP spid="20504"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79425" y="280988"/>
            <a:ext cx="8229600" cy="1143000"/>
          </a:xfrm>
        </p:spPr>
        <p:txBody>
          <a:bodyPr/>
          <a:lstStyle/>
          <a:p>
            <a:pPr eaLnBrk="1" hangingPunct="1"/>
            <a:r>
              <a:rPr lang="en-GB" altLang="en-US" sz="4000" u="sng" smtClean="0"/>
              <a:t>DENSITY OF A LIQUID</a:t>
            </a:r>
          </a:p>
        </p:txBody>
      </p:sp>
      <p:sp>
        <p:nvSpPr>
          <p:cNvPr id="20483" name="Rectangle 3"/>
          <p:cNvSpPr>
            <a:spLocks noGrp="1" noChangeArrowheads="1"/>
          </p:cNvSpPr>
          <p:nvPr>
            <p:ph idx="1"/>
          </p:nvPr>
        </p:nvSpPr>
        <p:spPr>
          <a:xfrm>
            <a:off x="7694613" y="1481138"/>
            <a:ext cx="4321175" cy="5006748"/>
          </a:xfrm>
        </p:spPr>
        <p:txBody>
          <a:bodyPr rtlCol="0">
            <a:normAutofit fontScale="85000" lnSpcReduction="10000"/>
          </a:bodyPr>
          <a:lstStyle/>
          <a:p>
            <a:pPr marL="514350" indent="-514350" eaLnBrk="1" fontAlgn="auto" hangingPunct="1">
              <a:spcAft>
                <a:spcPts val="0"/>
              </a:spcAft>
              <a:buFont typeface="+mj-lt"/>
              <a:buAutoNum type="arabicPeriod"/>
              <a:defRPr/>
            </a:pPr>
            <a:r>
              <a:rPr lang="en-GB" altLang="en-US" sz="3200" dirty="0" smtClean="0"/>
              <a:t>Measure the mass of an empty measuring cylinder</a:t>
            </a:r>
          </a:p>
          <a:p>
            <a:pPr marL="514350" indent="-514350" eaLnBrk="1" fontAlgn="auto" hangingPunct="1">
              <a:spcAft>
                <a:spcPts val="0"/>
              </a:spcAft>
              <a:buFont typeface="+mj-lt"/>
              <a:buAutoNum type="arabicPeriod"/>
              <a:defRPr/>
            </a:pPr>
            <a:r>
              <a:rPr lang="en-GB" altLang="en-US" sz="3200" dirty="0" smtClean="0"/>
              <a:t>Pour the liquid into a measuring cylinder</a:t>
            </a:r>
          </a:p>
          <a:p>
            <a:pPr marL="514350" indent="-514350" eaLnBrk="1" fontAlgn="auto" hangingPunct="1">
              <a:spcAft>
                <a:spcPts val="0"/>
              </a:spcAft>
              <a:buFont typeface="+mj-lt"/>
              <a:buAutoNum type="arabicPeriod"/>
              <a:defRPr/>
            </a:pPr>
            <a:r>
              <a:rPr lang="en-GB" altLang="en-US" sz="3200" dirty="0" smtClean="0"/>
              <a:t>Measure and record the volume with the liquid in</a:t>
            </a:r>
          </a:p>
          <a:p>
            <a:pPr marL="514350" indent="-514350" eaLnBrk="1" fontAlgn="auto" hangingPunct="1">
              <a:spcAft>
                <a:spcPts val="0"/>
              </a:spcAft>
              <a:buFont typeface="+mj-lt"/>
              <a:buAutoNum type="arabicPeriod"/>
              <a:defRPr/>
            </a:pPr>
            <a:r>
              <a:rPr lang="en-GB" altLang="en-US" sz="3200" dirty="0" smtClean="0"/>
              <a:t>Measure and record the mass with the water in</a:t>
            </a:r>
          </a:p>
          <a:p>
            <a:pPr marL="514350" indent="-514350" eaLnBrk="1" fontAlgn="auto" hangingPunct="1">
              <a:spcAft>
                <a:spcPts val="0"/>
              </a:spcAft>
              <a:buFont typeface="+mj-lt"/>
              <a:buAutoNum type="arabicPeriod"/>
              <a:defRPr/>
            </a:pPr>
            <a:r>
              <a:rPr lang="en-GB" altLang="en-US" sz="3200" dirty="0" smtClean="0"/>
              <a:t>Subtract the mass of the empty measuring cylinder away from the total </a:t>
            </a:r>
          </a:p>
          <a:p>
            <a:pPr marL="514350" indent="-514350" eaLnBrk="1" fontAlgn="auto" hangingPunct="1">
              <a:spcAft>
                <a:spcPts val="0"/>
              </a:spcAft>
              <a:buFont typeface="+mj-lt"/>
              <a:buAutoNum type="arabicPeriod"/>
              <a:defRPr/>
            </a:pPr>
            <a:r>
              <a:rPr lang="en-GB" altLang="en-US" sz="3200" dirty="0" smtClean="0"/>
              <a:t>Calculate the density</a:t>
            </a:r>
          </a:p>
          <a:p>
            <a:pPr eaLnBrk="1" fontAlgn="auto" hangingPunct="1">
              <a:spcAft>
                <a:spcPts val="0"/>
              </a:spcAft>
              <a:defRPr/>
            </a:pPr>
            <a:endParaRPr lang="en-GB" altLang="en-US" sz="3200" dirty="0"/>
          </a:p>
        </p:txBody>
      </p:sp>
      <p:graphicFrame>
        <p:nvGraphicFramePr>
          <p:cNvPr id="2" name="Table 1"/>
          <p:cNvGraphicFramePr>
            <a:graphicFrameLocks noGrp="1"/>
          </p:cNvGraphicFramePr>
          <p:nvPr>
            <p:extLst/>
          </p:nvPr>
        </p:nvGraphicFramePr>
        <p:xfrm>
          <a:off x="210342" y="2355849"/>
          <a:ext cx="6410327" cy="1655764"/>
        </p:xfrm>
        <a:graphic>
          <a:graphicData uri="http://schemas.openxmlformats.org/drawingml/2006/table">
            <a:tbl>
              <a:tblPr firstRow="1" bandRow="1">
                <a:tableStyleId>{8A107856-5554-42FB-B03E-39F5DBC370BA}</a:tableStyleId>
              </a:tblPr>
              <a:tblGrid>
                <a:gridCol w="1068388">
                  <a:extLst>
                    <a:ext uri="{9D8B030D-6E8A-4147-A177-3AD203B41FA5}">
                      <a16:colId xmlns:a16="http://schemas.microsoft.com/office/drawing/2014/main" val="20000"/>
                    </a:ext>
                  </a:extLst>
                </a:gridCol>
                <a:gridCol w="1068388">
                  <a:extLst>
                    <a:ext uri="{9D8B030D-6E8A-4147-A177-3AD203B41FA5}">
                      <a16:colId xmlns:a16="http://schemas.microsoft.com/office/drawing/2014/main" val="20001"/>
                    </a:ext>
                  </a:extLst>
                </a:gridCol>
                <a:gridCol w="1068388">
                  <a:extLst>
                    <a:ext uri="{9D8B030D-6E8A-4147-A177-3AD203B41FA5}">
                      <a16:colId xmlns:a16="http://schemas.microsoft.com/office/drawing/2014/main" val="20002"/>
                    </a:ext>
                  </a:extLst>
                </a:gridCol>
                <a:gridCol w="1181675">
                  <a:extLst>
                    <a:ext uri="{9D8B030D-6E8A-4147-A177-3AD203B41FA5}">
                      <a16:colId xmlns:a16="http://schemas.microsoft.com/office/drawing/2014/main" val="20003"/>
                    </a:ext>
                  </a:extLst>
                </a:gridCol>
                <a:gridCol w="955100">
                  <a:extLst>
                    <a:ext uri="{9D8B030D-6E8A-4147-A177-3AD203B41FA5}">
                      <a16:colId xmlns:a16="http://schemas.microsoft.com/office/drawing/2014/main" val="20004"/>
                    </a:ext>
                  </a:extLst>
                </a:gridCol>
                <a:gridCol w="1068388">
                  <a:extLst>
                    <a:ext uri="{9D8B030D-6E8A-4147-A177-3AD203B41FA5}">
                      <a16:colId xmlns:a16="http://schemas.microsoft.com/office/drawing/2014/main" val="20005"/>
                    </a:ext>
                  </a:extLst>
                </a:gridCol>
              </a:tblGrid>
              <a:tr h="827882">
                <a:tc>
                  <a:txBody>
                    <a:bodyPr/>
                    <a:lstStyle/>
                    <a:p>
                      <a:pPr algn="ctr"/>
                      <a:r>
                        <a:rPr lang="en-GB" sz="1800" dirty="0" smtClean="0"/>
                        <a:t>Material</a:t>
                      </a:r>
                      <a:endParaRPr lang="en-GB" sz="1800" dirty="0"/>
                    </a:p>
                  </a:txBody>
                  <a:tcPr marL="91457" marR="91457" marT="45708" marB="45708" anchor="ctr">
                    <a:solidFill>
                      <a:srgbClr val="FFC000"/>
                    </a:solidFill>
                  </a:tcPr>
                </a:tc>
                <a:tc>
                  <a:txBody>
                    <a:bodyPr/>
                    <a:lstStyle/>
                    <a:p>
                      <a:pPr algn="ctr"/>
                      <a:r>
                        <a:rPr lang="en-GB" sz="1800" dirty="0" smtClean="0"/>
                        <a:t>Mass before</a:t>
                      </a:r>
                    </a:p>
                  </a:txBody>
                  <a:tcPr marL="91457" marR="91457" marT="45708" marB="45708" anchor="ctr">
                    <a:solidFill>
                      <a:srgbClr val="FFC000"/>
                    </a:solidFill>
                  </a:tcPr>
                </a:tc>
                <a:tc>
                  <a:txBody>
                    <a:bodyPr/>
                    <a:lstStyle/>
                    <a:p>
                      <a:pPr algn="ctr"/>
                      <a:r>
                        <a:rPr lang="en-GB" sz="1800" dirty="0" smtClean="0"/>
                        <a:t>Mass </a:t>
                      </a:r>
                      <a:r>
                        <a:rPr lang="en-GB" sz="1800" baseline="0" dirty="0" smtClean="0"/>
                        <a:t>after</a:t>
                      </a:r>
                      <a:endParaRPr lang="en-GB" sz="1800" dirty="0"/>
                    </a:p>
                  </a:txBody>
                  <a:tcPr marL="91457" marR="91457" marT="45708" marB="45708" anchor="ctr">
                    <a:solidFill>
                      <a:srgbClr val="FFC000"/>
                    </a:solidFill>
                  </a:tcPr>
                </a:tc>
                <a:tc>
                  <a:txBody>
                    <a:bodyPr/>
                    <a:lstStyle/>
                    <a:p>
                      <a:pPr algn="ctr"/>
                      <a:r>
                        <a:rPr lang="en-GB" sz="1800" dirty="0" smtClean="0"/>
                        <a:t>Difference</a:t>
                      </a:r>
                      <a:endParaRPr lang="en-GB" sz="1800" dirty="0"/>
                    </a:p>
                  </a:txBody>
                  <a:tcPr marL="91457" marR="91457" marT="45708" marB="45708" anchor="ctr">
                    <a:solidFill>
                      <a:srgbClr val="FFC0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smtClean="0"/>
                        <a:t>Volume</a:t>
                      </a:r>
                      <a:endParaRPr lang="en-GB" sz="1800" dirty="0"/>
                    </a:p>
                  </a:txBody>
                  <a:tcPr marL="91457" marR="91457" marT="45708" marB="45708" anchor="ctr">
                    <a:solidFill>
                      <a:srgbClr val="FFC000"/>
                    </a:solidFill>
                  </a:tcPr>
                </a:tc>
                <a:tc>
                  <a:txBody>
                    <a:bodyPr/>
                    <a:lstStyle/>
                    <a:p>
                      <a:pPr algn="ctr"/>
                      <a:r>
                        <a:rPr lang="en-GB" sz="1800" smtClean="0"/>
                        <a:t>Density (m/v)</a:t>
                      </a:r>
                      <a:endParaRPr lang="en-GB" sz="1800" dirty="0"/>
                    </a:p>
                  </a:txBody>
                  <a:tcPr marL="91457" marR="91457" marT="45708" marB="45708" anchor="ctr">
                    <a:solidFill>
                      <a:srgbClr val="FFC000"/>
                    </a:solidFill>
                  </a:tcPr>
                </a:tc>
                <a:extLst>
                  <a:ext uri="{0D108BD9-81ED-4DB2-BD59-A6C34878D82A}">
                    <a16:rowId xmlns:a16="http://schemas.microsoft.com/office/drawing/2014/main" val="10000"/>
                  </a:ext>
                </a:extLst>
              </a:tr>
              <a:tr h="827882">
                <a:tc>
                  <a:txBody>
                    <a:bodyPr/>
                    <a:lstStyle/>
                    <a:p>
                      <a:endParaRPr lang="en-GB" sz="1800" dirty="0"/>
                    </a:p>
                  </a:txBody>
                  <a:tcPr marL="91457" marR="91457" marT="45708" marB="45708"/>
                </a:tc>
                <a:tc>
                  <a:txBody>
                    <a:bodyPr/>
                    <a:lstStyle/>
                    <a:p>
                      <a:endParaRPr lang="en-GB" sz="1800" dirty="0"/>
                    </a:p>
                  </a:txBody>
                  <a:tcPr marL="91457" marR="91457" marT="45708" marB="45708"/>
                </a:tc>
                <a:tc>
                  <a:txBody>
                    <a:bodyPr/>
                    <a:lstStyle/>
                    <a:p>
                      <a:endParaRPr lang="en-GB" sz="1800" dirty="0"/>
                    </a:p>
                  </a:txBody>
                  <a:tcPr marL="91457" marR="91457" marT="45708" marB="45708"/>
                </a:tc>
                <a:tc>
                  <a:txBody>
                    <a:bodyPr/>
                    <a:lstStyle/>
                    <a:p>
                      <a:endParaRPr lang="en-GB" sz="1800" dirty="0"/>
                    </a:p>
                  </a:txBody>
                  <a:tcPr marL="91457" marR="91457" marT="45708" marB="45708"/>
                </a:tc>
                <a:tc>
                  <a:txBody>
                    <a:bodyPr/>
                    <a:lstStyle/>
                    <a:p>
                      <a:endParaRPr lang="en-GB" sz="1800" dirty="0"/>
                    </a:p>
                  </a:txBody>
                  <a:tcPr marL="91457" marR="91457" marT="45708" marB="45708"/>
                </a:tc>
                <a:tc>
                  <a:txBody>
                    <a:bodyPr/>
                    <a:lstStyle/>
                    <a:p>
                      <a:endParaRPr lang="en-GB" sz="1800" i="0" dirty="0"/>
                    </a:p>
                  </a:txBody>
                  <a:tcPr marL="91457" marR="91457" marT="45708" marB="45708"/>
                </a:tc>
                <a:extLst>
                  <a:ext uri="{0D108BD9-81ED-4DB2-BD59-A6C34878D82A}">
                    <a16:rowId xmlns:a16="http://schemas.microsoft.com/office/drawing/2014/main" val="10001"/>
                  </a:ext>
                </a:extLst>
              </a:tr>
            </a:tbl>
          </a:graphicData>
        </a:graphic>
      </p:graphicFrame>
      <p:sp>
        <p:nvSpPr>
          <p:cNvPr id="17" name="Text Box 85"/>
          <p:cNvSpPr txBox="1">
            <a:spLocks noChangeArrowheads="1"/>
          </p:cNvSpPr>
          <p:nvPr/>
        </p:nvSpPr>
        <p:spPr bwMode="auto">
          <a:xfrm>
            <a:off x="5428854" y="504825"/>
            <a:ext cx="1728787" cy="1200150"/>
          </a:xfrm>
          <a:prstGeom prst="rect">
            <a:avLst/>
          </a:prstGeom>
          <a:noFill/>
          <a:ln w="9525">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 typeface="Symbol" panose="05050102010706020507" pitchFamily="18" charset="2"/>
              <a:buChar char="r"/>
            </a:pPr>
            <a:r>
              <a:rPr lang="en-GB" altLang="en-US" sz="3600" b="0">
                <a:latin typeface="Tahoma" panose="020B0604030504040204" pitchFamily="34" charset="0"/>
                <a:sym typeface="Symbol" panose="05050102010706020507" pitchFamily="18" charset="2"/>
              </a:rPr>
              <a:t> =  </a:t>
            </a:r>
            <a:r>
              <a:rPr lang="en-GB" altLang="en-US" sz="3600" b="0" u="sng">
                <a:latin typeface="Tahoma" panose="020B0604030504040204" pitchFamily="34" charset="0"/>
                <a:sym typeface="Symbol" panose="05050102010706020507" pitchFamily="18" charset="2"/>
              </a:rPr>
              <a:t>m</a:t>
            </a:r>
          </a:p>
          <a:p>
            <a:pPr eaLnBrk="1" hangingPunct="1">
              <a:lnSpc>
                <a:spcPct val="100000"/>
              </a:lnSpc>
              <a:spcBef>
                <a:spcPct val="0"/>
              </a:spcBef>
              <a:buFont typeface="Symbol" panose="05050102010706020507" pitchFamily="18" charset="2"/>
              <a:buNone/>
            </a:pPr>
            <a:r>
              <a:rPr lang="en-GB" altLang="en-US" sz="3600" b="0">
                <a:latin typeface="Tahoma" panose="020B0604030504040204" pitchFamily="34" charset="0"/>
                <a:sym typeface="Symbol" panose="05050102010706020507" pitchFamily="18" charset="2"/>
              </a:rPr>
              <a:t>       V</a:t>
            </a:r>
            <a:endParaRPr lang="en-GB" altLang="en-US" sz="3600" b="0" u="sng">
              <a:latin typeface="Tahoma" panose="020B0604030504040204" pitchFamily="34" charset="0"/>
              <a:sym typeface="Symbol" panose="05050102010706020507" pitchFamily="18" charset="2"/>
            </a:endParaRPr>
          </a:p>
        </p:txBody>
      </p:sp>
      <p:sp>
        <p:nvSpPr>
          <p:cNvPr id="16427"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latin typeface="Arial" panose="020B0604020202020204" pitchFamily="34" charset="0"/>
            </a:endParaRPr>
          </a:p>
        </p:txBody>
      </p:sp>
      <p:sp>
        <p:nvSpPr>
          <p:cNvPr id="16429"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endParaRPr lang="en-US" altLang="en-US" sz="1800">
              <a:latin typeface="Arial" panose="020B0604020202020204" pitchFamily="34" charset="0"/>
            </a:endParaRPr>
          </a:p>
        </p:txBody>
      </p:sp>
      <p:sp>
        <p:nvSpPr>
          <p:cNvPr id="8" name="Rounded Rectangle 7"/>
          <p:cNvSpPr/>
          <p:nvPr/>
        </p:nvSpPr>
        <p:spPr>
          <a:xfrm>
            <a:off x="7694613" y="177800"/>
            <a:ext cx="4319587" cy="4762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spcBef>
                <a:spcPct val="50000"/>
              </a:spcBef>
              <a:defRPr/>
            </a:pPr>
            <a:r>
              <a:rPr lang="en-GB" dirty="0"/>
              <a:t>Resolution = smallest measurement that can be made with measuring instrument</a:t>
            </a:r>
          </a:p>
        </p:txBody>
      </p:sp>
    </p:spTree>
    <p:extLst>
      <p:ext uri="{BB962C8B-B14F-4D97-AF65-F5344CB8AC3E}">
        <p14:creationId xmlns:p14="http://schemas.microsoft.com/office/powerpoint/2010/main" val="3113047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0483">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483">
                                            <p:txEl>
                                              <p:pRg st="4" end="4"/>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autoUpdateAnimBg="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07988" y="98425"/>
            <a:ext cx="10515600" cy="1325563"/>
          </a:xfrm>
        </p:spPr>
        <p:txBody>
          <a:bodyPr/>
          <a:lstStyle/>
          <a:p>
            <a:pPr eaLnBrk="1" hangingPunct="1"/>
            <a:r>
              <a:rPr lang="en-GB" altLang="en-US" sz="4000" u="sng" smtClean="0"/>
              <a:t>DENSITY OF AN IRREGULAR SOLID</a:t>
            </a:r>
          </a:p>
        </p:txBody>
      </p:sp>
      <p:sp>
        <p:nvSpPr>
          <p:cNvPr id="21507" name="Rectangle 3"/>
          <p:cNvSpPr>
            <a:spLocks noGrp="1" noChangeArrowheads="1"/>
          </p:cNvSpPr>
          <p:nvPr>
            <p:ph idx="1"/>
          </p:nvPr>
        </p:nvSpPr>
        <p:spPr>
          <a:xfrm>
            <a:off x="2154238" y="1195388"/>
            <a:ext cx="8229600" cy="676275"/>
          </a:xfrm>
        </p:spPr>
        <p:txBody>
          <a:bodyPr/>
          <a:lstStyle/>
          <a:p>
            <a:pPr eaLnBrk="1" hangingPunct="1">
              <a:buFontTx/>
              <a:buNone/>
            </a:pPr>
            <a:r>
              <a:rPr lang="en-GB" altLang="en-US" dirty="0" smtClean="0"/>
              <a:t> use a measuring cylinder to find the Volume.</a:t>
            </a:r>
          </a:p>
          <a:p>
            <a:pPr lvl="4" eaLnBrk="1" hangingPunct="1">
              <a:buFontTx/>
              <a:buNone/>
            </a:pPr>
            <a:endParaRPr lang="en-GB" altLang="en-US" dirty="0" smtClean="0"/>
          </a:p>
        </p:txBody>
      </p:sp>
      <p:sp>
        <p:nvSpPr>
          <p:cNvPr id="21508" name="Line 4"/>
          <p:cNvSpPr>
            <a:spLocks noChangeShapeType="1"/>
          </p:cNvSpPr>
          <p:nvPr/>
        </p:nvSpPr>
        <p:spPr bwMode="auto">
          <a:xfrm>
            <a:off x="2855913" y="2781300"/>
            <a:ext cx="0" cy="2160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09" name="Line 5"/>
          <p:cNvSpPr>
            <a:spLocks noChangeShapeType="1"/>
          </p:cNvSpPr>
          <p:nvPr/>
        </p:nvSpPr>
        <p:spPr bwMode="auto">
          <a:xfrm>
            <a:off x="2855913" y="4941888"/>
            <a:ext cx="16557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3" name="Line 9"/>
          <p:cNvSpPr>
            <a:spLocks noChangeShapeType="1"/>
          </p:cNvSpPr>
          <p:nvPr/>
        </p:nvSpPr>
        <p:spPr bwMode="auto">
          <a:xfrm flipV="1">
            <a:off x="4511675" y="2781300"/>
            <a:ext cx="0" cy="2160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19" name="Line 15"/>
          <p:cNvSpPr>
            <a:spLocks noChangeShapeType="1"/>
          </p:cNvSpPr>
          <p:nvPr/>
        </p:nvSpPr>
        <p:spPr bwMode="auto">
          <a:xfrm>
            <a:off x="2855913" y="3857242"/>
            <a:ext cx="1655762"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20" name="Freeform 16"/>
          <p:cNvSpPr>
            <a:spLocks/>
          </p:cNvSpPr>
          <p:nvPr/>
        </p:nvSpPr>
        <p:spPr bwMode="auto">
          <a:xfrm rot="-4734759">
            <a:off x="3113088" y="2235200"/>
            <a:ext cx="1065212" cy="1004888"/>
          </a:xfrm>
          <a:custGeom>
            <a:avLst/>
            <a:gdLst>
              <a:gd name="T0" fmla="*/ 328956142 w 981"/>
              <a:gd name="T1" fmla="*/ 0 h 614"/>
              <a:gd name="T2" fmla="*/ 211050964 w 981"/>
              <a:gd name="T3" fmla="*/ 168747536 h 614"/>
              <a:gd name="T4" fmla="*/ 93145786 w 981"/>
              <a:gd name="T5" fmla="*/ 503566725 h 614"/>
              <a:gd name="T6" fmla="*/ 167426135 w 981"/>
              <a:gd name="T7" fmla="*/ 1644625232 h 614"/>
              <a:gd name="T8" fmla="*/ 462189080 w 981"/>
              <a:gd name="T9" fmla="*/ 1609804390 h 614"/>
              <a:gd name="T10" fmla="*/ 565946810 w 981"/>
              <a:gd name="T11" fmla="*/ 1475877696 h 614"/>
              <a:gd name="T12" fmla="*/ 654375693 w 981"/>
              <a:gd name="T13" fmla="*/ 1408913531 h 614"/>
              <a:gd name="T14" fmla="*/ 787608632 w 981"/>
              <a:gd name="T15" fmla="*/ 905346806 h 614"/>
              <a:gd name="T16" fmla="*/ 831233461 w 981"/>
              <a:gd name="T17" fmla="*/ 672314261 h 614"/>
              <a:gd name="T18" fmla="*/ 1052896368 w 981"/>
              <a:gd name="T19" fmla="*/ 637493419 h 614"/>
              <a:gd name="T20" fmla="*/ 1111848958 w 981"/>
              <a:gd name="T21" fmla="*/ 605350096 h 614"/>
              <a:gd name="T22" fmla="*/ 1156653012 w 981"/>
              <a:gd name="T23" fmla="*/ 570529254 h 614"/>
              <a:gd name="T24" fmla="*/ 949139725 w 981"/>
              <a:gd name="T25" fmla="*/ 302675866 h 614"/>
              <a:gd name="T26" fmla="*/ 683851988 w 981"/>
              <a:gd name="T27" fmla="*/ 503566725 h 614"/>
              <a:gd name="T28" fmla="*/ 639047933 w 981"/>
              <a:gd name="T29" fmla="*/ 570529254 h 614"/>
              <a:gd name="T30" fmla="*/ 624899399 w 981"/>
              <a:gd name="T31" fmla="*/ 235711701 h 614"/>
              <a:gd name="T32" fmla="*/ 432712786 w 981"/>
              <a:gd name="T33" fmla="*/ 101785007 h 614"/>
              <a:gd name="T34" fmla="*/ 328956142 w 981"/>
              <a:gd name="T35" fmla="*/ 0 h 6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81" h="614">
                <a:moveTo>
                  <a:pt x="279" y="0"/>
                </a:moveTo>
                <a:cubicBezTo>
                  <a:pt x="246" y="21"/>
                  <a:pt x="208" y="36"/>
                  <a:pt x="179" y="63"/>
                </a:cubicBezTo>
                <a:cubicBezTo>
                  <a:pt x="140" y="99"/>
                  <a:pt x="117" y="150"/>
                  <a:pt x="79" y="188"/>
                </a:cubicBezTo>
                <a:cubicBezTo>
                  <a:pt x="45" y="331"/>
                  <a:pt x="0" y="543"/>
                  <a:pt x="142" y="614"/>
                </a:cubicBezTo>
                <a:cubicBezTo>
                  <a:pt x="225" y="610"/>
                  <a:pt x="309" y="612"/>
                  <a:pt x="392" y="601"/>
                </a:cubicBezTo>
                <a:cubicBezTo>
                  <a:pt x="425" y="597"/>
                  <a:pt x="449" y="564"/>
                  <a:pt x="480" y="551"/>
                </a:cubicBezTo>
                <a:cubicBezTo>
                  <a:pt x="504" y="541"/>
                  <a:pt x="555" y="526"/>
                  <a:pt x="555" y="526"/>
                </a:cubicBezTo>
                <a:cubicBezTo>
                  <a:pt x="598" y="468"/>
                  <a:pt x="636" y="403"/>
                  <a:pt x="668" y="338"/>
                </a:cubicBezTo>
                <a:cubicBezTo>
                  <a:pt x="676" y="323"/>
                  <a:pt x="689" y="256"/>
                  <a:pt x="705" y="251"/>
                </a:cubicBezTo>
                <a:cubicBezTo>
                  <a:pt x="765" y="233"/>
                  <a:pt x="830" y="242"/>
                  <a:pt x="893" y="238"/>
                </a:cubicBezTo>
                <a:cubicBezTo>
                  <a:pt x="910" y="234"/>
                  <a:pt x="927" y="231"/>
                  <a:pt x="943" y="226"/>
                </a:cubicBezTo>
                <a:cubicBezTo>
                  <a:pt x="956" y="222"/>
                  <a:pt x="981" y="226"/>
                  <a:pt x="981" y="213"/>
                </a:cubicBezTo>
                <a:cubicBezTo>
                  <a:pt x="981" y="154"/>
                  <a:pt x="848" y="123"/>
                  <a:pt x="805" y="113"/>
                </a:cubicBezTo>
                <a:cubicBezTo>
                  <a:pt x="730" y="143"/>
                  <a:pt x="658" y="174"/>
                  <a:pt x="580" y="188"/>
                </a:cubicBezTo>
                <a:cubicBezTo>
                  <a:pt x="567" y="196"/>
                  <a:pt x="557" y="216"/>
                  <a:pt x="542" y="213"/>
                </a:cubicBezTo>
                <a:cubicBezTo>
                  <a:pt x="493" y="203"/>
                  <a:pt x="530" y="89"/>
                  <a:pt x="530" y="88"/>
                </a:cubicBezTo>
                <a:cubicBezTo>
                  <a:pt x="475" y="70"/>
                  <a:pt x="423" y="51"/>
                  <a:pt x="367" y="38"/>
                </a:cubicBezTo>
                <a:cubicBezTo>
                  <a:pt x="315" y="3"/>
                  <a:pt x="344" y="17"/>
                  <a:pt x="279"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28" name="Text Box 24"/>
          <p:cNvSpPr txBox="1">
            <a:spLocks noChangeArrowheads="1"/>
          </p:cNvSpPr>
          <p:nvPr/>
        </p:nvSpPr>
        <p:spPr bwMode="auto">
          <a:xfrm>
            <a:off x="6167436" y="2000250"/>
            <a:ext cx="5656261" cy="336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20000"/>
              </a:spcBef>
              <a:buClr>
                <a:schemeClr val="hlink"/>
              </a:buClr>
              <a:buSzPct val="65000"/>
              <a:buFont typeface="Wingdings" panose="05000000000000000000" pitchFamily="2" charset="2"/>
              <a:buChar char="n"/>
              <a:defRPr/>
            </a:pPr>
            <a:r>
              <a:rPr lang="en-GB" altLang="en-US" sz="2800" b="0" dirty="0">
                <a:latin typeface="Tahoma" panose="020B0604030504040204" pitchFamily="34" charset="0"/>
              </a:rPr>
              <a:t> Find the mass of the solid on a balance.</a:t>
            </a:r>
          </a:p>
          <a:p>
            <a:pPr eaLnBrk="1" hangingPunct="1">
              <a:spcBef>
                <a:spcPct val="20000"/>
              </a:spcBef>
              <a:buClr>
                <a:schemeClr val="hlink"/>
              </a:buClr>
              <a:buSzPct val="65000"/>
              <a:buFont typeface="Wingdings" panose="05000000000000000000" pitchFamily="2" charset="2"/>
              <a:buChar char="n"/>
              <a:defRPr/>
            </a:pPr>
            <a:r>
              <a:rPr lang="en-GB" altLang="en-US" sz="2800" b="0" dirty="0" smtClean="0">
                <a:latin typeface="Tahoma" panose="020B0604030504040204" pitchFamily="34" charset="0"/>
              </a:rPr>
              <a:t> Add </a:t>
            </a:r>
            <a:r>
              <a:rPr lang="en-GB" altLang="en-US" sz="2800" b="0" dirty="0">
                <a:latin typeface="Tahoma" panose="020B0604030504040204" pitchFamily="34" charset="0"/>
              </a:rPr>
              <a:t>the </a:t>
            </a:r>
            <a:r>
              <a:rPr lang="en-GB" altLang="en-US" sz="2800" b="0" dirty="0" smtClean="0">
                <a:latin typeface="Tahoma" panose="020B0604030504040204" pitchFamily="34" charset="0"/>
              </a:rPr>
              <a:t>object to the measuring cylinder.</a:t>
            </a:r>
            <a:endParaRPr lang="en-GB" altLang="en-US" sz="2800" b="0" dirty="0">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Char char="n"/>
              <a:defRPr/>
            </a:pPr>
            <a:r>
              <a:rPr lang="en-GB" altLang="en-US" sz="2800" b="0" dirty="0">
                <a:latin typeface="Tahoma" panose="020B0604030504040204" pitchFamily="34" charset="0"/>
              </a:rPr>
              <a:t> </a:t>
            </a:r>
            <a:r>
              <a:rPr lang="en-GB" altLang="en-US" sz="2800" b="0" dirty="0" smtClean="0">
                <a:latin typeface="Tahoma" panose="020B0604030504040204" pitchFamily="34" charset="0"/>
              </a:rPr>
              <a:t>Calculate the water that is displaced.</a:t>
            </a:r>
            <a:endParaRPr lang="en-GB" altLang="en-US" sz="2800" b="0" dirty="0">
              <a:latin typeface="Tahoma" panose="020B0604030504040204" pitchFamily="34" charset="0"/>
            </a:endParaRPr>
          </a:p>
          <a:p>
            <a:pPr eaLnBrk="1" hangingPunct="1">
              <a:spcBef>
                <a:spcPct val="20000"/>
              </a:spcBef>
              <a:buClr>
                <a:schemeClr val="hlink"/>
              </a:buClr>
              <a:buSzPct val="65000"/>
              <a:buFont typeface="Wingdings" panose="05000000000000000000" pitchFamily="2" charset="2"/>
              <a:buChar char="n"/>
              <a:defRPr/>
            </a:pPr>
            <a:r>
              <a:rPr lang="en-GB" altLang="en-US" sz="2800" b="0" dirty="0">
                <a:latin typeface="Tahoma" panose="020B0604030504040204" pitchFamily="34" charset="0"/>
              </a:rPr>
              <a:t> Calculate </a:t>
            </a:r>
            <a:r>
              <a:rPr lang="en-GB" altLang="en-US" sz="2800" dirty="0">
                <a:latin typeface="Tahoma" panose="020B0604030504040204" pitchFamily="34" charset="0"/>
              </a:rPr>
              <a:t>d</a:t>
            </a:r>
            <a:r>
              <a:rPr lang="en-GB" altLang="en-US" sz="2800" b="0" dirty="0" smtClean="0">
                <a:latin typeface="Tahoma" panose="020B0604030504040204" pitchFamily="34" charset="0"/>
              </a:rPr>
              <a:t>ensity</a:t>
            </a:r>
            <a:endParaRPr lang="en-GB" altLang="en-US" sz="2800" b="0" dirty="0">
              <a:latin typeface="Tahoma" panose="020B0604030504040204" pitchFamily="34" charset="0"/>
            </a:endParaRPr>
          </a:p>
        </p:txBody>
      </p:sp>
      <p:sp>
        <p:nvSpPr>
          <p:cNvPr id="21529" name="Rectangle 25"/>
          <p:cNvSpPr>
            <a:spLocks noChangeArrowheads="1"/>
          </p:cNvSpPr>
          <p:nvPr/>
        </p:nvSpPr>
        <p:spPr bwMode="auto">
          <a:xfrm>
            <a:off x="1524000" y="2492375"/>
            <a:ext cx="1260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a:solidFill>
                  <a:srgbClr val="0000FF"/>
                </a:solidFill>
                <a:latin typeface="Tahoma" panose="020B0604030504040204" pitchFamily="34" charset="0"/>
              </a:rPr>
              <a:t>m = 440 g</a:t>
            </a:r>
          </a:p>
        </p:txBody>
      </p:sp>
      <p:sp>
        <p:nvSpPr>
          <p:cNvPr id="21530" name="Line 26"/>
          <p:cNvSpPr>
            <a:spLocks noChangeShapeType="1"/>
          </p:cNvSpPr>
          <p:nvPr/>
        </p:nvSpPr>
        <p:spPr bwMode="auto">
          <a:xfrm flipH="1" flipV="1">
            <a:off x="2711450" y="2708275"/>
            <a:ext cx="504825" cy="144463"/>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31" name="Text Box 27"/>
          <p:cNvSpPr txBox="1">
            <a:spLocks noChangeArrowheads="1"/>
          </p:cNvSpPr>
          <p:nvPr/>
        </p:nvSpPr>
        <p:spPr bwMode="auto">
          <a:xfrm>
            <a:off x="1566790" y="4575175"/>
            <a:ext cx="12239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1800" b="0" dirty="0">
                <a:solidFill>
                  <a:srgbClr val="0000FF"/>
                </a:solidFill>
                <a:latin typeface="Tahoma" panose="020B0604030504040204" pitchFamily="34" charset="0"/>
              </a:rPr>
              <a:t>40.0 cm</a:t>
            </a:r>
            <a:r>
              <a:rPr lang="en-GB" altLang="en-US" sz="1800" b="0" baseline="30000" dirty="0">
                <a:solidFill>
                  <a:srgbClr val="0000FF"/>
                </a:solidFill>
                <a:latin typeface="Tahoma" panose="020B0604030504040204" pitchFamily="34" charset="0"/>
              </a:rPr>
              <a:t>3</a:t>
            </a:r>
            <a:endParaRPr lang="en-GB" altLang="en-US" sz="1800" b="0" dirty="0">
              <a:solidFill>
                <a:srgbClr val="0000FF"/>
              </a:solidFill>
              <a:latin typeface="Tahoma" panose="020B0604030504040204" pitchFamily="34" charset="0"/>
            </a:endParaRPr>
          </a:p>
        </p:txBody>
      </p:sp>
      <p:sp>
        <p:nvSpPr>
          <p:cNvPr id="21532" name="Line 28"/>
          <p:cNvSpPr>
            <a:spLocks noChangeShapeType="1"/>
          </p:cNvSpPr>
          <p:nvPr/>
        </p:nvSpPr>
        <p:spPr bwMode="auto">
          <a:xfrm flipV="1">
            <a:off x="2561012" y="4109913"/>
            <a:ext cx="431800" cy="503238"/>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533" name="Rectangle 29"/>
          <p:cNvSpPr>
            <a:spLocks noChangeArrowheads="1"/>
          </p:cNvSpPr>
          <p:nvPr/>
        </p:nvSpPr>
        <p:spPr bwMode="auto">
          <a:xfrm>
            <a:off x="2225675" y="5767376"/>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1800" b="0">
                <a:solidFill>
                  <a:srgbClr val="0000FF"/>
                </a:solidFill>
                <a:latin typeface="Tahoma" panose="020B0604030504040204" pitchFamily="34" charset="0"/>
                <a:sym typeface="Symbol" panose="05050102010706020507" pitchFamily="18" charset="2"/>
              </a:rPr>
              <a:t> =  </a:t>
            </a:r>
            <a:r>
              <a:rPr lang="en-GB" altLang="en-US" sz="1800" b="0" u="sng">
                <a:solidFill>
                  <a:srgbClr val="0000FF"/>
                </a:solidFill>
                <a:latin typeface="Tahoma" panose="020B0604030504040204" pitchFamily="34" charset="0"/>
                <a:sym typeface="Symbol" panose="05050102010706020507" pitchFamily="18" charset="2"/>
              </a:rPr>
              <a:t>m</a:t>
            </a:r>
            <a:r>
              <a:rPr lang="en-GB" altLang="en-US" sz="1800" b="0">
                <a:solidFill>
                  <a:srgbClr val="0000FF"/>
                </a:solidFill>
                <a:latin typeface="Tahoma" panose="020B0604030504040204" pitchFamily="34" charset="0"/>
                <a:sym typeface="Symbol" panose="05050102010706020507" pitchFamily="18" charset="2"/>
              </a:rPr>
              <a:t> = </a:t>
            </a:r>
            <a:r>
              <a:rPr lang="en-GB" altLang="en-US" sz="1800" b="0" u="sng">
                <a:solidFill>
                  <a:srgbClr val="0000FF"/>
                </a:solidFill>
                <a:latin typeface="Tahoma" panose="020B0604030504040204" pitchFamily="34" charset="0"/>
                <a:sym typeface="Symbol" panose="05050102010706020507" pitchFamily="18" charset="2"/>
              </a:rPr>
              <a:t>440</a:t>
            </a:r>
            <a:r>
              <a:rPr lang="en-GB" altLang="en-US" sz="1800" b="0">
                <a:solidFill>
                  <a:srgbClr val="0000FF"/>
                </a:solidFill>
                <a:latin typeface="Tahoma" panose="020B0604030504040204" pitchFamily="34" charset="0"/>
                <a:sym typeface="Symbol" panose="05050102010706020507" pitchFamily="18" charset="2"/>
              </a:rPr>
              <a:t> =11.0 g/cm3</a:t>
            </a:r>
            <a:endParaRPr lang="en-GB" altLang="en-US" sz="1800" b="0" u="sng">
              <a:solidFill>
                <a:srgbClr val="0000FF"/>
              </a:solidFill>
              <a:latin typeface="Tahoma" panose="020B0604030504040204" pitchFamily="34" charset="0"/>
              <a:sym typeface="Symbol" panose="05050102010706020507" pitchFamily="18" charset="2"/>
            </a:endParaRPr>
          </a:p>
          <a:p>
            <a:pPr eaLnBrk="1" hangingPunct="1">
              <a:lnSpc>
                <a:spcPct val="100000"/>
              </a:lnSpc>
              <a:spcBef>
                <a:spcPct val="0"/>
              </a:spcBef>
              <a:buFontTx/>
              <a:buNone/>
            </a:pPr>
            <a:r>
              <a:rPr lang="en-GB" altLang="en-US" sz="1800" b="0">
                <a:solidFill>
                  <a:srgbClr val="0000FF"/>
                </a:solidFill>
                <a:latin typeface="Tahoma" panose="020B0604030504040204" pitchFamily="34" charset="0"/>
                <a:sym typeface="Symbol" panose="05050102010706020507" pitchFamily="18" charset="2"/>
              </a:rPr>
              <a:t>        V     40</a:t>
            </a:r>
          </a:p>
        </p:txBody>
      </p:sp>
    </p:spTree>
    <p:extLst>
      <p:ext uri="{BB962C8B-B14F-4D97-AF65-F5344CB8AC3E}">
        <p14:creationId xmlns:p14="http://schemas.microsoft.com/office/powerpoint/2010/main" val="1404544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from="(-#ppt_w/2)" to="(#ppt_x)" calcmode="lin" valueType="num">
                                      <p:cBhvr>
                                        <p:cTn id="7" dur="600" fill="hold">
                                          <p:stCondLst>
                                            <p:cond delay="0"/>
                                          </p:stCondLst>
                                        </p:cTn>
                                        <p:tgtEl>
                                          <p:spTgt spid="21506"/>
                                        </p:tgtEl>
                                        <p:attrNameLst>
                                          <p:attrName>ppt_x</p:attrName>
                                        </p:attrNameLst>
                                      </p:cBhvr>
                                    </p:anim>
                                    <p:anim from="0" to="-1.0" calcmode="lin" valueType="num">
                                      <p:cBhvr>
                                        <p:cTn id="8" dur="200" decel="50000" autoRev="1" fill="hold">
                                          <p:stCondLst>
                                            <p:cond delay="600"/>
                                          </p:stCondLst>
                                        </p:cTn>
                                        <p:tgtEl>
                                          <p:spTgt spid="21506"/>
                                        </p:tgtEl>
                                        <p:attrNameLst>
                                          <p:attrName>xshear</p:attrName>
                                        </p:attrNameLst>
                                      </p:cBhvr>
                                    </p:anim>
                                    <p:animScale>
                                      <p:cBhvr>
                                        <p:cTn id="9" dur="200" decel="100000" autoRev="1" fill="hold">
                                          <p:stCondLst>
                                            <p:cond delay="600"/>
                                          </p:stCondLst>
                                        </p:cTn>
                                        <p:tgtEl>
                                          <p:spTgt spid="21506"/>
                                        </p:tgtEl>
                                      </p:cBhvr>
                                      <p:from x="100000" y="100000"/>
                                      <p:to x="80000" y="100000"/>
                                    </p:animScale>
                                    <p:anim by="(#ppt_h/3+#ppt_w*0.1)" calcmode="lin" valueType="num">
                                      <p:cBhvr additive="sum">
                                        <p:cTn id="10" dur="200" decel="100000" autoRev="1" fill="hold">
                                          <p:stCondLst>
                                            <p:cond delay="600"/>
                                          </p:stCondLst>
                                        </p:cTn>
                                        <p:tgtEl>
                                          <p:spTgt spid="21506"/>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nodeType="clickEffect">
                                  <p:stCondLst>
                                    <p:cond delay="0"/>
                                  </p:stCondLst>
                                  <p:childTnLst>
                                    <p:set>
                                      <p:cBhvr>
                                        <p:cTn id="14" dur="1" fill="hold">
                                          <p:stCondLst>
                                            <p:cond delay="0"/>
                                          </p:stCondLst>
                                        </p:cTn>
                                        <p:tgtEl>
                                          <p:spTgt spid="21507">
                                            <p:txEl>
                                              <p:pRg st="0" end="0"/>
                                            </p:txEl>
                                          </p:spTgt>
                                        </p:tgtEl>
                                        <p:attrNameLst>
                                          <p:attrName>style.visibility</p:attrName>
                                        </p:attrNameLst>
                                      </p:cBhvr>
                                      <p:to>
                                        <p:strVal val="visible"/>
                                      </p:to>
                                    </p:set>
                                    <p:animEffect transition="in" filter="wipe(left)">
                                      <p:cBhvr>
                                        <p:cTn id="15" dur="1000"/>
                                        <p:tgtEl>
                                          <p:spTgt spid="21507">
                                            <p:txEl>
                                              <p:pRg st="0" end="0"/>
                                            </p:txEl>
                                          </p:spTgt>
                                        </p:tgtEl>
                                      </p:cBhvr>
                                    </p:animEffect>
                                  </p:childTnLst>
                                </p:cTn>
                              </p:par>
                            </p:childTnLst>
                          </p:cTn>
                        </p:par>
                        <p:par>
                          <p:cTn id="16" fill="hold" nodeType="afterGroup">
                            <p:stCondLst>
                              <p:cond delay="1000"/>
                            </p:stCondLst>
                            <p:childTnLst>
                              <p:par>
                                <p:cTn id="17" presetID="22" presetClass="entr" presetSubtype="1" fill="hold" nodeType="afterEffect">
                                  <p:stCondLst>
                                    <p:cond delay="0"/>
                                  </p:stCondLst>
                                  <p:childTnLst>
                                    <p:set>
                                      <p:cBhvr>
                                        <p:cTn id="18" dur="1" fill="hold">
                                          <p:stCondLst>
                                            <p:cond delay="0"/>
                                          </p:stCondLst>
                                        </p:cTn>
                                        <p:tgtEl>
                                          <p:spTgt spid="21508"/>
                                        </p:tgtEl>
                                        <p:attrNameLst>
                                          <p:attrName>style.visibility</p:attrName>
                                        </p:attrNameLst>
                                      </p:cBhvr>
                                      <p:to>
                                        <p:strVal val="visible"/>
                                      </p:to>
                                    </p:set>
                                    <p:animEffect transition="in" filter="wipe(up)">
                                      <p:cBhvr>
                                        <p:cTn id="19" dur="500"/>
                                        <p:tgtEl>
                                          <p:spTgt spid="21508"/>
                                        </p:tgtEl>
                                      </p:cBhvr>
                                    </p:animEffect>
                                  </p:childTnLst>
                                </p:cTn>
                              </p:par>
                            </p:childTnLst>
                          </p:cTn>
                        </p:par>
                        <p:par>
                          <p:cTn id="20" fill="hold" nodeType="afterGroup">
                            <p:stCondLst>
                              <p:cond delay="1500"/>
                            </p:stCondLst>
                            <p:childTnLst>
                              <p:par>
                                <p:cTn id="21" presetID="22" presetClass="entr" presetSubtype="8" fill="hold" nodeType="afterEffect">
                                  <p:stCondLst>
                                    <p:cond delay="0"/>
                                  </p:stCondLst>
                                  <p:childTnLst>
                                    <p:set>
                                      <p:cBhvr>
                                        <p:cTn id="22" dur="1" fill="hold">
                                          <p:stCondLst>
                                            <p:cond delay="0"/>
                                          </p:stCondLst>
                                        </p:cTn>
                                        <p:tgtEl>
                                          <p:spTgt spid="21509"/>
                                        </p:tgtEl>
                                        <p:attrNameLst>
                                          <p:attrName>style.visibility</p:attrName>
                                        </p:attrNameLst>
                                      </p:cBhvr>
                                      <p:to>
                                        <p:strVal val="visible"/>
                                      </p:to>
                                    </p:set>
                                    <p:animEffect transition="in" filter="wipe(left)">
                                      <p:cBhvr>
                                        <p:cTn id="23" dur="500"/>
                                        <p:tgtEl>
                                          <p:spTgt spid="21509"/>
                                        </p:tgtEl>
                                      </p:cBhvr>
                                    </p:animEffect>
                                  </p:childTnLst>
                                </p:cTn>
                              </p:par>
                            </p:childTnLst>
                          </p:cTn>
                        </p:par>
                        <p:par>
                          <p:cTn id="24" fill="hold" nodeType="afterGroup">
                            <p:stCondLst>
                              <p:cond delay="2000"/>
                            </p:stCondLst>
                            <p:childTnLst>
                              <p:par>
                                <p:cTn id="25" presetID="22" presetClass="entr" presetSubtype="4" fill="hold" nodeType="afterEffect">
                                  <p:stCondLst>
                                    <p:cond delay="0"/>
                                  </p:stCondLst>
                                  <p:childTnLst>
                                    <p:set>
                                      <p:cBhvr>
                                        <p:cTn id="26" dur="1" fill="hold">
                                          <p:stCondLst>
                                            <p:cond delay="0"/>
                                          </p:stCondLst>
                                        </p:cTn>
                                        <p:tgtEl>
                                          <p:spTgt spid="21513"/>
                                        </p:tgtEl>
                                        <p:attrNameLst>
                                          <p:attrName>style.visibility</p:attrName>
                                        </p:attrNameLst>
                                      </p:cBhvr>
                                      <p:to>
                                        <p:strVal val="visible"/>
                                      </p:to>
                                    </p:set>
                                    <p:animEffect transition="in" filter="wipe(down)">
                                      <p:cBhvr>
                                        <p:cTn id="27" dur="500"/>
                                        <p:tgtEl>
                                          <p:spTgt spid="21513"/>
                                        </p:tgtEl>
                                      </p:cBhvr>
                                    </p:animEffect>
                                  </p:childTnLst>
                                </p:cTn>
                              </p:par>
                              <p:par>
                                <p:cTn id="28" presetID="1" presetClass="entr" presetSubtype="0" fill="hold" grpId="1" nodeType="withEffect">
                                  <p:stCondLst>
                                    <p:cond delay="0"/>
                                  </p:stCondLst>
                                  <p:childTnLst>
                                    <p:set>
                                      <p:cBhvr>
                                        <p:cTn id="29" dur="1" fill="hold">
                                          <p:stCondLst>
                                            <p:cond delay="0"/>
                                          </p:stCondLst>
                                        </p:cTn>
                                        <p:tgtEl>
                                          <p:spTgt spid="2151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21528">
                                            <p:txEl>
                                              <p:pRg st="0" end="0"/>
                                            </p:txEl>
                                          </p:spTgt>
                                        </p:tgtEl>
                                        <p:attrNameLst>
                                          <p:attrName>style.visibility</p:attrName>
                                        </p:attrNameLst>
                                      </p:cBhvr>
                                      <p:to>
                                        <p:strVal val="visible"/>
                                      </p:to>
                                    </p:set>
                                    <p:animEffect transition="in" filter="wipe(left)">
                                      <p:cBhvr>
                                        <p:cTn id="34" dur="1000"/>
                                        <p:tgtEl>
                                          <p:spTgt spid="21528">
                                            <p:txEl>
                                              <p:pRg st="0" end="0"/>
                                            </p:txEl>
                                          </p:spTgt>
                                        </p:tgtEl>
                                      </p:cBhvr>
                                    </p:animEffect>
                                  </p:childTnLst>
                                </p:cTn>
                              </p:par>
                            </p:childTnLst>
                          </p:cTn>
                        </p:par>
                        <p:par>
                          <p:cTn id="35" fill="hold" nodeType="afterGroup">
                            <p:stCondLst>
                              <p:cond delay="1000"/>
                            </p:stCondLst>
                            <p:childTnLst>
                              <p:par>
                                <p:cTn id="36" presetID="2" presetClass="entr" presetSubtype="1" fill="hold" nodeType="afterEffect">
                                  <p:stCondLst>
                                    <p:cond delay="0"/>
                                  </p:stCondLst>
                                  <p:childTnLst>
                                    <p:set>
                                      <p:cBhvr>
                                        <p:cTn id="37" dur="1" fill="hold">
                                          <p:stCondLst>
                                            <p:cond delay="0"/>
                                          </p:stCondLst>
                                        </p:cTn>
                                        <p:tgtEl>
                                          <p:spTgt spid="21520"/>
                                        </p:tgtEl>
                                        <p:attrNameLst>
                                          <p:attrName>style.visibility</p:attrName>
                                        </p:attrNameLst>
                                      </p:cBhvr>
                                      <p:to>
                                        <p:strVal val="visible"/>
                                      </p:to>
                                    </p:set>
                                    <p:anim calcmode="lin" valueType="num">
                                      <p:cBhvr additive="base">
                                        <p:cTn id="38" dur="1000" fill="hold"/>
                                        <p:tgtEl>
                                          <p:spTgt spid="21520"/>
                                        </p:tgtEl>
                                        <p:attrNameLst>
                                          <p:attrName>ppt_x</p:attrName>
                                        </p:attrNameLst>
                                      </p:cBhvr>
                                      <p:tavLst>
                                        <p:tav tm="0">
                                          <p:val>
                                            <p:strVal val="#ppt_x"/>
                                          </p:val>
                                        </p:tav>
                                        <p:tav tm="100000">
                                          <p:val>
                                            <p:strVal val="#ppt_x"/>
                                          </p:val>
                                        </p:tav>
                                      </p:tavLst>
                                    </p:anim>
                                    <p:anim calcmode="lin" valueType="num">
                                      <p:cBhvr additive="base">
                                        <p:cTn id="39" dur="1000" fill="hold"/>
                                        <p:tgtEl>
                                          <p:spTgt spid="21520"/>
                                        </p:tgtEl>
                                        <p:attrNameLst>
                                          <p:attrName>ppt_y</p:attrName>
                                        </p:attrNameLst>
                                      </p:cBhvr>
                                      <p:tavLst>
                                        <p:tav tm="0">
                                          <p:val>
                                            <p:strVal val="0-#ppt_h/2"/>
                                          </p:val>
                                        </p:tav>
                                        <p:tav tm="100000">
                                          <p:val>
                                            <p:strVal val="#ppt_y"/>
                                          </p:val>
                                        </p:tav>
                                      </p:tavLst>
                                    </p:anim>
                                  </p:childTnLst>
                                </p:cTn>
                              </p:par>
                            </p:childTnLst>
                          </p:cTn>
                        </p:par>
                        <p:par>
                          <p:cTn id="40" fill="hold" nodeType="afterGroup">
                            <p:stCondLst>
                              <p:cond delay="2000"/>
                            </p:stCondLst>
                            <p:childTnLst>
                              <p:par>
                                <p:cTn id="41" presetID="22" presetClass="entr" presetSubtype="8" fill="hold" grpId="0" nodeType="afterEffect">
                                  <p:stCondLst>
                                    <p:cond delay="0"/>
                                  </p:stCondLst>
                                  <p:childTnLst>
                                    <p:set>
                                      <p:cBhvr>
                                        <p:cTn id="42" dur="1" fill="hold">
                                          <p:stCondLst>
                                            <p:cond delay="0"/>
                                          </p:stCondLst>
                                        </p:cTn>
                                        <p:tgtEl>
                                          <p:spTgt spid="21529"/>
                                        </p:tgtEl>
                                        <p:attrNameLst>
                                          <p:attrName>style.visibility</p:attrName>
                                        </p:attrNameLst>
                                      </p:cBhvr>
                                      <p:to>
                                        <p:strVal val="visible"/>
                                      </p:to>
                                    </p:set>
                                    <p:animEffect transition="in" filter="wipe(left)">
                                      <p:cBhvr>
                                        <p:cTn id="43" dur="500"/>
                                        <p:tgtEl>
                                          <p:spTgt spid="21529"/>
                                        </p:tgtEl>
                                      </p:cBhvr>
                                    </p:animEffect>
                                  </p:childTnLst>
                                </p:cTn>
                              </p:par>
                            </p:childTnLst>
                          </p:cTn>
                        </p:par>
                        <p:par>
                          <p:cTn id="44" fill="hold" nodeType="afterGroup">
                            <p:stCondLst>
                              <p:cond delay="2500"/>
                            </p:stCondLst>
                            <p:childTnLst>
                              <p:par>
                                <p:cTn id="45" presetID="22" presetClass="entr" presetSubtype="8" fill="hold" nodeType="afterEffect">
                                  <p:stCondLst>
                                    <p:cond delay="0"/>
                                  </p:stCondLst>
                                  <p:childTnLst>
                                    <p:set>
                                      <p:cBhvr>
                                        <p:cTn id="46" dur="1" fill="hold">
                                          <p:stCondLst>
                                            <p:cond delay="0"/>
                                          </p:stCondLst>
                                        </p:cTn>
                                        <p:tgtEl>
                                          <p:spTgt spid="21530"/>
                                        </p:tgtEl>
                                        <p:attrNameLst>
                                          <p:attrName>style.visibility</p:attrName>
                                        </p:attrNameLst>
                                      </p:cBhvr>
                                      <p:to>
                                        <p:strVal val="visible"/>
                                      </p:to>
                                    </p:set>
                                    <p:animEffect transition="in" filter="wipe(left)">
                                      <p:cBhvr>
                                        <p:cTn id="47" dur="500"/>
                                        <p:tgtEl>
                                          <p:spTgt spid="215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1528">
                                            <p:txEl>
                                              <p:pRg st="1" end="1"/>
                                            </p:txEl>
                                          </p:spTgt>
                                        </p:tgtEl>
                                        <p:attrNameLst>
                                          <p:attrName>style.visibility</p:attrName>
                                        </p:attrNameLst>
                                      </p:cBhvr>
                                      <p:to>
                                        <p:strVal val="visible"/>
                                      </p:to>
                                    </p:set>
                                    <p:animEffect transition="in" filter="wipe(left)">
                                      <p:cBhvr>
                                        <p:cTn id="52" dur="1000"/>
                                        <p:tgtEl>
                                          <p:spTgt spid="21528">
                                            <p:txEl>
                                              <p:pRg st="1" end="1"/>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2" presetClass="path" presetSubtype="0" accel="50000" decel="50000" fill="hold" nodeType="clickEffect">
                                  <p:stCondLst>
                                    <p:cond delay="0"/>
                                  </p:stCondLst>
                                  <p:childTnLst>
                                    <p:animMotion origin="layout" path="M 0.00035 0.05903 L 0.00035 0.2375 " pathEditMode="relative" rAng="0" ptsTypes="AA">
                                      <p:cBhvr>
                                        <p:cTn id="56" dur="2000" fill="hold"/>
                                        <p:tgtEl>
                                          <p:spTgt spid="21520"/>
                                        </p:tgtEl>
                                        <p:attrNameLst>
                                          <p:attrName>ppt_x</p:attrName>
                                          <p:attrName>ppt_y</p:attrName>
                                        </p:attrNameLst>
                                      </p:cBhvr>
                                      <p:rCtr x="0" y="8912"/>
                                    </p:animMotion>
                                  </p:childTnLst>
                                </p:cTn>
                              </p:par>
                              <p:par>
                                <p:cTn id="57" presetID="64" presetClass="path" presetSubtype="0" accel="50000" decel="50000" fill="hold" grpId="0" nodeType="withEffect">
                                  <p:stCondLst>
                                    <p:cond delay="300"/>
                                  </p:stCondLst>
                                  <p:childTnLst>
                                    <p:animMotion origin="layout" path="M -3.33333E-6 0 L -0.00274 -0.1044 " pathEditMode="relative" rAng="0" ptsTypes="AA">
                                      <p:cBhvr>
                                        <p:cTn id="58" dur="2000" fill="hold"/>
                                        <p:tgtEl>
                                          <p:spTgt spid="21519"/>
                                        </p:tgtEl>
                                        <p:attrNameLst>
                                          <p:attrName>ppt_x</p:attrName>
                                          <p:attrName>ppt_y</p:attrName>
                                        </p:attrNameLst>
                                      </p:cBhvr>
                                      <p:rCtr x="-65" y="-2662"/>
                                    </p:animMotion>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nodeType="clickEffect">
                                  <p:stCondLst>
                                    <p:cond delay="0"/>
                                  </p:stCondLst>
                                  <p:childTnLst>
                                    <p:set>
                                      <p:cBhvr>
                                        <p:cTn id="62" dur="1" fill="hold">
                                          <p:stCondLst>
                                            <p:cond delay="0"/>
                                          </p:stCondLst>
                                        </p:cTn>
                                        <p:tgtEl>
                                          <p:spTgt spid="21528">
                                            <p:txEl>
                                              <p:pRg st="2" end="2"/>
                                            </p:txEl>
                                          </p:spTgt>
                                        </p:tgtEl>
                                        <p:attrNameLst>
                                          <p:attrName>style.visibility</p:attrName>
                                        </p:attrNameLst>
                                      </p:cBhvr>
                                      <p:to>
                                        <p:strVal val="visible"/>
                                      </p:to>
                                    </p:set>
                                    <p:animEffect transition="in" filter="wipe(left)">
                                      <p:cBhvr>
                                        <p:cTn id="63" dur="1000"/>
                                        <p:tgtEl>
                                          <p:spTgt spid="21528">
                                            <p:txEl>
                                              <p:pRg st="2" end="2"/>
                                            </p:txEl>
                                          </p:spTgt>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21531"/>
                                        </p:tgtEl>
                                        <p:attrNameLst>
                                          <p:attrName>style.visibility</p:attrName>
                                        </p:attrNameLst>
                                      </p:cBhvr>
                                      <p:to>
                                        <p:strVal val="visible"/>
                                      </p:to>
                                    </p:set>
                                    <p:animEffect transition="in" filter="wipe(left)">
                                      <p:cBhvr>
                                        <p:cTn id="68" dur="500"/>
                                        <p:tgtEl>
                                          <p:spTgt spid="21531"/>
                                        </p:tgtEl>
                                      </p:cBhvr>
                                    </p:animEffect>
                                  </p:childTnLst>
                                </p:cTn>
                              </p:par>
                              <p:par>
                                <p:cTn id="69" presetID="22" presetClass="entr" presetSubtype="8" fill="hold" nodeType="withEffect">
                                  <p:stCondLst>
                                    <p:cond delay="0"/>
                                  </p:stCondLst>
                                  <p:childTnLst>
                                    <p:set>
                                      <p:cBhvr>
                                        <p:cTn id="70" dur="1" fill="hold">
                                          <p:stCondLst>
                                            <p:cond delay="0"/>
                                          </p:stCondLst>
                                        </p:cTn>
                                        <p:tgtEl>
                                          <p:spTgt spid="21532"/>
                                        </p:tgtEl>
                                        <p:attrNameLst>
                                          <p:attrName>style.visibility</p:attrName>
                                        </p:attrNameLst>
                                      </p:cBhvr>
                                      <p:to>
                                        <p:strVal val="visible"/>
                                      </p:to>
                                    </p:set>
                                    <p:animEffect transition="in" filter="wipe(left)">
                                      <p:cBhvr>
                                        <p:cTn id="71" dur="500"/>
                                        <p:tgtEl>
                                          <p:spTgt spid="21532"/>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22" presetClass="entr" presetSubtype="8" fill="hold" nodeType="clickEffect">
                                  <p:stCondLst>
                                    <p:cond delay="0"/>
                                  </p:stCondLst>
                                  <p:childTnLst>
                                    <p:set>
                                      <p:cBhvr>
                                        <p:cTn id="75" dur="1" fill="hold">
                                          <p:stCondLst>
                                            <p:cond delay="0"/>
                                          </p:stCondLst>
                                        </p:cTn>
                                        <p:tgtEl>
                                          <p:spTgt spid="21528">
                                            <p:txEl>
                                              <p:pRg st="3" end="3"/>
                                            </p:txEl>
                                          </p:spTgt>
                                        </p:tgtEl>
                                        <p:attrNameLst>
                                          <p:attrName>style.visibility</p:attrName>
                                        </p:attrNameLst>
                                      </p:cBhvr>
                                      <p:to>
                                        <p:strVal val="visible"/>
                                      </p:to>
                                    </p:set>
                                    <p:animEffect transition="in" filter="wipe(left)">
                                      <p:cBhvr>
                                        <p:cTn id="76" dur="1000"/>
                                        <p:tgtEl>
                                          <p:spTgt spid="21528">
                                            <p:txEl>
                                              <p:pRg st="3" end="3"/>
                                            </p:txEl>
                                          </p:spTgt>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9" presetClass="entr" presetSubtype="0" fill="hold" grpId="0" nodeType="clickEffect">
                                  <p:stCondLst>
                                    <p:cond delay="0"/>
                                  </p:stCondLst>
                                  <p:childTnLst>
                                    <p:set>
                                      <p:cBhvr>
                                        <p:cTn id="80" dur="1" fill="hold">
                                          <p:stCondLst>
                                            <p:cond delay="0"/>
                                          </p:stCondLst>
                                        </p:cTn>
                                        <p:tgtEl>
                                          <p:spTgt spid="21533"/>
                                        </p:tgtEl>
                                        <p:attrNameLst>
                                          <p:attrName>style.visibility</p:attrName>
                                        </p:attrNameLst>
                                      </p:cBhvr>
                                      <p:to>
                                        <p:strVal val="visible"/>
                                      </p:to>
                                    </p:set>
                                    <p:animEffect transition="in" filter="dissolve">
                                      <p:cBhvr>
                                        <p:cTn id="81" dur="2000"/>
                                        <p:tgtEl>
                                          <p:spTgt spid="21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19" grpId="0" animBg="1"/>
      <p:bldP spid="21519" grpId="1" animBg="1"/>
      <p:bldP spid="21529" grpId="0"/>
      <p:bldP spid="21531" grpId="0"/>
      <p:bldP spid="215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76905" y="365125"/>
            <a:ext cx="10772096" cy="6315244"/>
          </a:xfrm>
          <a:prstGeom prst="rect">
            <a:avLst/>
          </a:prstGeom>
          <a:ln>
            <a:solidFill>
              <a:srgbClr val="00B0F0"/>
            </a:solidFill>
          </a:ln>
        </p:spPr>
      </p:pic>
      <p:pic>
        <p:nvPicPr>
          <p:cNvPr id="5" name="Picture 4"/>
          <p:cNvPicPr>
            <a:picLocks noChangeAspect="1"/>
          </p:cNvPicPr>
          <p:nvPr/>
        </p:nvPicPr>
        <p:blipFill>
          <a:blip r:embed="rId3"/>
          <a:stretch>
            <a:fillRect/>
          </a:stretch>
        </p:blipFill>
        <p:spPr>
          <a:xfrm>
            <a:off x="1598158" y="94569"/>
            <a:ext cx="8394928" cy="6659887"/>
          </a:xfrm>
          <a:prstGeom prst="rect">
            <a:avLst/>
          </a:prstGeom>
          <a:ln>
            <a:solidFill>
              <a:srgbClr val="FF0000"/>
            </a:solidFill>
          </a:ln>
        </p:spPr>
      </p:pic>
    </p:spTree>
    <p:extLst>
      <p:ext uri="{BB962C8B-B14F-4D97-AF65-F5344CB8AC3E}">
        <p14:creationId xmlns:p14="http://schemas.microsoft.com/office/powerpoint/2010/main" val="253447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57650" y="114300"/>
            <a:ext cx="11918731" cy="5651712"/>
          </a:xfrm>
          <a:prstGeom prst="rect">
            <a:avLst/>
          </a:prstGeom>
          <a:ln>
            <a:solidFill>
              <a:schemeClr val="accent1"/>
            </a:solidFill>
          </a:ln>
        </p:spPr>
      </p:pic>
    </p:spTree>
    <p:extLst>
      <p:ext uri="{BB962C8B-B14F-4D97-AF65-F5344CB8AC3E}">
        <p14:creationId xmlns:p14="http://schemas.microsoft.com/office/powerpoint/2010/main" val="203939895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1438</Words>
  <Application>Microsoft Office PowerPoint</Application>
  <PresentationFormat>Widescreen</PresentationFormat>
  <Paragraphs>203</Paragraphs>
  <Slides>45</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SimSun</vt:lpstr>
      <vt:lpstr>Arial</vt:lpstr>
      <vt:lpstr>Calibri</vt:lpstr>
      <vt:lpstr>Calibri Light</vt:lpstr>
      <vt:lpstr>Comic Sans MS</vt:lpstr>
      <vt:lpstr>Symbol</vt:lpstr>
      <vt:lpstr>Tahoma</vt:lpstr>
      <vt:lpstr>Times New Roman</vt:lpstr>
      <vt:lpstr>Trebuchet MS</vt:lpstr>
      <vt:lpstr>Wingdings</vt:lpstr>
      <vt:lpstr>Office Theme</vt:lpstr>
      <vt:lpstr>PowerPoint Presentation</vt:lpstr>
      <vt:lpstr>What is Density?</vt:lpstr>
      <vt:lpstr>PowerPoint Presentation</vt:lpstr>
      <vt:lpstr>Density required practical</vt:lpstr>
      <vt:lpstr>DENSITY OF A REGULAR SOLID</vt:lpstr>
      <vt:lpstr>DENSITY OF A LIQUID</vt:lpstr>
      <vt:lpstr>DENSITY OF AN IRREGULAR SOLID</vt:lpstr>
      <vt:lpstr>PowerPoint Presentation</vt:lpstr>
      <vt:lpstr>PowerPoint Presentation</vt:lpstr>
      <vt:lpstr>Kinetic Theory</vt:lpstr>
      <vt:lpstr>Kinetic Theory</vt:lpstr>
      <vt:lpstr>PowerPoint Presentation</vt:lpstr>
      <vt:lpstr>Changes of state</vt:lpstr>
      <vt:lpstr>Heating curve</vt:lpstr>
      <vt:lpstr>PowerPoint Presentation</vt:lpstr>
      <vt:lpstr>PowerPoint Presentation</vt:lpstr>
      <vt:lpstr>Internal Energy</vt:lpstr>
      <vt:lpstr>Heating curve – which part of internal energy is increasing at each stage?</vt:lpstr>
      <vt:lpstr>PowerPoint Presentation</vt:lpstr>
      <vt:lpstr>PowerPoint Presentation</vt:lpstr>
      <vt:lpstr>PowerPoint Presentation</vt:lpstr>
      <vt:lpstr>Specific Heat Capacity</vt:lpstr>
      <vt:lpstr>PowerPoint Presentation</vt:lpstr>
      <vt:lpstr>PowerPoint Presentation</vt:lpstr>
      <vt:lpstr>Specific heat capacity</vt:lpstr>
      <vt:lpstr>PowerPoint Presentation</vt:lpstr>
      <vt:lpstr>PowerPoint Presentation</vt:lpstr>
      <vt:lpstr>Specific Latent heat</vt:lpstr>
      <vt:lpstr>Remember Specific Latent heat is -  </vt:lpstr>
      <vt:lpstr>Specific Latent Heat </vt:lpstr>
      <vt:lpstr>Heating curve – what is happening at each stage?</vt:lpstr>
      <vt:lpstr>Practice questions</vt:lpstr>
      <vt:lpstr>Answers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Pressure in gases</vt:lpstr>
      <vt:lpstr>Boyle’s law</vt:lpstr>
      <vt:lpstr>PowerPoint Presentation</vt:lpstr>
    </vt:vector>
  </TitlesOfParts>
  <Company>Torch Academy Gateway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Fugill</dc:creator>
  <cp:lastModifiedBy>David Fugill</cp:lastModifiedBy>
  <cp:revision>7</cp:revision>
  <dcterms:created xsi:type="dcterms:W3CDTF">2018-05-11T12:21:40Z</dcterms:created>
  <dcterms:modified xsi:type="dcterms:W3CDTF">2018-05-16T10:04:48Z</dcterms:modified>
</cp:coreProperties>
</file>