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272" r:id="rId18"/>
    <p:sldId id="321" r:id="rId19"/>
    <p:sldId id="323" r:id="rId20"/>
    <p:sldId id="324" r:id="rId21"/>
    <p:sldId id="325" r:id="rId22"/>
    <p:sldId id="322" r:id="rId23"/>
    <p:sldId id="326" r:id="rId24"/>
    <p:sldId id="327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7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328" r:id="rId50"/>
    <p:sldId id="329" r:id="rId51"/>
    <p:sldId id="330" r:id="rId52"/>
    <p:sldId id="297" r:id="rId53"/>
    <p:sldId id="298" r:id="rId54"/>
    <p:sldId id="299" r:id="rId55"/>
    <p:sldId id="301" r:id="rId56"/>
    <p:sldId id="302" r:id="rId57"/>
    <p:sldId id="303" r:id="rId58"/>
    <p:sldId id="304" r:id="rId59"/>
    <p:sldId id="305" r:id="rId60"/>
    <p:sldId id="300" r:id="rId61"/>
    <p:sldId id="306" r:id="rId62"/>
    <p:sldId id="307" r:id="rId63"/>
    <p:sldId id="308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EB4D-409F-4960-8255-AC367967D52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EAA30-386C-4504-90EE-0D5980918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1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BBCCE1-A4A1-4C3B-B62B-2D0DBBE3B71C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6371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3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6CDE-45BD-4899-9560-95729DBC2A26}" type="slidenum">
              <a:rPr lang="en-US"/>
              <a:pPr/>
              <a:t>39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GCSE Additional Science: Physics </a:t>
            </a:r>
          </a:p>
          <a:p>
            <a:r>
              <a:rPr lang="en-GB"/>
              <a:t>Radioactive Decay</a:t>
            </a:r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Teacher notes</a:t>
            </a:r>
          </a:p>
          <a:p>
            <a:r>
              <a:rPr lang="en-GB"/>
              <a:t>This four-stage animation explains about half-life and how to calculate it from a decay curve graph.</a:t>
            </a:r>
          </a:p>
        </p:txBody>
      </p:sp>
    </p:spTree>
    <p:extLst>
      <p:ext uri="{BB962C8B-B14F-4D97-AF65-F5344CB8AC3E}">
        <p14:creationId xmlns:p14="http://schemas.microsoft.com/office/powerpoint/2010/main" val="147701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594A8-D262-4FB1-8F26-600A83407781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4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8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C6FB79-C9E7-42D7-8D09-0E504126E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204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21125-CFC0-496E-BA3E-DC0F8D5B1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7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0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5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8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6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6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2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D2D6B-B540-40C7-B956-577FF8D8AC3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915B-103E-41E8-8442-D40CBD68B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8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www.youtube.com/watch?v=TJgc28csgV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zDLUALfqR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source=images&amp;cd=&amp;cad=rja&amp;docid=2AUwKHToTPTRMM&amp;tbnid=_kXkvUNhr6r3MM:&amp;ved=0CAgQjRwwADgP&amp;url=http://www.royalsurrey.nhs.uk/What-is-radiotherapy&amp;ei=Img_Uf_UOcjAPKipgaAC&amp;psig=AFQjCNEqvcLCBcii_1wJ8Vsjf7jvlnkzkw&amp;ust=13631963230026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uk/url?sa=i&amp;source=images&amp;cd=&amp;cad=rja&amp;docid=4Xg2Uqfn946GQM&amp;tbnid=4dfMCRq_7prY-M:&amp;ved=0CAgQjRwwAA&amp;url=http://www.virtualmedicalcentre.com/treatment/radiotherapy/3&amp;ei=BGg_UduXOsi-O6_JgeAL&amp;psig=AFQjCNG6MzoRMbiJSDkPelcPg5DHWwzLew&amp;ust=136319629300901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.uk/url?sa=i&amp;source=images&amp;cd=&amp;cad=rja&amp;docid=a141aFX4vg20wM&amp;tbnid=RMnDNPOCEttnpM:&amp;ved=0CAgQjRwwAA&amp;url=http://www.prodentalcpd.com/members/articles/latest/radiation_protection_irmer_1_5_radiation_dose_and_risk&amp;ei=Emg_UaatAoyrPK6OgIAO&amp;psig=AFQjCNFinUfwZ2liDss8yYZvYVr3_jumJg&amp;ust=136319630614296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.uk/url?sa=i&amp;source=images&amp;cd=&amp;cad=rja&amp;docid=BYwYNzk7KaMMIM&amp;tbnid=qjtLEL3b9jmryM:&amp;ved=0CAgQjRwwAA&amp;url=http://www.mrcorfe.com/KS4/AQA/Phy1/RAHazards/Properties.php&amp;ei=0mk_Ue7wCsGUOLmWgMgI&amp;psig=AFQjCNFdE5iqCm-5_zdYtM8FU8oIpDlsCA&amp;ust=13631967542224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schools/gcsebitesize/science/add_aqa/atoms_radiation/nuclearradiationrev5.s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w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www.google.co.uk/url?sa=i&amp;rct=j&amp;q=&amp;esrc=s&amp;source=images&amp;cd=&amp;cad=rja&amp;uact=8&amp;ved=0ahUKEwiMrPn8hMfRAhUDkRQKHdzMBIgQjRwIBw&amp;url=http://www.bbc.co.uk/schools/gcsebitesize/science/aqa_pre_2011/radiation/radioactiverev7.shtml&amp;psig=AFQjCNESSR1DDWL0JPOKdEevDniFcHMc-g&amp;ust=1484668945742356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www.google.co.uk/url?sa=i&amp;rct=j&amp;q=&amp;esrc=s&amp;source=images&amp;cd=&amp;cad=rja&amp;uact=8&amp;ved=0ahUKEwiMrPn8hMfRAhUDkRQKHdzMBIgQjRwIBw&amp;url=http://www.bbc.co.uk/schools/gcsebitesize/science/aqa_pre_2011/radiation/radioactiverev7.shtml&amp;psig=AFQjCNESSR1DDWL0JPOKdEevDniFcHMc-g&amp;ust=148466894574235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google.co.uk/url?sa=i&amp;rct=j&amp;q=&amp;esrc=s&amp;source=images&amp;cd=&amp;cad=rja&amp;uact=8&amp;ved=0ahUKEwjM_LOahcfRAhUMbBoKHUPMBvkQjRwIBw&amp;url=http://www.frankswebspace.org.uk/ScienceAndMaths/physics/physicsGCSE/activityHalfLife.htm&amp;psig=AFQjCNESSR1DDWL0JPOKdEevDniFcHMc-g&amp;ust=1484668945742356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.uk/url?sa=i&amp;rct=j&amp;q=&amp;esrc=s&amp;source=images&amp;cd=&amp;cad=rja&amp;uact=8&amp;ved=0ahUKEwjTq57jhcfRAhWJxxQKHU6wAY0QjRwIBw&amp;url=http://bclearningnetwork.com/LOR/media/SC10/Unit7/7.2/7.2sc10.htm&amp;psig=AFQjCNESSR1DDWL0JPOKdEevDniFcHMc-g&amp;ust=1484668945742356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ages&amp;cd=&amp;cad=rja&amp;docid=Jg_r28XTwNHJ1M&amp;tbnid=ut1qqDSBh39iiM:&amp;ved=0CAgQjRwwAA&amp;url=http://www.conservativedailynews.com/2011/03/how-to-prepare-for-radioactive-fallout/&amp;ei=jGE_UejrFumV7AbDgIGQBw&amp;psig=AFQjCNH8Bt5m_yCKbXkri2sTkss8S6Z1pQ&amp;ust=136319463641354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ages&amp;cd=&amp;cad=rja&amp;docid=bMm0xhIftWx-fM&amp;tbnid=y-Ev89NJPw4JVM:&amp;ved=0CAgQjRwwADjBAQ&amp;url=http://www.yourdictionary.com/sun&amp;ei=3I9IUZWYLY3FPdffgQg&amp;psig=AFQjCNFzqzewgaqjVuutm0xlUwG5gnh9cg&amp;ust=136379631678974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6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8" y="173585"/>
            <a:ext cx="8901277" cy="65633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09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413" y="441325"/>
            <a:ext cx="8639175" cy="90011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altLang="en-US" b="1" u="sng" dirty="0" smtClean="0"/>
              <a:t>Conclusions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0" y="1600200"/>
            <a:ext cx="12192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500" b="1">
                <a:solidFill>
                  <a:srgbClr val="FF0000"/>
                </a:solidFill>
              </a:rPr>
              <a:t>Most of the fast, highly charged alpha particles went whizzing straight through undeflected.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5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500" b="1">
                <a:solidFill>
                  <a:srgbClr val="0070C0"/>
                </a:solidFill>
              </a:rPr>
              <a:t>SUGGESTS THAT MOST OF THE ATOM IS EMPTY SPACE!!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9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0" y="1484313"/>
            <a:ext cx="12192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</a:rPr>
              <a:t>Some of the alpha particles were deflected through a small angles!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0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70C0"/>
                </a:solidFill>
              </a:rPr>
              <a:t>SUGGESTS THAT THERE IS A CONCENTRATED POSITIVE MASS SOMEWHERE IN THE ATOM.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76413" y="441325"/>
            <a:ext cx="8639175" cy="9001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b="1" u="sng" smtClean="0"/>
              <a:t>Conclusions</a:t>
            </a:r>
            <a:endParaRPr lang="en-GB" alt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5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57352" y="1957278"/>
            <a:ext cx="1128811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0000"/>
                </a:solidFill>
              </a:rPr>
              <a:t>A very small number of alpha particles were deflected backwards!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70C0"/>
                </a:solidFill>
              </a:rPr>
              <a:t>SUGGESTS THAT THE CONCENTRATED MASS IS MINISCULE COMPARED TO THE SIZE OF THE REST OF THE ATOM, BUT CONTAINS MOST OF THE MASS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413" y="441325"/>
            <a:ext cx="8639175" cy="90011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altLang="en-US" b="1" u="sng" dirty="0" smtClean="0"/>
              <a:t>Conclusions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38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What did Bohr do? (1913)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Realised that electrons should be attracted in to the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Used mathematical models to show that electrons occupy fixed energy levels (or shells) around the nucleus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1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588"/>
            <a:ext cx="7772400" cy="6859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543800" cy="492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37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um Pudding Mod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7565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09600" y="334980"/>
            <a:ext cx="37353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800" b="1" kern="1800" dirty="0">
                <a:solidFill>
                  <a:srgbClr val="5757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Plum Pudding Model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6800" y="377144"/>
            <a:ext cx="26420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800" b="1" kern="1800" dirty="0">
                <a:solidFill>
                  <a:srgbClr val="5757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 Model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495800" y="674873"/>
            <a:ext cx="2895600" cy="552153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Compare the differences between the plum pudding model and the nuclear model.</a:t>
            </a:r>
          </a:p>
          <a:p>
            <a:pPr algn="ctr"/>
            <a:endParaRPr lang="en-GB" sz="2400" dirty="0"/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Think about the location of: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The mass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The negative charge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The positive </a:t>
            </a:r>
            <a:r>
              <a:rPr lang="en-GB" sz="2000" dirty="0" smtClean="0">
                <a:solidFill>
                  <a:srgbClr val="FF0000"/>
                </a:solidFill>
              </a:rPr>
              <a:t>charge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The density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9" name="Picture 8" descr="Rutherford-Bohr mode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900892"/>
            <a:ext cx="463867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5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4"/>
          <a:stretch>
            <a:fillRect/>
          </a:stretch>
        </p:blipFill>
        <p:spPr bwMode="auto">
          <a:xfrm>
            <a:off x="178676" y="78828"/>
            <a:ext cx="10449898" cy="6503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08" y="253850"/>
            <a:ext cx="9759644" cy="65253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5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2" y="131708"/>
            <a:ext cx="7612281" cy="6684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1" y="3474044"/>
            <a:ext cx="11419284" cy="32974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37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SMBM5bDA0BNZ4-KLvFfIlwufbjBgYjInSBUu-OoeyvjVvv01bT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4" y="0"/>
            <a:ext cx="4095746" cy="2643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0"/>
            <a:ext cx="8401080" cy="1143000"/>
          </a:xfrm>
        </p:spPr>
        <p:txBody>
          <a:bodyPr/>
          <a:lstStyle/>
          <a:p>
            <a:pPr algn="l"/>
            <a:r>
              <a:rPr lang="en-GB" b="1" dirty="0" smtClean="0">
                <a:hlinkClick r:id="rId4"/>
              </a:rPr>
              <a:t>Radioactivity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72" y="1143000"/>
            <a:ext cx="9381728" cy="4786346"/>
          </a:xfrm>
        </p:spPr>
        <p:txBody>
          <a:bodyPr>
            <a:no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600" dirty="0" smtClean="0"/>
              <a:t>Some substances give out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600" b="1" dirty="0" smtClean="0"/>
              <a:t>radiation</a:t>
            </a:r>
            <a:r>
              <a:rPr lang="en-GB" sz="3600" dirty="0" smtClean="0"/>
              <a:t> from the </a:t>
            </a:r>
            <a:r>
              <a:rPr lang="en-GB" sz="3600" b="1" dirty="0" smtClean="0"/>
              <a:t>nuclei</a:t>
            </a:r>
            <a:r>
              <a:rPr lang="en-GB" sz="3600" dirty="0" smtClean="0"/>
              <a:t> of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600" dirty="0" smtClean="0"/>
              <a:t>Their atoms.  They are radioactive.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endParaRPr lang="en-GB" sz="3600" dirty="0" smtClean="0"/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600" dirty="0" smtClean="0"/>
              <a:t>This is because their nuclei are </a:t>
            </a:r>
            <a:r>
              <a:rPr lang="en-GB" sz="3600" b="1" dirty="0" smtClean="0"/>
              <a:t>unstable</a:t>
            </a:r>
            <a:r>
              <a:rPr lang="en-GB" sz="3600" dirty="0" smtClean="0"/>
              <a:t>, and they become stable by emitting radiation.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endParaRPr lang="en-GB" sz="3600" dirty="0" smtClean="0"/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600" dirty="0" smtClean="0"/>
              <a:t>This </a:t>
            </a:r>
            <a:r>
              <a:rPr lang="en-GB" sz="3600" b="1" dirty="0" smtClean="0"/>
              <a:t>decay</a:t>
            </a:r>
            <a:r>
              <a:rPr lang="en-GB" sz="3600" dirty="0" smtClean="0"/>
              <a:t> is </a:t>
            </a:r>
            <a:r>
              <a:rPr lang="en-GB" sz="3600" b="1" u="sng" dirty="0" smtClean="0">
                <a:solidFill>
                  <a:srgbClr val="FF0000"/>
                </a:solidFill>
              </a:rPr>
              <a:t>random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smtClean="0"/>
              <a:t>and cannot be predicted.  It goes on all of the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8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5950"/>
            <a:ext cx="8229600" cy="892771"/>
          </a:xfrm>
        </p:spPr>
        <p:txBody>
          <a:bodyPr/>
          <a:lstStyle/>
          <a:p>
            <a:r>
              <a:rPr lang="en-GB" b="1" dirty="0" smtClean="0">
                <a:hlinkClick r:id="rId2"/>
              </a:rPr>
              <a:t>Ionisation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052736"/>
            <a:ext cx="864096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Radiation can knock </a:t>
            </a:r>
            <a:r>
              <a:rPr lang="en-GB" b="1" dirty="0" smtClean="0"/>
              <a:t>electrons</a:t>
            </a:r>
            <a:r>
              <a:rPr lang="en-GB" dirty="0" smtClean="0"/>
              <a:t> out of atoms.</a:t>
            </a:r>
          </a:p>
          <a:p>
            <a:pPr marL="0" indent="0">
              <a:buNone/>
            </a:pPr>
            <a:r>
              <a:rPr lang="en-GB" dirty="0" smtClean="0"/>
              <a:t>This causes the atoms to become </a:t>
            </a:r>
            <a:r>
              <a:rPr lang="en-GB" b="1" dirty="0" smtClean="0"/>
              <a:t>charged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This is called </a:t>
            </a:r>
            <a:r>
              <a:rPr lang="en-GB" b="1" dirty="0" smtClean="0"/>
              <a:t>ionisation</a:t>
            </a:r>
            <a:r>
              <a:rPr lang="en-GB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rot="20636858">
            <a:off x="7976967" y="2217740"/>
            <a:ext cx="1274388" cy="990124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b="1" dirty="0"/>
              <a:t>Why?</a:t>
            </a:r>
          </a:p>
        </p:txBody>
      </p:sp>
      <p:sp>
        <p:nvSpPr>
          <p:cNvPr id="5" name="Oval 4"/>
          <p:cNvSpPr/>
          <p:nvPr/>
        </p:nvSpPr>
        <p:spPr>
          <a:xfrm>
            <a:off x="5015880" y="4437112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934095" y="3272029"/>
            <a:ext cx="2684395" cy="2725829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68280" y="4589512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</a:t>
            </a:r>
          </a:p>
        </p:txBody>
      </p:sp>
      <p:sp>
        <p:nvSpPr>
          <p:cNvPr id="8" name="Oval 7"/>
          <p:cNvSpPr/>
          <p:nvPr/>
        </p:nvSpPr>
        <p:spPr>
          <a:xfrm>
            <a:off x="5212668" y="438095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015880" y="4596980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20680" y="465313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23892" y="4704992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</a:t>
            </a:r>
          </a:p>
        </p:txBody>
      </p:sp>
      <p:sp>
        <p:nvSpPr>
          <p:cNvPr id="36" name="Oval 35"/>
          <p:cNvSpPr/>
          <p:nvPr/>
        </p:nvSpPr>
        <p:spPr>
          <a:xfrm>
            <a:off x="4490254" y="3933438"/>
            <a:ext cx="1518568" cy="1439396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335182" y="4437112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4041675" y="3933438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6456040" y="522920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412981" y="573325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954816" y="3424921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568724" y="4193468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852269" y="5026432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-586609" y="5589240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943857" y="4545124"/>
            <a:ext cx="1082174" cy="990124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Alpha</a:t>
            </a:r>
          </a:p>
          <a:p>
            <a:pPr algn="ctr"/>
            <a:r>
              <a:rPr lang="en-GB" dirty="0" smtClean="0"/>
              <a:t>particle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6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6244E-6 L 0.96979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90" y="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5.2729E-7 L 0.56407 -0.280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-140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1" y="174077"/>
            <a:ext cx="11403561" cy="4796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94" y="265070"/>
            <a:ext cx="9991315" cy="64535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62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royalsurrey.nhs.uk/adx/aspx/adxGetMedia.aspx?DocID=2068,579,277,168,6,1,Documents&amp;MediaID=a5730602-60e7-4f74-bcb4-7f519fdb24ed&amp;Filename=Rad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92" y="2852937"/>
            <a:ext cx="4853138" cy="39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"/>
            <a:ext cx="8229600" cy="892771"/>
          </a:xfrm>
        </p:spPr>
        <p:txBody>
          <a:bodyPr/>
          <a:lstStyle/>
          <a:p>
            <a:r>
              <a:rPr lang="en-GB" b="1" u="sng" dirty="0" smtClean="0"/>
              <a:t>Ionisation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052736"/>
            <a:ext cx="864096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This can damage or kill a living cell.</a:t>
            </a:r>
          </a:p>
          <a:p>
            <a:pPr marL="0" indent="0">
              <a:buNone/>
            </a:pPr>
            <a:r>
              <a:rPr lang="en-GB" dirty="0" smtClean="0"/>
              <a:t>If the </a:t>
            </a:r>
            <a:r>
              <a:rPr lang="en-GB" b="1" dirty="0" smtClean="0"/>
              <a:t>DNA</a:t>
            </a:r>
            <a:r>
              <a:rPr lang="en-GB" dirty="0" smtClean="0"/>
              <a:t> in a cell is damaged, this can also be passed on when the cell generates more cells.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Alpha radiation 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actually more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dangerous than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gamma and beta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radiation.  Why?</a:t>
            </a:r>
          </a:p>
        </p:txBody>
      </p:sp>
      <p:pic>
        <p:nvPicPr>
          <p:cNvPr id="3074" name="Picture 2" descr="http://www.virtualmedicalcentre.com/uploads/VMC/PageImages/dna_2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46" y="1"/>
            <a:ext cx="2374354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5901" y="4593723"/>
            <a:ext cx="12705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Incoming radiation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8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dentalcpd.com/UserFiles/Image/Articles/P165/canc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27" y="675849"/>
            <a:ext cx="8291301" cy="57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78" y="0"/>
            <a:ext cx="10713051" cy="6766653"/>
          </a:xfrm>
          <a:prstGeom prst="rect">
            <a:avLst/>
          </a:prstGeom>
        </p:spPr>
      </p:pic>
      <p:grpSp>
        <p:nvGrpSpPr>
          <p:cNvPr id="3" name="Group 43"/>
          <p:cNvGrpSpPr/>
          <p:nvPr/>
        </p:nvGrpSpPr>
        <p:grpSpPr>
          <a:xfrm>
            <a:off x="1421678" y="764127"/>
            <a:ext cx="500066" cy="500066"/>
            <a:chOff x="571472" y="1357298"/>
            <a:chExt cx="1937256" cy="1865818"/>
          </a:xfrm>
        </p:grpSpPr>
        <p:sp>
          <p:nvSpPr>
            <p:cNvPr id="4" name="Oval 3"/>
            <p:cNvSpPr/>
            <p:nvPr/>
          </p:nvSpPr>
          <p:spPr>
            <a:xfrm>
              <a:off x="785786" y="1357298"/>
              <a:ext cx="1080000" cy="108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1428728" y="1500174"/>
              <a:ext cx="1080000" cy="1080000"/>
            </a:xfrm>
            <a:prstGeom prst="ellipse">
              <a:avLst/>
            </a:prstGeom>
            <a:solidFill>
              <a:srgbClr val="1159C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571472" y="2000240"/>
              <a:ext cx="1080000" cy="1080000"/>
            </a:xfrm>
            <a:prstGeom prst="ellipse">
              <a:avLst/>
            </a:prstGeom>
            <a:solidFill>
              <a:srgbClr val="1159C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285853" y="2143118"/>
              <a:ext cx="1080002" cy="107999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Oval 17"/>
          <p:cNvSpPr/>
          <p:nvPr/>
        </p:nvSpPr>
        <p:spPr>
          <a:xfrm>
            <a:off x="1616390" y="3203326"/>
            <a:ext cx="180000" cy="180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4" descr="gamma_w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7" y="5322459"/>
            <a:ext cx="1526429" cy="3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5949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Deflecting Radiation</a:t>
            </a:r>
            <a:endParaRPr lang="en-GB" b="1" dirty="0"/>
          </a:p>
        </p:txBody>
      </p:sp>
      <p:sp>
        <p:nvSpPr>
          <p:cNvPr id="4" name="AutoShape 2" descr="data:image/jpeg;base64,/9j/4AAQSkZJRgABAQAAAQABAAD/2wCEAAkGBg4RERMQEA0TFRUUEBcQEBITFx0UExQVFhIXFBcXEhocJyYgFxskGRgSHy8gJCcpLCwsFh4xNTAqNSYrLSkBCQoKDgwNGg8PFjUkHyQsLC4pKTU1LC8pKSwpNSwqLCwpLSkvKSkpKSwsNTUvKiktKjUtKikvMS8sLCkpLSwpLP/AABEIALoBDwMBIgACEQEDEQH/xAAcAAEAAgMBAQEAAAAAAAAAAAAABQYDBAcBAgj/xABLEAABAwIBBgoHBAkCBAcAAAABAAIDBBEFEhMWITFUBgciQVFTYZKToRQXMnGR0dIjgbGyFTM0UmJygqLBQnNVo9PhJENldIOzwv/EABkBAQADAQEAAAAAAAAAAAAAAAABAgMEBf/EADYRAAIBAQQFCgUEAwAAAAAAAAABAgMEERIxITJBUZEFExRSU3GBobHRFSJhkvAjosHhVLLx/9oADAMBAAIRAxEAPwDuKIiAIiIAiIgCIiAIiIAiIgCIiAIiIAiKpR8I6xwygYQLusMhx1BxA15XYgLair2E41UPnbFJmy10b3clpaQWFltrj+8VYUAREQBERAEREAREQBERAEREAREQBERAEREAREQBERAEREAREQBERAEREAVCpPYHvd+dyvqoVJ7A97vzuQEhgv7XH/szfjEoLjmxergFC2mnnjMtQ5jxA60jxZlmt6Tr1dpU7gv7VH/szfjEp3FcApal0TqiEPMMmdhJvyH3BuLEdA+CA5dg3DTGqOOKlqYHSVFTO80prXCMthY0XzxHOTewOse6yyVnHdUejwTRYe3liQTF7i5jXxn2WZOuxFjcjn57ErpeOcHKOtY2Oqp2Sta7KaHXu02tdpFiFH1fF7hMrY2PoIiImZuO125LSbkXaQSLknXfaelQScyxvjBxDPV01JOcn0GnmaM4HxQiXMBzomkWLg5xbftJsF9UvDnFo585+sdHhDal0BlJheAG3ksB+sLOWe24XUTwJwy8p9Ci+1hFPKACGujbk5LcnYAMltrAWsF5hvAfDad+cho2MdmjDcFx+zcbluskWKAoNTx3TZLpYqJhiMkcEL3l2uV0TZJMvJBJDbkWaCTcbOe5cX/DF+IwPfJBmpIpc28C+Q7UCHMygDY69R2WW4OA+Gejeh+hR5jOZ3N67Zf7wN7g8177NS3sGwKlo481TQNjZlFxDb63HaSTck7NqkG+iIhAREQBERAEREAREQBERAFB8LHuEcQDnDKnAdkuLSRm5Da7SDtA+CnFoYxhXpDWtzhYWyCQOADtYa5tiD2OKAqmbPWS+LJ9SZs9ZL4sn1KY0UfvjvDamij98d4bUJIfNnrJfFk+pM2esl8WT6lMaKP3x3htTRR++O8NqAh82esl8WT6kzZ6yXxZPqUxoo/fHeG1NFH747w2oCHzZ6yXxZPqTNnrJfFk+pTGij98d4bU0UfvjvDagIfNnrJfFk+pM2esl8WT6lMaKP3x3htTRR++O8NqAh82esl8WT6l7HGGgNAsBs5/xUvoo/fHeG1NFH747w2oCHfECQdYIvYtc5pF7X1tIPMPgmbPWS+LJ9SmNFH747w2poo/fHeG1AQ+bPWS+LJ9SZs9ZL4sn1KY0UfvjvDamij98d4bUBD5s9ZL4sn1Jmz1kviyfUpjRR++O8NqaKP3x3htQEPmz1kviyfUmbPWS+LJ9SmNFH747w2poo/fHeG1AQ+bPWS+LJ9SZs9ZL4sn1KY0UfvjvDamij98d4bUBD5s9ZL4sn1LHOwhriJJdTSR9rJ0fzKc0UfvjvDavH8EnkEGsdrBH6tvOgJvDnEwxkm5MTSSdpOSNq2Fjp4QxjWA3yWhoPuFlkQgIiIAiIgCIiAIiIAiIgCIiAIiIAiIgCIiAIiIAiIgCrWO8YFDS3bnM7INWbi5Vj0Odsb8b9isUsrWguc4NAF3OJsAOkk7FyrhTVx4pUtp6GmY5wN31NskkbCSf3B0nWTs7cK03GPy5no8n2aFap+onhWbyS7/AMvNTEuH+IVj2wwnMiR4ja2P2yXGwyn7efmsuuUFI2KJkTdjGBgPObC1z0k7Vy7gHwXkZiT2zN10oLj0FzuSwjsILnD3LrCpZlJpylmdXK8qUZRo0Ukkr9G2/Lv0epTOEfGKKSpdTehukLWB5cHhuotyjqsdgUnBw6oDBDPLOIc8CWMkPL1OLDqF9WUDytmxVzhfxfVdVVvqInU+S6NrAJS64IZk3ADSLjaDf7lo4jxS1Lmw5uqY5zYc3IJHPa1us2ERaCcgBzhkno7bDS+d70HJgszhH5rntz/4W2Xh7QiqZS5wHKaHGa4zQLmhzGh3OXAg9Gsa1v4bwqoah5igq43vF+S06yBtI6R7lSzxYVLJIXQzU+qnEMrpIy4hxLsp8bSCHEBwALjqDQNmz74I8XdZSVcVRJLC5rQ9rmtc8kZTXAZILQNrtmoffdSnO/IzcKGG9S2een6fydGREWpxhERAEREAREQBFp1mM0sJDZqmKMkZQbJI1hIva4BI1XBWBnCagJAFdTkk2AEzCSTqAGtASaIiAIiIAiIgCIiAIiIAiLFUVccYvJI1o6XODR5oSk3oRlRV2u4wMMiuDUh56IgX+Y1ear9RxpSSuyKGgfI7mL7u/sZf8wWUq0FtO2nyfaKmlQuW96F5nQrqtY/w/oqW7cvOyD/y4yDY/wAbtjfx7FW9H8dr/wBqqMxGdrBq1fyM2/1FWPAeL2hpSHZGdkGx8liAf4W7B5ntVMdSeqrvq/Y25izUNNapifVjl4y9irijxXGHAzXp6W9w2xAd2gHXIe02HQr5gfB+mo483BHa/tOOt7z0vPP+A5lJIrwpKLvel7zC0WydWOCKwwWUVl472Y2wMDnPDQHOADnc5Db2v7rn4rIiLU4r7wir3CXhnDRvZCIpJpni7Yoxd1tes/B2oXOpe4Xw4o5af0iSQQDLMZExDTlDXZv72rXq7dliovRTHG+68sCKLk4UUDQ1zq2EB7S5hLxygCQS3psQR9y+m8JaE3tWQ8mMSu5Y1MNrOPZrHxCkteiSRROleH2J9OgsC0E5YsMsXb8QD8CslTwjoo5BFJVwteQCGueAbHZ7kF63kkiIhIREQBFr4jUGOGSRoBLI3PAOwlrSRfs1KpNxfH7fqMO8Z6AwcMeCTa2sLi2+RTRN2A7ZJzz+5QFdxdtgjfOIwTE3OgZI1lhygNXuVmwzGKwTzeltga/NQ5OYcXtycqbaTz3v5LYxnHAKeUk6hGSfcNZQXpPSRHrOrP8AhD/i/wChPWlU8+EP7z/+mpn1mYZ1r/DcnrNwzrH+G5c10u09Dq+Kcn9kvuZD+tSfnwp/fd9CetaX/hb++foUx6zMM61/huT1mYZ1r/Dcl0u08kPinJ3ZL72Q/rXl5sLf3z9C89aNSdmEP7z/APpqZ9ZmGda/w3J6zcM6x/huS6XaeSHxTk7sl97Ib1lV59nB3/8AMP8A+E02xt3sYSfvjkP4kKZ9ZuGdY/w3J6zcM6x/huS57anoPi1hWVKP3N/yQv6c4Sv9mha33sA/M5e5vhRJqLmR9v2Q/DKKmfWZhnWP8Nyes3DOsf4bkwLbN8R8as61YU+F/wDJCngVjcv67FbA7Q17z5ANCy0/FFCTeeslef4QG+bsoqV9ZuGdY/w3J6zcM6x/huTmqW3T4h8vSyjVjHuuRnoeL3DIrf8Ahg8jnlJf5Hk+Sn6emjjGTGxrR0NAaPgFWfWbhnWP8Nyes3DOsf4blrHBHK44qnKMauvWv72WtFVPWbhnWP8ADcnrNwzrH+G5Wxx3mPSqHXXEtaKqes3DOsf4bk9ZuGdY/wANyY47x0qh11xLWiqnrNwzrH+G5PWbhnWP8NyY47x0qh11xNXhjwOqZ6htVSujLjC6CWOUloLXMewkEX2tkcObYDdV6TisrvR2NEkDn54yOaSRkgtY3kS5OV/o1gAXuNuSrX6zcM6x/huT1m4Z1j/Dcq3x3mTqWZvFjXEqdLxYV1o2yinLWNlB+0cbudGQw2yBsfkn7l5HxX1zQLejgmneyQh7tcjpZCL8nXyDGL/w7NStvrNwzrH+G5YK7jCwuWN8bpZLPYWn7N1xcWuOgqPk3lHKy3aJLj3exWn8VlXZ1m09/RmMZyzqmDoi93s6rhsuvnytmtYq/itxJ7iWupz9mwXyjHdwjDDlAN5R28s3JtzXsNXBeMaup7Ne/PMHNJ7Vux+343V+wPjEoakhrnGKQ6gyTYT0NdsP32PYoi4Myo1rLVWHJvZx9yyU7SGNDtoaAbG4vbXY86yIi2PWCIiAw1lMJI3xkkB7HMJG0BzSLj4qsDgB/wCoT/Bn0q2ogOYYvRiiqXMM75MqCN932BHLmFhYDVq81pVOJMc0tcRZ1mkHZYkA37LLY40IpTWMLYpHD0VguxjnC4ll1XA26x8VUmUczyGGnns5zWn7N+wuAPMp0bSHedf/AEHg3U0n9q9/QODdRS/2qO9V9H1s3xb9Keq6j66b4t+ldXM2XrvgeXdX7CPFexJfoDB93pf7V6ODuEbtTfBqi/VbSddN/b8l4eK2l6+X+35JzNl6/kP1+wjxXsS44MYUdlJT/Bq+xwTww7KODuhQR4rIOapk+DV8nisj5quTuj5pzFm7T9ovrf464r2LBofhu4w9wL3Q/Ddxh7gVcPFa3mrX9z/ug4uJ2+xiTh/S4fg5Oj2ftf2sYqu2zLjEseh+HbjD3Amh+G7jD3Aq6eA+JD2cUd3pB/krzRbGh7OJA++R/wDlpTotF5VFwY51rOzf6lj0Pw3cYe4E0Pw7cYe4FXP0VwgZ7NU139QP5mpn+EbNsbH/AHR/4IToUXlUjxHSILOzy+1Fj0Pw7cYe4E0Pw7cYe4FXdJccZ7eHB38sbj+VxXnrArGfrsMcO+38WlOgTerc/FDpdlWtC7vj/RY9D8O3GHuBND8O3GHuBQMPGlBskppW+4td+OSpCDjEw922R7P5mH/F1SViqxzp/ngaRtNjlk4+nqb2h+HbjD3Amh+HbjD3AslNwnoZPYq4vcXBp+DrFSTJGuF2kEdI1hYSpOOtG46Yxoz1UnwInQ/Dtxh7gTQ/Dtxh7gUwirhW4vzNPqrgQ+h+HbjD3Amh+HbjD3AphEwrcOZp9VcCH0Pw7cYe4FgruCuHsje9uHROc1hLWtYCXG2oD3myn0UYVuDo07tVcEcswXipnfZ1VIIhtyGWc/3E+y3zV8wbgrR0oGZgAdzyO5Uh/qOz7rBS6KIwUTGjY6VHVWnftCIiudYREQBERAEREAREQBERAEREAREQBERAEREAREQGKWljfqdG138wB/FR1RwUoH+1Rxf0tyPy2UsivGco6ruM5UoT1oplXqeLnD3ey2Rn8r7+TrqNfxZuYbwVz2HmuLebSPwV6UTjfCeloywTyFuXcts0usG2uXW2DWNZ7ehdMLXaMlJvzOSpYbLrSil9cvS4rJwvH4P1dSJh0Fwcf+YAfNNNsRg/a8PNv3mhzPPlNKtTuENOKkUhec6Y84BknJybE+1s2A6l94vjcFNEZpnHIBDTkgvN3GwFhrVukqWidJPyfkU6I4JunWau36UuJCUPGPQyWDy+M/xtu34tv52VipMQhlGVFKx46WuDvjbYo+qwLD6luW+CMggHLAyHaxcXIsecbVAVPFtHfLpKp8Z5rnKH3ObYjzUXWaeTcXxXuWxWunmlNfTQ/PQXdFQfTMcov1jPSIx/q9s2945Y95BUphPGJSS8mW8LtnL1sv8AzDZ94CrKyVEsUfmW9af7LQt1JvDO+L3PR55FqRVLB+GrH1ctNI8ZJlLaeTmNtWTftNyDz3t0K2rGrSlSd0kdFGvCsr4P6BERZGwREQBERAEREARFr1tfFC0OlkDQTkgnnJubD4H4IDYRRWlFFvDfP5JpRRbw3z+SAlUUVpRRbw3z+SaUUW8N8/kgJVFFaUUW8N8/kmlFFvDfP5ICVRRWlFFvDfP5JpRRbw3z+SAlUUVpRRbw3z+SaUUW8N8/kgJVFFaUUW8N8/kmlFFvDfP5ICVRRWlFFvDfP5JpRRbw3z+SAlVzbhZwYxCtq5XthDY42BsJeQA8N18i1+UXF+22qyumlFFvDfP5JpRRbw3z+S0p1HTd8TKrSVWOGWRzLFcHrgzPVNK5jY6SOBznlpByZgxt7E6y0s81hoeCdc+mc+ClLWPhiLWBzftTeNweASBbU869mVYXXUZOEdA4Frp2EHaCCQfeLL1nCWhAAE7AALAAEADs1LZWqSWhfmZg7HFvS3l7o5vU8Cq5jJ4oqRxiL4y0ZQ5Vg7WGhwyyCbcrYPdcWri1wWqpWTxTxOYC9rowS0gnlBxGSSL2DL/cp/Sii3hvn8k0oot4b5/JZyrSlG5/mRpCzxjLEvy+/wByVVR4eUEBjJbROkmdqY+Njrt/ie5u33HapnSii3hvn8k0oot4b5/JRSqOnNSRavRVam4Pb4nHzhNSNtNMP/jcP8LpXArhLJM0QVDXCVo5LnAjONHTf/UPPb0qW0oot4b5/JDwoot5b5/Jdlotyrwwyh3O/I8+y8muzTxQqd6uzJVF8seHAOBuCLg9IOsL6XnHrBERAEREAREQBQXC32If/cD/AOqVTqwVdFFK3Jlja8XvZwuLjn1/egKhr7U19qsmjlFukPcCaOUW6Q9wICt6+1NfarJo5RbpD3AmjlFukPcCArevtTX2qyaOUW6Q9wJo5RbpD3AgK3r7U19qsmjlFukPcCaOUW6Q9wICt6+1NfarJo5RbpD3AmjlFukPcCArevtTKPSrJo5RbpD3AqnRABgA2AuA9we4BCTYue1NfavvD6OOWpjZJG17c3K7JcLi4MQBt95+KsGj1De3osN+jICArmvtTX2qxt4PUJ2UsJ9zAvdHKLdIe4EIK3r7U19qsmjlFukPcCHg7QjbSQ9wICt6+1NfarIODtCdlJD3AmjlFukPcCArevtTX2qyaOUW6Q9wJo5RbpD3AgK3r7Vjqb5DtvsO/Aq0aOUW6Q9wJo3RbpD3AgNjDP1MX+0z8gW0vGtAAAFgBYAbAOxeoAiIgCIiAIiIAiIgCIiAIiIAiIgCIiAIiIAqFSewPe787lfVQoGSNGSYJrhzr/ZPP+tx2ga0BIYL+1x/7M34xKg8Y09WzHWSUZvLDRCcMv7bWZbpGEc92ZWrn96v+BRvNSx2akAEUoJcxzBcmKwuQOg/BWg07MrLyG5VrZVhlW9+1CT878H+GtdRYdE2mOQyasmy6ghrrFrI8mMF/JBtr17Rs2FTlTxnYwYKN7pWQiRk7nTiLOtmdFcsDQBqyuS3Vz69mpdpNBDk5GZZk3vk5Iyb9Ntl1CcJeAdFXmN0wka6Nhja6F5jOQdrSBqI283OVAOTVnGxiuYpi2sa2R1PJNJeFgDy2eRo5TtTuS0DJY29xtPNry8JayeqfLUVrW57BnvZGWkxvDqcl0UQ2NcXMLi4fukLuOG8HaSnijgigZkRNLYw4ZRANy7WbnWSSem62jh8Or7GPUMlvJGoHaB0DWfigOHYdwyxWjpaOKBzXNq6XIohkNObqPS8hwvtcMkk2N/bHQss3GdjUVaYHSMJiqW07qdzWAygHJcRazsp1rgt1cpdu9Ej5IzbeTrZyRyf5ehDRxZWczbMv9/JGV0bdqAzIiKS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1587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g4RERMQEA0TFRUUEBcQEBITFx0UExQVFhIXFBcXEhocJyYgFxskGRgSHy8gJCcpLCwsFh4xNTAqNSYrLSkBCQoKDgwNGg8PFjUkHyQsLC4pKTU1LC8pKSwpNSwqLCwpLSkvKSkpKSwsNTUvKiktKjUtKikvMS8sLCkpLSwpLP/AABEIALoBDwMBIgACEQEDEQH/xAAcAAEAAgMBAQEAAAAAAAAAAAAABQYDBAcBAgj/xABLEAABAwIBBgoHBAkCBAcAAAABAAIDBBEFEhMWITFUBgciQVFTYZKToRQXMnGR0dIjgbGyFTM0UmJygqLBQnNVo9PhJENldIOzwv/EABkBAQADAQEAAAAAAAAAAAAAAAABAgMEBf/EADYRAAIBAQQFCgUEAwAAAAAAAAABAgMEERIxITJBUZEFExRSU3GBobHRFSJhkvAjosHhVLLx/9oADAMBAAIRAxEAPwDuKIiAIiIAiIgCIiAIiIAiIgCIiAIiIAiKpR8I6xwygYQLusMhx1BxA15XYgLair2E41UPnbFJmy10b3clpaQWFltrj+8VYUAREQBERAEREAREQBERAEREAREQBERAEREAREQBERAEREAREQBERAEREAVCpPYHvd+dyvqoVJ7A97vzuQEhgv7XH/szfjEoLjmxergFC2mnnjMtQ5jxA60jxZlmt6Tr1dpU7gv7VH/szfjEp3FcApal0TqiEPMMmdhJvyH3BuLEdA+CA5dg3DTGqOOKlqYHSVFTO80prXCMthY0XzxHOTewOse6yyVnHdUejwTRYe3liQTF7i5jXxn2WZOuxFjcjn57ErpeOcHKOtY2Oqp2Sta7KaHXu02tdpFiFH1fF7hMrY2PoIiImZuO125LSbkXaQSLknXfaelQScyxvjBxDPV01JOcn0GnmaM4HxQiXMBzomkWLg5xbftJsF9UvDnFo585+sdHhDal0BlJheAG3ksB+sLOWe24XUTwJwy8p9Ci+1hFPKACGujbk5LcnYAMltrAWsF5hvAfDad+cho2MdmjDcFx+zcbluskWKAoNTx3TZLpYqJhiMkcEL3l2uV0TZJMvJBJDbkWaCTcbOe5cX/DF+IwPfJBmpIpc28C+Q7UCHMygDY69R2WW4OA+Gejeh+hR5jOZ3N67Zf7wN7g8177NS3sGwKlo481TQNjZlFxDb63HaSTck7NqkG+iIhAREQBERAEREAREQBERAFB8LHuEcQDnDKnAdkuLSRm5Da7SDtA+CnFoYxhXpDWtzhYWyCQOADtYa5tiD2OKAqmbPWS+LJ9SZs9ZL4sn1KY0UfvjvDamij98d4bUJIfNnrJfFk+pM2esl8WT6lMaKP3x3htTRR++O8NqAh82esl8WT6kzZ6yXxZPqUxoo/fHeG1NFH747w2oCHzZ6yXxZPqTNnrJfFk+pTGij98d4bU0UfvjvDagIfNnrJfFk+pM2esl8WT6lMaKP3x3htTRR++O8NqAh82esl8WT6l7HGGgNAsBs5/xUvoo/fHeG1NFH747w2oCHfECQdYIvYtc5pF7X1tIPMPgmbPWS+LJ9SmNFH747w2poo/fHeG1AQ+bPWS+LJ9SZs9ZL4sn1KY0UfvjvDamij98d4bUBD5s9ZL4sn1Jmz1kviyfUpjRR++O8NqaKP3x3htQEPmz1kviyfUmbPWS+LJ9SmNFH747w2poo/fHeG1AQ+bPWS+LJ9SZs9ZL4sn1KY0UfvjvDamij98d4bUBD5s9ZL4sn1LHOwhriJJdTSR9rJ0fzKc0UfvjvDavH8EnkEGsdrBH6tvOgJvDnEwxkm5MTSSdpOSNq2Fjp4QxjWA3yWhoPuFlkQgIiIAiIgCIiAIiIAiIgCIiAIiIAiIgCIiAIiIAiIgCrWO8YFDS3bnM7INWbi5Vj0Odsb8b9isUsrWguc4NAF3OJsAOkk7FyrhTVx4pUtp6GmY5wN31NskkbCSf3B0nWTs7cK03GPy5no8n2aFap+onhWbyS7/AMvNTEuH+IVj2wwnMiR4ja2P2yXGwyn7efmsuuUFI2KJkTdjGBgPObC1z0k7Vy7gHwXkZiT2zN10oLj0FzuSwjsILnD3LrCpZlJpylmdXK8qUZRo0Ukkr9G2/Lv0epTOEfGKKSpdTehukLWB5cHhuotyjqsdgUnBw6oDBDPLOIc8CWMkPL1OLDqF9WUDytmxVzhfxfVdVVvqInU+S6NrAJS64IZk3ADSLjaDf7lo4jxS1Lmw5uqY5zYc3IJHPa1us2ERaCcgBzhkno7bDS+d70HJgszhH5rntz/4W2Xh7QiqZS5wHKaHGa4zQLmhzGh3OXAg9Gsa1v4bwqoah5igq43vF+S06yBtI6R7lSzxYVLJIXQzU+qnEMrpIy4hxLsp8bSCHEBwALjqDQNmz74I8XdZSVcVRJLC5rQ9rmtc8kZTXAZILQNrtmoffdSnO/IzcKGG9S2een6fydGREWpxhERAEREAREQBFp1mM0sJDZqmKMkZQbJI1hIva4BI1XBWBnCagJAFdTkk2AEzCSTqAGtASaIiAIiIAiIgCIiAIiIAiLFUVccYvJI1o6XODR5oSk3oRlRV2u4wMMiuDUh56IgX+Y1ear9RxpSSuyKGgfI7mL7u/sZf8wWUq0FtO2nyfaKmlQuW96F5nQrqtY/w/oqW7cvOyD/y4yDY/wAbtjfx7FW9H8dr/wBqqMxGdrBq1fyM2/1FWPAeL2hpSHZGdkGx8liAf4W7B5ntVMdSeqrvq/Y25izUNNapifVjl4y9irijxXGHAzXp6W9w2xAd2gHXIe02HQr5gfB+mo483BHa/tOOt7z0vPP+A5lJIrwpKLvel7zC0WydWOCKwwWUVl472Y2wMDnPDQHOADnc5Db2v7rn4rIiLU4r7wir3CXhnDRvZCIpJpni7Yoxd1tes/B2oXOpe4Xw4o5af0iSQQDLMZExDTlDXZv72rXq7dliovRTHG+68sCKLk4UUDQ1zq2EB7S5hLxygCQS3psQR9y+m8JaE3tWQ8mMSu5Y1MNrOPZrHxCkteiSRROleH2J9OgsC0E5YsMsXb8QD8CslTwjoo5BFJVwteQCGueAbHZ7kF63kkiIhIREQBFr4jUGOGSRoBLI3PAOwlrSRfs1KpNxfH7fqMO8Z6AwcMeCTa2sLi2+RTRN2A7ZJzz+5QFdxdtgjfOIwTE3OgZI1lhygNXuVmwzGKwTzeltga/NQ5OYcXtycqbaTz3v5LYxnHAKeUk6hGSfcNZQXpPSRHrOrP8AhD/i/wChPWlU8+EP7z/+mpn1mYZ1r/DcnrNwzrH+G5c10u09Dq+Kcn9kvuZD+tSfnwp/fd9CetaX/hb++foUx6zMM61/huT1mYZ1r/Dcl0u08kPinJ3ZL72Q/rXl5sLf3z9C89aNSdmEP7z/APpqZ9ZmGda/w3J6zcM6x/huS6XaeSHxTk7sl97Ib1lV59nB3/8AMP8A+E02xt3sYSfvjkP4kKZ9ZuGdY/w3J6zcM6x/huS57anoPi1hWVKP3N/yQv6c4Sv9mha33sA/M5e5vhRJqLmR9v2Q/DKKmfWZhnWP8Nyes3DOsf4bkwLbN8R8as61YU+F/wDJCngVjcv67FbA7Q17z5ANCy0/FFCTeeslef4QG+bsoqV9ZuGdY/w3J6zcM6x/huTmqW3T4h8vSyjVjHuuRnoeL3DIrf8Ahg8jnlJf5Hk+Sn6emjjGTGxrR0NAaPgFWfWbhnWP8Nyes3DOsf4blrHBHK44qnKMauvWv72WtFVPWbhnWP8ADcnrNwzrH+G5Wxx3mPSqHXXEtaKqes3DOsf4bk9ZuGdY/wANyY47x0qh11xLWiqnrNwzrH+G5PWbhnWP8NyY47x0qh11xNXhjwOqZ6htVSujLjC6CWOUloLXMewkEX2tkcObYDdV6TisrvR2NEkDn54yOaSRkgtY3kS5OV/o1gAXuNuSrX6zcM6x/huT1m4Z1j/Dcq3x3mTqWZvFjXEqdLxYV1o2yinLWNlB+0cbudGQw2yBsfkn7l5HxX1zQLejgmneyQh7tcjpZCL8nXyDGL/w7NStvrNwzrH+G5YK7jCwuWN8bpZLPYWn7N1xcWuOgqPk3lHKy3aJLj3exWn8VlXZ1m09/RmMZyzqmDoi93s6rhsuvnytmtYq/itxJ7iWupz9mwXyjHdwjDDlAN5R28s3JtzXsNXBeMaup7Ne/PMHNJ7Vux+343V+wPjEoakhrnGKQ6gyTYT0NdsP32PYoi4Myo1rLVWHJvZx9yyU7SGNDtoaAbG4vbXY86yIi2PWCIiAw1lMJI3xkkB7HMJG0BzSLj4qsDgB/wCoT/Bn0q2ogOYYvRiiqXMM75MqCN932BHLmFhYDVq81pVOJMc0tcRZ1mkHZYkA37LLY40IpTWMLYpHD0VguxjnC4ll1XA26x8VUmUczyGGnns5zWn7N+wuAPMp0bSHedf/AEHg3U0n9q9/QODdRS/2qO9V9H1s3xb9Keq6j66b4t+ldXM2XrvgeXdX7CPFexJfoDB93pf7V6ODuEbtTfBqi/VbSddN/b8l4eK2l6+X+35JzNl6/kP1+wjxXsS44MYUdlJT/Bq+xwTww7KODuhQR4rIOapk+DV8nisj5quTuj5pzFm7T9ovrf464r2LBofhu4w9wL3Q/Ddxh7gVcPFa3mrX9z/ug4uJ2+xiTh/S4fg5Oj2ftf2sYqu2zLjEseh+HbjD3Amh+G7jD3Aq6eA+JD2cUd3pB/krzRbGh7OJA++R/wDlpTotF5VFwY51rOzf6lj0Pw3cYe4E0Pw7cYe4FXP0VwgZ7NU139QP5mpn+EbNsbH/AHR/4IToUXlUjxHSILOzy+1Fj0Pw7cYe4E0Pw7cYe4FXdJccZ7eHB38sbj+VxXnrArGfrsMcO+38WlOgTerc/FDpdlWtC7vj/RY9D8O3GHuBND8O3GHuBQMPGlBskppW+4td+OSpCDjEw922R7P5mH/F1SViqxzp/ngaRtNjlk4+nqb2h+HbjD3Amh+HbjD3AslNwnoZPYq4vcXBp+DrFSTJGuF2kEdI1hYSpOOtG46Yxoz1UnwInQ/Dtxh7gTQ/Dtxh7gUwirhW4vzNPqrgQ+h+HbjD3Amh+HbjD3AphEwrcOZp9VcCH0Pw7cYe4FgruCuHsje9uHROc1hLWtYCXG2oD3myn0UYVuDo07tVcEcswXipnfZ1VIIhtyGWc/3E+y3zV8wbgrR0oGZgAdzyO5Uh/qOz7rBS6KIwUTGjY6VHVWnftCIiudYREQBERAEREAREQBERAEREAREQBERAEREAREQGKWljfqdG138wB/FR1RwUoH+1Rxf0tyPy2UsivGco6ruM5UoT1oplXqeLnD3ey2Rn8r7+TrqNfxZuYbwVz2HmuLebSPwV6UTjfCeloywTyFuXcts0usG2uXW2DWNZ7ehdMLXaMlJvzOSpYbLrSil9cvS4rJwvH4P1dSJh0Fwcf+YAfNNNsRg/a8PNv3mhzPPlNKtTuENOKkUhec6Y84BknJybE+1s2A6l94vjcFNEZpnHIBDTkgvN3GwFhrVukqWidJPyfkU6I4JunWau36UuJCUPGPQyWDy+M/xtu34tv52VipMQhlGVFKx46WuDvjbYo+qwLD6luW+CMggHLAyHaxcXIsecbVAVPFtHfLpKp8Z5rnKH3ObYjzUXWaeTcXxXuWxWunmlNfTQ/PQXdFQfTMcov1jPSIx/q9s2945Y95BUphPGJSS8mW8LtnL1sv8AzDZ94CrKyVEsUfmW9af7LQt1JvDO+L3PR55FqRVLB+GrH1ctNI8ZJlLaeTmNtWTftNyDz3t0K2rGrSlSd0kdFGvCsr4P6BERZGwREQBERAEREARFr1tfFC0OlkDQTkgnnJubD4H4IDYRRWlFFvDfP5JpRRbw3z+SAlUUVpRRbw3z+SaUUW8N8/kgJVFFaUUW8N8/kmlFFvDfP5ICVRRWlFFvDfP5JpRRbw3z+SAlUUVpRRbw3z+SaUUW8N8/kgJVFFaUUW8N8/kmlFFvDfP5ICVRRWlFFvDfP5JpRRbw3z+SAlVzbhZwYxCtq5XthDY42BsJeQA8N18i1+UXF+22qyumlFFvDfP5JpRRbw3z+S0p1HTd8TKrSVWOGWRzLFcHrgzPVNK5jY6SOBznlpByZgxt7E6y0s81hoeCdc+mc+ClLWPhiLWBzftTeNweASBbU869mVYXXUZOEdA4Frp2EHaCCQfeLL1nCWhAAE7AALAAEADs1LZWqSWhfmZg7HFvS3l7o5vU8Cq5jJ4oqRxiL4y0ZQ5Vg7WGhwyyCbcrYPdcWri1wWqpWTxTxOYC9rowS0gnlBxGSSL2DL/cp/Sii3hvn8k0oot4b5/JZyrSlG5/mRpCzxjLEvy+/wByVVR4eUEBjJbROkmdqY+Njrt/ie5u33HapnSii3hvn8k0oot4b5/JRSqOnNSRavRVam4Pb4nHzhNSNtNMP/jcP8LpXArhLJM0QVDXCVo5LnAjONHTf/UPPb0qW0oot4b5/JDwoot5b5/Jdlotyrwwyh3O/I8+y8muzTxQqd6uzJVF8seHAOBuCLg9IOsL6XnHrBERAEREAREQBQXC32If/cD/AOqVTqwVdFFK3Jlja8XvZwuLjn1/egKhr7U19qsmjlFukPcCaOUW6Q9wICt6+1NfarJo5RbpD3AmjlFukPcCArevtTX2qyaOUW6Q9wJo5RbpD3AgK3r7U19qsmjlFukPcCaOUW6Q9wICt6+1NfarJo5RbpD3AmjlFukPcCArevtTKPSrJo5RbpD3AqnRABgA2AuA9we4BCTYue1NfavvD6OOWpjZJG17c3K7JcLi4MQBt95+KsGj1De3osN+jICArmvtTX2qxt4PUJ2UsJ9zAvdHKLdIe4EIK3r7U19qsmjlFukPcCHg7QjbSQ9wICt6+1NfarIODtCdlJD3AmjlFukPcCArevtTX2qyaOUW6Q9wJo5RbpD3AgK3r7Vjqb5DtvsO/Aq0aOUW6Q9wJo3RbpD3AgNjDP1MX+0z8gW0vGtAAAFgBYAbAOxeoAiIgCIiAIiIAiIgCIiAIiIAiIgCIiAIiIAqFSewPe787lfVQoGSNGSYJrhzr/ZPP+tx2ga0BIYL+1x/7M34xKg8Y09WzHWSUZvLDRCcMv7bWZbpGEc92ZWrn96v+BRvNSx2akAEUoJcxzBcmKwuQOg/BWg07MrLyG5VrZVhlW9+1CT878H+GtdRYdE2mOQyasmy6ghrrFrI8mMF/JBtr17Rs2FTlTxnYwYKN7pWQiRk7nTiLOtmdFcsDQBqyuS3Vz69mpdpNBDk5GZZk3vk5Iyb9Ntl1CcJeAdFXmN0wka6Nhja6F5jOQdrSBqI283OVAOTVnGxiuYpi2sa2R1PJNJeFgDy2eRo5TtTuS0DJY29xtPNry8JayeqfLUVrW57BnvZGWkxvDqcl0UQ2NcXMLi4fukLuOG8HaSnijgigZkRNLYw4ZRANy7WbnWSSem62jh8Or7GPUMlvJGoHaB0DWfigOHYdwyxWjpaOKBzXNq6XIohkNObqPS8hwvtcMkk2N/bHQss3GdjUVaYHSMJiqW07qdzWAygHJcRazsp1rgt1cpdu9Ej5IzbeTrZyRyf5ehDRxZWczbMv9/JGV0bdqAzIiKS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1739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http://www.mrcorfe.com/KS4/AQA/Phy1/RAHazards/images/ElecFiel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052737"/>
            <a:ext cx="7680083" cy="528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40" y="6346963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4"/>
              </a:rPr>
              <a:t>Using a magnetic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2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6632"/>
            <a:ext cx="9361040" cy="735999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946915"/>
            <a:ext cx="8313390" cy="550794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96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9" y="114609"/>
            <a:ext cx="9766464" cy="6497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74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737"/>
          <a:stretch/>
        </p:blipFill>
        <p:spPr>
          <a:xfrm>
            <a:off x="493028" y="289034"/>
            <a:ext cx="11394172" cy="52000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85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4" y="181769"/>
            <a:ext cx="11784718" cy="5470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86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31957" y="3491268"/>
            <a:ext cx="2814898" cy="2071693"/>
            <a:chOff x="142844" y="1065052"/>
            <a:chExt cx="2815026" cy="2071707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42844" y="1714488"/>
              <a:ext cx="2282454" cy="1422271"/>
              <a:chOff x="1000100" y="4929198"/>
              <a:chExt cx="2282454" cy="1422271"/>
            </a:xfrm>
          </p:grpSpPr>
          <p:sp>
            <p:nvSpPr>
              <p:cNvPr id="49181" name="TextBox 29"/>
              <p:cNvSpPr txBox="1">
                <a:spLocks noChangeArrowheads="1"/>
              </p:cNvSpPr>
              <p:nvPr/>
            </p:nvSpPr>
            <p:spPr bwMode="auto">
              <a:xfrm>
                <a:off x="1937253" y="5214950"/>
                <a:ext cx="1345301" cy="1015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6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Am</a:t>
                </a:r>
              </a:p>
            </p:txBody>
          </p:sp>
          <p:sp>
            <p:nvSpPr>
              <p:cNvPr id="49182" name="Rectangle 30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1122474" cy="707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4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241</a:t>
                </a:r>
              </a:p>
            </p:txBody>
          </p:sp>
          <p:sp>
            <p:nvSpPr>
              <p:cNvPr id="49183" name="Rectangle 31"/>
              <p:cNvSpPr>
                <a:spLocks noChangeArrowheads="1"/>
              </p:cNvSpPr>
              <p:nvPr/>
            </p:nvSpPr>
            <p:spPr bwMode="auto">
              <a:xfrm>
                <a:off x="1261833" y="5643578"/>
                <a:ext cx="809874" cy="707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4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95</a:t>
                </a:r>
              </a:p>
            </p:txBody>
          </p:sp>
        </p:grpSp>
        <p:sp>
          <p:nvSpPr>
            <p:cNvPr id="49180" name="TextBox 28"/>
            <p:cNvSpPr txBox="1">
              <a:spLocks noChangeArrowheads="1"/>
            </p:cNvSpPr>
            <p:nvPr/>
          </p:nvSpPr>
          <p:spPr bwMode="auto">
            <a:xfrm>
              <a:off x="500034" y="1065052"/>
              <a:ext cx="2457836" cy="64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Americium</a:t>
              </a:r>
              <a:endParaRPr lang="en-GB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32521" y="4426306"/>
            <a:ext cx="12218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Np</a:t>
            </a:r>
            <a:endParaRPr lang="en-GB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95896" y="4140555"/>
            <a:ext cx="11224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237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557833" y="4854930"/>
            <a:ext cx="809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93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38770" y="3491268"/>
            <a:ext cx="2494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Neptunium</a:t>
            </a:r>
            <a:endParaRPr lang="en-GB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1823" y="344256"/>
            <a:ext cx="3906274" cy="25538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/>
              <a:t>The nucleus loses </a:t>
            </a:r>
          </a:p>
          <a:p>
            <a:r>
              <a:rPr lang="en-GB" sz="3600" b="1" dirty="0"/>
              <a:t>2 protons </a:t>
            </a:r>
            <a:r>
              <a:rPr lang="en-GB" sz="3600" dirty="0"/>
              <a:t>and</a:t>
            </a:r>
          </a:p>
          <a:p>
            <a:r>
              <a:rPr lang="en-GB" sz="3600" b="1" dirty="0"/>
              <a:t>2 neutrons </a:t>
            </a:r>
            <a:r>
              <a:rPr lang="en-GB" sz="3600" dirty="0"/>
              <a:t>as an</a:t>
            </a:r>
          </a:p>
          <a:p>
            <a:r>
              <a:rPr lang="en-GB" sz="3600" dirty="0"/>
              <a:t>	</a:t>
            </a:r>
            <a:r>
              <a:rPr lang="en-GB" sz="3600" b="1" dirty="0"/>
              <a:t>alpha</a:t>
            </a:r>
            <a:r>
              <a:rPr lang="en-GB" sz="3600" dirty="0"/>
              <a:t> particle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8067669" y="3491267"/>
            <a:ext cx="2335896" cy="2065338"/>
            <a:chOff x="6286512" y="2143116"/>
            <a:chExt cx="2335607" cy="2065208"/>
          </a:xfrm>
        </p:grpSpPr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6500826" y="2786058"/>
              <a:ext cx="1483516" cy="1422266"/>
              <a:chOff x="1571604" y="4929198"/>
              <a:chExt cx="1483516" cy="1422266"/>
            </a:xfrm>
          </p:grpSpPr>
          <p:sp>
            <p:nvSpPr>
              <p:cNvPr id="49176" name="TextBox 41"/>
              <p:cNvSpPr txBox="1">
                <a:spLocks noChangeArrowheads="1"/>
              </p:cNvSpPr>
              <p:nvPr/>
            </p:nvSpPr>
            <p:spPr bwMode="auto">
              <a:xfrm>
                <a:off x="1857356" y="5214950"/>
                <a:ext cx="1197764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60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He</a:t>
                </a:r>
              </a:p>
            </p:txBody>
          </p:sp>
          <p:sp>
            <p:nvSpPr>
              <p:cNvPr id="49177" name="Rectangle 42"/>
              <p:cNvSpPr>
                <a:spLocks noChangeArrowheads="1"/>
              </p:cNvSpPr>
              <p:nvPr/>
            </p:nvSpPr>
            <p:spPr bwMode="auto">
              <a:xfrm>
                <a:off x="1571604" y="4929198"/>
                <a:ext cx="4972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40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4</a:t>
                </a:r>
              </a:p>
            </p:txBody>
          </p:sp>
          <p:sp>
            <p:nvSpPr>
              <p:cNvPr id="49178" name="Rectangle 43"/>
              <p:cNvSpPr>
                <a:spLocks noChangeArrowheads="1"/>
              </p:cNvSpPr>
              <p:nvPr/>
            </p:nvSpPr>
            <p:spPr bwMode="auto">
              <a:xfrm>
                <a:off x="1571604" y="5643578"/>
                <a:ext cx="4972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40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2</a:t>
                </a:r>
              </a:p>
            </p:txBody>
          </p:sp>
        </p:grpSp>
        <p:sp>
          <p:nvSpPr>
            <p:cNvPr id="49175" name="TextBox 40"/>
            <p:cNvSpPr txBox="1">
              <a:spLocks noChangeArrowheads="1"/>
            </p:cNvSpPr>
            <p:nvPr/>
          </p:nvSpPr>
          <p:spPr bwMode="auto">
            <a:xfrm>
              <a:off x="6286512" y="2143116"/>
              <a:ext cx="2335607" cy="646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36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α</a:t>
              </a:r>
              <a:r>
                <a:rPr lang="en-GB" sz="36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 particle</a:t>
              </a:r>
              <a:endParaRPr lang="en-GB" sz="6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4089396" y="4497742"/>
            <a:ext cx="1000125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446958" y="4069118"/>
            <a:ext cx="608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grpSp>
        <p:nvGrpSpPr>
          <p:cNvPr id="9" name="Group 105"/>
          <p:cNvGrpSpPr/>
          <p:nvPr/>
        </p:nvGrpSpPr>
        <p:grpSpPr>
          <a:xfrm>
            <a:off x="3809984" y="1500174"/>
            <a:ext cx="1785950" cy="1785950"/>
            <a:chOff x="428596" y="1428736"/>
            <a:chExt cx="1785950" cy="1785950"/>
          </a:xfrm>
        </p:grpSpPr>
        <p:sp>
          <p:nvSpPr>
            <p:cNvPr id="49" name="Oval 48"/>
            <p:cNvSpPr/>
            <p:nvPr/>
          </p:nvSpPr>
          <p:spPr>
            <a:xfrm>
              <a:off x="857224" y="2071678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571472" y="2643182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1071538" y="1785926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1909744" y="1928802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285852" y="2071678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1285852" y="2285992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466696" y="2395530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928662" y="1500174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1395390" y="2895596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714348" y="1643050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1662092" y="2752720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1747818" y="1676388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428596" y="2143116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804836" y="2857496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1857356" y="2500306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1090588" y="2928934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928794" y="2214554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1500166" y="1500174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1214414" y="1428736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500034" y="1857364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1357290" y="1428736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1914506" y="2357430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981050" y="2895596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447646" y="2000240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1857356" y="1785926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785786" y="1571612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571472" y="2500306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1428728" y="2714620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/>
          </p:nvSpPr>
          <p:spPr>
            <a:xfrm>
              <a:off x="1009624" y="2224078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1000100" y="2571744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714348" y="2285992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1357290" y="1928802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1571604" y="2214554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1571604" y="1928802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938186" y="1724012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1357290" y="1643050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857224" y="2428868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642910" y="2071678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1214414" y="2643182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1214414" y="2500306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1142976" y="1714488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795310" y="2224078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1500166" y="2500306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1357290" y="1857364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1252510" y="2681278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785786" y="1857364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1142976" y="2143116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1643042" y="2143116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785786" y="2643182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1071538" y="2000240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1071538" y="2357430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1571604" y="1714488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1357290" y="2214554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1643042" y="2500306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1714480" y="2357430"/>
              <a:ext cx="285752" cy="285752"/>
            </a:xfrm>
            <a:prstGeom prst="ellipse">
              <a:avLst/>
            </a:prstGeom>
            <a:solidFill>
              <a:srgbClr val="1159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/>
            <p:cNvSpPr/>
            <p:nvPr/>
          </p:nvSpPr>
          <p:spPr>
            <a:xfrm>
              <a:off x="1785918" y="2071678"/>
              <a:ext cx="285752" cy="2857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4595802" y="2214554"/>
            <a:ext cx="500066" cy="500066"/>
            <a:chOff x="571472" y="1357298"/>
            <a:chExt cx="1937256" cy="1865818"/>
          </a:xfrm>
        </p:grpSpPr>
        <p:sp>
          <p:nvSpPr>
            <p:cNvPr id="45" name="Oval 44"/>
            <p:cNvSpPr/>
            <p:nvPr/>
          </p:nvSpPr>
          <p:spPr>
            <a:xfrm>
              <a:off x="785786" y="1357298"/>
              <a:ext cx="1080000" cy="108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1428728" y="1500174"/>
              <a:ext cx="1080000" cy="1080000"/>
            </a:xfrm>
            <a:prstGeom prst="ellipse">
              <a:avLst/>
            </a:prstGeom>
            <a:solidFill>
              <a:srgbClr val="1159C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571472" y="2000240"/>
              <a:ext cx="1080000" cy="1080000"/>
            </a:xfrm>
            <a:prstGeom prst="ellipse">
              <a:avLst/>
            </a:prstGeom>
            <a:solidFill>
              <a:srgbClr val="1159C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1285853" y="2143118"/>
              <a:ext cx="1080002" cy="107999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16037" y="260649"/>
            <a:ext cx="4023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ym typeface="Symbol"/>
              </a:rPr>
              <a:t></a:t>
            </a:r>
            <a:r>
              <a:rPr lang="en-GB" sz="4400" dirty="0">
                <a:sym typeface="Symbol"/>
              </a:rPr>
              <a:t> </a:t>
            </a:r>
            <a:r>
              <a:rPr lang="en-GB" sz="4400" b="1" dirty="0"/>
              <a:t>Alpha decay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742" y="5661248"/>
            <a:ext cx="8751847" cy="10556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When an unstable nucleus emits an </a:t>
            </a:r>
            <a:r>
              <a:rPr lang="en-GB" sz="2800" dirty="0">
                <a:sym typeface="Symbol"/>
              </a:rPr>
              <a:t> particle its atomic number goes down by 2 and its mass number by 4.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78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9713 0.00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 bwMode="auto">
          <a:xfrm>
            <a:off x="1738282" y="142876"/>
            <a:ext cx="871543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  <a:sym typeface="Symbol"/>
              </a:rPr>
              <a:t></a:t>
            </a:r>
            <a:r>
              <a:rPr lang="en-GB" sz="4400" dirty="0">
                <a:sym typeface="Symbol"/>
              </a:rPr>
              <a:t> </a:t>
            </a:r>
            <a:r>
              <a:rPr lang="en-GB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Decay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38344" y="3491246"/>
            <a:ext cx="1737887" cy="2071693"/>
            <a:chOff x="468061" y="1065052"/>
            <a:chExt cx="1737967" cy="2071707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68061" y="1714488"/>
              <a:ext cx="1272724" cy="1422271"/>
              <a:chOff x="1325317" y="4929198"/>
              <a:chExt cx="1272724" cy="1422271"/>
            </a:xfrm>
          </p:grpSpPr>
          <p:sp>
            <p:nvSpPr>
              <p:cNvPr id="49181" name="TextBox 29"/>
              <p:cNvSpPr txBox="1">
                <a:spLocks noChangeArrowheads="1"/>
              </p:cNvSpPr>
              <p:nvPr/>
            </p:nvSpPr>
            <p:spPr bwMode="auto">
              <a:xfrm>
                <a:off x="1937253" y="5214950"/>
                <a:ext cx="660788" cy="1015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6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C</a:t>
                </a:r>
              </a:p>
            </p:txBody>
          </p:sp>
          <p:sp>
            <p:nvSpPr>
              <p:cNvPr id="49182" name="Rectangle 30"/>
              <p:cNvSpPr>
                <a:spLocks noChangeArrowheads="1"/>
              </p:cNvSpPr>
              <p:nvPr/>
            </p:nvSpPr>
            <p:spPr bwMode="auto">
              <a:xfrm>
                <a:off x="1325317" y="4929198"/>
                <a:ext cx="809874" cy="707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4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14</a:t>
                </a:r>
              </a:p>
            </p:txBody>
          </p:sp>
          <p:sp>
            <p:nvSpPr>
              <p:cNvPr id="49183" name="Rectangle 31"/>
              <p:cNvSpPr>
                <a:spLocks noChangeArrowheads="1"/>
              </p:cNvSpPr>
              <p:nvPr/>
            </p:nvSpPr>
            <p:spPr bwMode="auto">
              <a:xfrm>
                <a:off x="1587050" y="5643578"/>
                <a:ext cx="497275" cy="707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4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6</a:t>
                </a:r>
              </a:p>
            </p:txBody>
          </p:sp>
        </p:grpSp>
        <p:sp>
          <p:nvSpPr>
            <p:cNvPr id="49180" name="TextBox 28"/>
            <p:cNvSpPr txBox="1">
              <a:spLocks noChangeArrowheads="1"/>
            </p:cNvSpPr>
            <p:nvPr/>
          </p:nvSpPr>
          <p:spPr bwMode="auto">
            <a:xfrm>
              <a:off x="500034" y="1065052"/>
              <a:ext cx="1705994" cy="64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Carbon</a:t>
              </a:r>
              <a:endParaRPr lang="en-GB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03933" y="4426284"/>
            <a:ext cx="809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429035" y="4140533"/>
            <a:ext cx="809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14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690971" y="4854908"/>
            <a:ext cx="497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7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10183" y="3491246"/>
            <a:ext cx="2116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Nitrogen</a:t>
            </a:r>
            <a:endParaRPr lang="en-GB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881945" y="3491246"/>
            <a:ext cx="2393032" cy="2065293"/>
            <a:chOff x="6229383" y="2143116"/>
            <a:chExt cx="2392736" cy="2065163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6229383" y="2786058"/>
              <a:ext cx="1285725" cy="1422221"/>
              <a:chOff x="1300161" y="4929198"/>
              <a:chExt cx="1285725" cy="1422221"/>
            </a:xfrm>
          </p:grpSpPr>
          <p:sp>
            <p:nvSpPr>
              <p:cNvPr id="49176" name="TextBox 41"/>
              <p:cNvSpPr txBox="1">
                <a:spLocks noChangeArrowheads="1"/>
              </p:cNvSpPr>
              <p:nvPr/>
            </p:nvSpPr>
            <p:spPr bwMode="auto">
              <a:xfrm>
                <a:off x="1971691" y="5072028"/>
                <a:ext cx="614195" cy="1015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6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e</a:t>
                </a:r>
              </a:p>
            </p:txBody>
          </p:sp>
          <p:sp>
            <p:nvSpPr>
              <p:cNvPr id="49177" name="Rectangle 42"/>
              <p:cNvSpPr>
                <a:spLocks noChangeArrowheads="1"/>
              </p:cNvSpPr>
              <p:nvPr/>
            </p:nvSpPr>
            <p:spPr bwMode="auto">
              <a:xfrm>
                <a:off x="1571604" y="4929198"/>
                <a:ext cx="4972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4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49178" name="Rectangle 43"/>
              <p:cNvSpPr>
                <a:spLocks noChangeArrowheads="1"/>
              </p:cNvSpPr>
              <p:nvPr/>
            </p:nvSpPr>
            <p:spPr bwMode="auto">
              <a:xfrm>
                <a:off x="1300161" y="5643578"/>
                <a:ext cx="809737" cy="707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4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-1</a:t>
                </a:r>
              </a:p>
            </p:txBody>
          </p:sp>
        </p:grpSp>
        <p:sp>
          <p:nvSpPr>
            <p:cNvPr id="49175" name="TextBox 40"/>
            <p:cNvSpPr txBox="1">
              <a:spLocks noChangeArrowheads="1"/>
            </p:cNvSpPr>
            <p:nvPr/>
          </p:nvSpPr>
          <p:spPr bwMode="auto">
            <a:xfrm>
              <a:off x="6286512" y="2143116"/>
              <a:ext cx="2335607" cy="646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β</a:t>
              </a:r>
              <a:r>
                <a:rPr lang="en-GB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 particle</a:t>
              </a:r>
              <a:endParaRPr lang="en-GB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3960808" y="4497720"/>
            <a:ext cx="1000125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318370" y="4069096"/>
            <a:ext cx="608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57" name="Oval 56"/>
          <p:cNvSpPr/>
          <p:nvPr/>
        </p:nvSpPr>
        <p:spPr>
          <a:xfrm>
            <a:off x="5238744" y="2571744"/>
            <a:ext cx="285752" cy="2857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810116" y="2928934"/>
            <a:ext cx="285752" cy="2857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024430" y="3071810"/>
            <a:ext cx="285752" cy="285752"/>
          </a:xfrm>
          <a:prstGeom prst="ellipse">
            <a:avLst/>
          </a:prstGeom>
          <a:solidFill>
            <a:srgbClr val="1159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952992" y="2643182"/>
            <a:ext cx="285752" cy="285752"/>
          </a:xfrm>
          <a:prstGeom prst="ellipse">
            <a:avLst/>
          </a:prstGeom>
          <a:solidFill>
            <a:srgbClr val="1159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91824" y="344255"/>
            <a:ext cx="3861895" cy="2973050"/>
          </a:xfrm>
          <a:prstGeom prst="roundRect">
            <a:avLst>
              <a:gd name="adj" fmla="val 68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A </a:t>
            </a:r>
            <a:r>
              <a:rPr lang="en-GB" sz="3600" b="1" dirty="0"/>
              <a:t>neutron</a:t>
            </a:r>
            <a:r>
              <a:rPr lang="en-GB" sz="3600" dirty="0"/>
              <a:t> changes into a </a:t>
            </a:r>
            <a:r>
              <a:rPr lang="en-GB" sz="3600" b="1" dirty="0"/>
              <a:t>proton</a:t>
            </a:r>
            <a:r>
              <a:rPr lang="en-GB" sz="3600" dirty="0"/>
              <a:t>.  </a:t>
            </a:r>
          </a:p>
          <a:p>
            <a:r>
              <a:rPr lang="en-GB" sz="3600" dirty="0"/>
              <a:t>An </a:t>
            </a:r>
            <a:r>
              <a:rPr lang="en-GB" sz="3600" b="1" dirty="0"/>
              <a:t>electron</a:t>
            </a:r>
            <a:r>
              <a:rPr lang="en-GB" sz="3600" dirty="0"/>
              <a:t> is created and is 			emitted.</a:t>
            </a:r>
          </a:p>
        </p:txBody>
      </p:sp>
      <p:sp>
        <p:nvSpPr>
          <p:cNvPr id="70" name="Oval 69"/>
          <p:cNvSpPr/>
          <p:nvPr/>
        </p:nvSpPr>
        <p:spPr>
          <a:xfrm>
            <a:off x="4952992" y="3000372"/>
            <a:ext cx="285752" cy="2857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238744" y="3000372"/>
            <a:ext cx="285752" cy="285752"/>
          </a:xfrm>
          <a:prstGeom prst="ellipse">
            <a:avLst/>
          </a:prstGeom>
          <a:solidFill>
            <a:srgbClr val="1159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381620" y="2928934"/>
            <a:ext cx="285752" cy="2857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810116" y="2643182"/>
            <a:ext cx="285752" cy="285752"/>
          </a:xfrm>
          <a:prstGeom prst="ellipse">
            <a:avLst/>
          </a:prstGeom>
          <a:solidFill>
            <a:srgbClr val="1159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310182" y="3000372"/>
            <a:ext cx="285752" cy="285752"/>
          </a:xfrm>
          <a:prstGeom prst="ellipse">
            <a:avLst/>
          </a:prstGeom>
          <a:solidFill>
            <a:srgbClr val="1159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5095868" y="3071810"/>
            <a:ext cx="285752" cy="285752"/>
          </a:xfrm>
          <a:prstGeom prst="ellipse">
            <a:avLst/>
          </a:prstGeom>
          <a:solidFill>
            <a:srgbClr val="1159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095868" y="2500306"/>
            <a:ext cx="285752" cy="2857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381620" y="2643182"/>
            <a:ext cx="285752" cy="285752"/>
          </a:xfrm>
          <a:prstGeom prst="ellipse">
            <a:avLst/>
          </a:prstGeom>
          <a:solidFill>
            <a:srgbClr val="1159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024430" y="2857496"/>
            <a:ext cx="285752" cy="2857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24430" y="2714620"/>
            <a:ext cx="285752" cy="285752"/>
          </a:xfrm>
          <a:prstGeom prst="ellipse">
            <a:avLst/>
          </a:prstGeom>
          <a:solidFill>
            <a:srgbClr val="1159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167306" y="2714620"/>
            <a:ext cx="285752" cy="2857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238744" y="2786058"/>
            <a:ext cx="180000" cy="180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282" y="5585588"/>
            <a:ext cx="8715436" cy="10556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ym typeface="Symbol"/>
              </a:rPr>
              <a:t>When an unstable nucleus emits a  particle its atomic number goes up by 1 but its mass number stays the same.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8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1065 L 0.26628 0.018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42" grpId="0"/>
      <p:bldP spid="106" grpId="0" animBg="1"/>
      <p:bldP spid="107" grpId="0" animBg="1"/>
      <p:bldP spid="10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" y="48419"/>
            <a:ext cx="9785131" cy="6678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517555"/>
            <a:ext cx="11175616" cy="52767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04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ym typeface="Symbol"/>
              </a:rPr>
              <a:t> Gamma Radiation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124745"/>
            <a:ext cx="8712968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dirty="0" smtClean="0"/>
              <a:t>Is </a:t>
            </a:r>
            <a:r>
              <a:rPr lang="en-GB" b="1" dirty="0" smtClean="0"/>
              <a:t>not</a:t>
            </a:r>
            <a:r>
              <a:rPr lang="en-GB" dirty="0" smtClean="0"/>
              <a:t> a particle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dirty="0" smtClean="0"/>
              <a:t>It is a form of electromagnetic radiation emitted when an atom goes through </a:t>
            </a:r>
            <a:r>
              <a:rPr lang="en-GB" b="1" dirty="0">
                <a:sym typeface="Symbol"/>
              </a:rPr>
              <a:t> </a:t>
            </a:r>
            <a:r>
              <a:rPr lang="en-GB" dirty="0" smtClean="0"/>
              <a:t>or </a:t>
            </a:r>
            <a:r>
              <a:rPr lang="en-GB" dirty="0">
                <a:sym typeface="Symbol"/>
              </a:rPr>
              <a:t> </a:t>
            </a:r>
            <a:r>
              <a:rPr lang="en-GB" dirty="0" smtClean="0"/>
              <a:t>decay.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dirty="0" smtClean="0"/>
              <a:t>It has </a:t>
            </a:r>
            <a:r>
              <a:rPr lang="en-GB" b="1" dirty="0" smtClean="0"/>
              <a:t>no charge or mass </a:t>
            </a:r>
            <a:r>
              <a:rPr lang="en-GB" dirty="0" smtClean="0"/>
              <a:t>(unlike </a:t>
            </a:r>
            <a:r>
              <a:rPr lang="en-GB" b="1" dirty="0">
                <a:sym typeface="Symbol"/>
              </a:rPr>
              <a:t></a:t>
            </a:r>
            <a:r>
              <a:rPr lang="en-GB" dirty="0" smtClean="0"/>
              <a:t> and </a:t>
            </a:r>
            <a:r>
              <a:rPr lang="en-GB" dirty="0">
                <a:sym typeface="Symbol"/>
              </a:rPr>
              <a:t></a:t>
            </a:r>
            <a:r>
              <a:rPr lang="en-GB" dirty="0" smtClean="0"/>
              <a:t> radiation)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gamma_w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908720"/>
            <a:ext cx="554461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3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" y="74612"/>
            <a:ext cx="9452417" cy="3984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59" y="2231298"/>
            <a:ext cx="9522811" cy="28538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483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495"/>
            <a:ext cx="10441160" cy="64253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75" y="2636912"/>
            <a:ext cx="10119791" cy="31247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193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7" y="116632"/>
            <a:ext cx="11282359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5" y="2564904"/>
            <a:ext cx="11549841" cy="203291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6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7178"/>
            <a:ext cx="8496944" cy="6856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88" y="2564905"/>
            <a:ext cx="10456341" cy="3939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464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252"/>
          <a:stretch/>
        </p:blipFill>
        <p:spPr>
          <a:xfrm>
            <a:off x="3186076" y="0"/>
            <a:ext cx="9005924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2813"/>
          <a:stretch/>
        </p:blipFill>
        <p:spPr>
          <a:xfrm rot="19000755">
            <a:off x="-544322" y="2745605"/>
            <a:ext cx="4187814" cy="13667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91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Contamination or irradiation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u="sng" dirty="0" smtClean="0"/>
              <a:t>Contamination</a:t>
            </a:r>
            <a:r>
              <a:rPr lang="en-GB" sz="4000" b="1" dirty="0" smtClean="0"/>
              <a:t> - </a:t>
            </a:r>
            <a:r>
              <a:rPr lang="en-GB" sz="4000" dirty="0"/>
              <a:t>the unwanted presence of </a:t>
            </a:r>
            <a:r>
              <a:rPr lang="en-GB" sz="4000" dirty="0" smtClean="0"/>
              <a:t>materials containing </a:t>
            </a:r>
            <a:r>
              <a:rPr lang="en-GB" sz="4000" dirty="0"/>
              <a:t>radioactive atoms on other </a:t>
            </a:r>
            <a:r>
              <a:rPr lang="en-GB" sz="4000" dirty="0" smtClean="0"/>
              <a:t>materials</a:t>
            </a:r>
          </a:p>
          <a:p>
            <a:pPr marL="0" indent="0">
              <a:buNone/>
            </a:pPr>
            <a:endParaRPr lang="en-GB" sz="4000" b="1" u="sng" dirty="0"/>
          </a:p>
          <a:p>
            <a:pPr marL="0" indent="0">
              <a:buNone/>
            </a:pPr>
            <a:r>
              <a:rPr lang="en-GB" sz="4000" b="1" u="sng" dirty="0" smtClean="0"/>
              <a:t>Irradiation</a:t>
            </a:r>
            <a:r>
              <a:rPr lang="en-GB" sz="4000" b="1" dirty="0" smtClean="0"/>
              <a:t> - </a:t>
            </a:r>
            <a:r>
              <a:rPr lang="en-GB" sz="4000" dirty="0"/>
              <a:t>the process of exposing an object to nuclear </a:t>
            </a:r>
            <a:r>
              <a:rPr lang="en-GB" sz="4000" dirty="0" smtClean="0"/>
              <a:t>radiation. The </a:t>
            </a:r>
            <a:r>
              <a:rPr lang="en-GB" sz="4000" dirty="0"/>
              <a:t>irradiated object does not become radioactive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29220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5" y="114300"/>
            <a:ext cx="11990661" cy="4992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25" y="1429407"/>
            <a:ext cx="10962391" cy="54285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70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174" y="-11875"/>
            <a:ext cx="8229600" cy="908720"/>
          </a:xfrm>
          <a:noFill/>
        </p:spPr>
        <p:txBody>
          <a:bodyPr/>
          <a:lstStyle/>
          <a:p>
            <a:r>
              <a:rPr lang="en-GB" b="1" u="sng" dirty="0" smtClean="0">
                <a:effectLst/>
              </a:rPr>
              <a:t>Half life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714500" y="764704"/>
            <a:ext cx="87249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dirty="0">
                <a:latin typeface="+mj-lt"/>
              </a:rPr>
              <a:t>The decay of radioactive isotopes can be used to measure a material’s age.  The </a:t>
            </a:r>
            <a:r>
              <a:rPr lang="en-GB" sz="2800" b="1" dirty="0">
                <a:solidFill>
                  <a:srgbClr val="7030A0"/>
                </a:solidFill>
                <a:latin typeface="+mj-lt"/>
              </a:rPr>
              <a:t>HALF-LIFE</a:t>
            </a:r>
            <a:r>
              <a:rPr lang="en-GB" sz="2800" dirty="0">
                <a:latin typeface="+mj-lt"/>
              </a:rPr>
              <a:t> of an atom is the time taken for </a:t>
            </a:r>
            <a:r>
              <a:rPr lang="en-GB" sz="2800" b="1" dirty="0">
                <a:solidFill>
                  <a:srgbClr val="7030A0"/>
                </a:solidFill>
                <a:latin typeface="+mj-lt"/>
              </a:rPr>
              <a:t>HALF</a:t>
            </a:r>
            <a:r>
              <a:rPr lang="en-GB" sz="2800" dirty="0">
                <a:latin typeface="+mj-lt"/>
              </a:rPr>
              <a:t> of the radioactive isotopes in a sample to </a:t>
            </a:r>
            <a:r>
              <a:rPr lang="en-GB" sz="2800" b="1" dirty="0">
                <a:solidFill>
                  <a:srgbClr val="7030A0"/>
                </a:solidFill>
                <a:latin typeface="+mj-lt"/>
              </a:rPr>
              <a:t>decay</a:t>
            </a:r>
            <a:r>
              <a:rPr lang="en-GB" sz="2800" dirty="0">
                <a:latin typeface="+mj-lt"/>
              </a:rPr>
              <a:t>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66900" y="3098800"/>
            <a:ext cx="1295400" cy="1371600"/>
            <a:chOff x="288" y="1680"/>
            <a:chExt cx="816" cy="864"/>
          </a:xfrm>
        </p:grpSpPr>
        <p:sp>
          <p:nvSpPr>
            <p:cNvPr id="184325" name="Oval 5"/>
            <p:cNvSpPr>
              <a:spLocks noChangeArrowheads="1"/>
            </p:cNvSpPr>
            <p:nvPr/>
          </p:nvSpPr>
          <p:spPr bwMode="auto">
            <a:xfrm>
              <a:off x="432" y="177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26" name="Oval 6"/>
            <p:cNvSpPr>
              <a:spLocks noChangeArrowheads="1"/>
            </p:cNvSpPr>
            <p:nvPr/>
          </p:nvSpPr>
          <p:spPr bwMode="auto">
            <a:xfrm>
              <a:off x="384" y="1968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28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28" name="Oval 8"/>
            <p:cNvSpPr>
              <a:spLocks noChangeArrowheads="1"/>
            </p:cNvSpPr>
            <p:nvPr/>
          </p:nvSpPr>
          <p:spPr bwMode="auto">
            <a:xfrm>
              <a:off x="576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29" name="Oval 9"/>
            <p:cNvSpPr>
              <a:spLocks noChangeArrowheads="1"/>
            </p:cNvSpPr>
            <p:nvPr/>
          </p:nvSpPr>
          <p:spPr bwMode="auto">
            <a:xfrm>
              <a:off x="480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0" name="Oval 10"/>
            <p:cNvSpPr>
              <a:spLocks noChangeArrowheads="1"/>
            </p:cNvSpPr>
            <p:nvPr/>
          </p:nvSpPr>
          <p:spPr bwMode="auto">
            <a:xfrm>
              <a:off x="288" y="1872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1" name="Oval 11"/>
            <p:cNvSpPr>
              <a:spLocks noChangeArrowheads="1"/>
            </p:cNvSpPr>
            <p:nvPr/>
          </p:nvSpPr>
          <p:spPr bwMode="auto">
            <a:xfrm>
              <a:off x="336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2" name="Oval 12"/>
            <p:cNvSpPr>
              <a:spLocks noChangeArrowheads="1"/>
            </p:cNvSpPr>
            <p:nvPr/>
          </p:nvSpPr>
          <p:spPr bwMode="auto">
            <a:xfrm>
              <a:off x="672" y="206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3" name="Oval 13"/>
            <p:cNvSpPr>
              <a:spLocks noChangeArrowheads="1"/>
            </p:cNvSpPr>
            <p:nvPr/>
          </p:nvSpPr>
          <p:spPr bwMode="auto">
            <a:xfrm>
              <a:off x="720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4" name="Oval 14"/>
            <p:cNvSpPr>
              <a:spLocks noChangeArrowheads="1"/>
            </p:cNvSpPr>
            <p:nvPr/>
          </p:nvSpPr>
          <p:spPr bwMode="auto">
            <a:xfrm>
              <a:off x="864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5" name="Oval 15"/>
            <p:cNvSpPr>
              <a:spLocks noChangeArrowheads="1"/>
            </p:cNvSpPr>
            <p:nvPr/>
          </p:nvSpPr>
          <p:spPr bwMode="auto">
            <a:xfrm>
              <a:off x="672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6" name="Oval 16"/>
            <p:cNvSpPr>
              <a:spLocks noChangeArrowheads="1"/>
            </p:cNvSpPr>
            <p:nvPr/>
          </p:nvSpPr>
          <p:spPr bwMode="auto">
            <a:xfrm>
              <a:off x="816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7" name="Oval 17"/>
            <p:cNvSpPr>
              <a:spLocks noChangeArrowheads="1"/>
            </p:cNvSpPr>
            <p:nvPr/>
          </p:nvSpPr>
          <p:spPr bwMode="auto">
            <a:xfrm>
              <a:off x="576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8" name="Oval 18"/>
            <p:cNvSpPr>
              <a:spLocks noChangeArrowheads="1"/>
            </p:cNvSpPr>
            <p:nvPr/>
          </p:nvSpPr>
          <p:spPr bwMode="auto">
            <a:xfrm>
              <a:off x="816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39" name="Oval 19"/>
            <p:cNvSpPr>
              <a:spLocks noChangeArrowheads="1"/>
            </p:cNvSpPr>
            <p:nvPr/>
          </p:nvSpPr>
          <p:spPr bwMode="auto">
            <a:xfrm>
              <a:off x="624" y="168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40" name="Oval 20"/>
            <p:cNvSpPr>
              <a:spLocks noChangeArrowheads="1"/>
            </p:cNvSpPr>
            <p:nvPr/>
          </p:nvSpPr>
          <p:spPr bwMode="auto">
            <a:xfrm>
              <a:off x="432" y="230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184341" name="AutoShape 21"/>
          <p:cNvSpPr>
            <a:spLocks noChangeArrowheads="1"/>
          </p:cNvSpPr>
          <p:nvPr/>
        </p:nvSpPr>
        <p:spPr bwMode="auto">
          <a:xfrm>
            <a:off x="3467100" y="3403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305300" y="3098800"/>
            <a:ext cx="1295400" cy="1371600"/>
            <a:chOff x="1728" y="1680"/>
            <a:chExt cx="816" cy="864"/>
          </a:xfrm>
        </p:grpSpPr>
        <p:sp>
          <p:nvSpPr>
            <p:cNvPr id="184343" name="Oval 23"/>
            <p:cNvSpPr>
              <a:spLocks noChangeArrowheads="1"/>
            </p:cNvSpPr>
            <p:nvPr/>
          </p:nvSpPr>
          <p:spPr bwMode="auto">
            <a:xfrm>
              <a:off x="1872" y="177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44" name="Oval 24"/>
            <p:cNvSpPr>
              <a:spLocks noChangeArrowheads="1"/>
            </p:cNvSpPr>
            <p:nvPr/>
          </p:nvSpPr>
          <p:spPr bwMode="auto">
            <a:xfrm>
              <a:off x="1824" y="1968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45" name="Oval 25"/>
            <p:cNvSpPr>
              <a:spLocks noChangeArrowheads="1"/>
            </p:cNvSpPr>
            <p:nvPr/>
          </p:nvSpPr>
          <p:spPr bwMode="auto">
            <a:xfrm>
              <a:off x="1968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46" name="Oval 26"/>
            <p:cNvSpPr>
              <a:spLocks noChangeArrowheads="1"/>
            </p:cNvSpPr>
            <p:nvPr/>
          </p:nvSpPr>
          <p:spPr bwMode="auto">
            <a:xfrm>
              <a:off x="2016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47" name="Oval 27"/>
            <p:cNvSpPr>
              <a:spLocks noChangeArrowheads="1"/>
            </p:cNvSpPr>
            <p:nvPr/>
          </p:nvSpPr>
          <p:spPr bwMode="auto">
            <a:xfrm>
              <a:off x="1920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48" name="Oval 28"/>
            <p:cNvSpPr>
              <a:spLocks noChangeArrowheads="1"/>
            </p:cNvSpPr>
            <p:nvPr/>
          </p:nvSpPr>
          <p:spPr bwMode="auto">
            <a:xfrm>
              <a:off x="1728" y="1872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49" name="Oval 29"/>
            <p:cNvSpPr>
              <a:spLocks noChangeArrowheads="1"/>
            </p:cNvSpPr>
            <p:nvPr/>
          </p:nvSpPr>
          <p:spPr bwMode="auto">
            <a:xfrm>
              <a:off x="1776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50" name="Oval 30"/>
            <p:cNvSpPr>
              <a:spLocks noChangeArrowheads="1"/>
            </p:cNvSpPr>
            <p:nvPr/>
          </p:nvSpPr>
          <p:spPr bwMode="auto">
            <a:xfrm>
              <a:off x="2112" y="206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51" name="Oval 31"/>
            <p:cNvSpPr>
              <a:spLocks noChangeArrowheads="1"/>
            </p:cNvSpPr>
            <p:nvPr/>
          </p:nvSpPr>
          <p:spPr bwMode="auto">
            <a:xfrm>
              <a:off x="2160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52" name="Oval 32"/>
            <p:cNvSpPr>
              <a:spLocks noChangeArrowheads="1"/>
            </p:cNvSpPr>
            <p:nvPr/>
          </p:nvSpPr>
          <p:spPr bwMode="auto">
            <a:xfrm>
              <a:off x="2304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53" name="Oval 33"/>
            <p:cNvSpPr>
              <a:spLocks noChangeArrowheads="1"/>
            </p:cNvSpPr>
            <p:nvPr/>
          </p:nvSpPr>
          <p:spPr bwMode="auto">
            <a:xfrm>
              <a:off x="2112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54" name="Oval 34"/>
            <p:cNvSpPr>
              <a:spLocks noChangeArrowheads="1"/>
            </p:cNvSpPr>
            <p:nvPr/>
          </p:nvSpPr>
          <p:spPr bwMode="auto">
            <a:xfrm>
              <a:off x="2256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55" name="Oval 35"/>
            <p:cNvSpPr>
              <a:spLocks noChangeArrowheads="1"/>
            </p:cNvSpPr>
            <p:nvPr/>
          </p:nvSpPr>
          <p:spPr bwMode="auto">
            <a:xfrm>
              <a:off x="2016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56" name="Oval 36"/>
            <p:cNvSpPr>
              <a:spLocks noChangeArrowheads="1"/>
            </p:cNvSpPr>
            <p:nvPr/>
          </p:nvSpPr>
          <p:spPr bwMode="auto">
            <a:xfrm>
              <a:off x="2256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57" name="Oval 37"/>
            <p:cNvSpPr>
              <a:spLocks noChangeArrowheads="1"/>
            </p:cNvSpPr>
            <p:nvPr/>
          </p:nvSpPr>
          <p:spPr bwMode="auto">
            <a:xfrm>
              <a:off x="2064" y="168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58" name="Oval 38"/>
            <p:cNvSpPr>
              <a:spLocks noChangeArrowheads="1"/>
            </p:cNvSpPr>
            <p:nvPr/>
          </p:nvSpPr>
          <p:spPr bwMode="auto">
            <a:xfrm>
              <a:off x="1872" y="230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819900" y="3098800"/>
            <a:ext cx="1295400" cy="1371600"/>
            <a:chOff x="3072" y="1680"/>
            <a:chExt cx="816" cy="864"/>
          </a:xfrm>
        </p:grpSpPr>
        <p:sp>
          <p:nvSpPr>
            <p:cNvPr id="184360" name="Oval 40"/>
            <p:cNvSpPr>
              <a:spLocks noChangeArrowheads="1"/>
            </p:cNvSpPr>
            <p:nvPr/>
          </p:nvSpPr>
          <p:spPr bwMode="auto">
            <a:xfrm>
              <a:off x="3216" y="177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61" name="Oval 41"/>
            <p:cNvSpPr>
              <a:spLocks noChangeArrowheads="1"/>
            </p:cNvSpPr>
            <p:nvPr/>
          </p:nvSpPr>
          <p:spPr bwMode="auto">
            <a:xfrm>
              <a:off x="3168" y="1968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62" name="Oval 42"/>
            <p:cNvSpPr>
              <a:spLocks noChangeArrowheads="1"/>
            </p:cNvSpPr>
            <p:nvPr/>
          </p:nvSpPr>
          <p:spPr bwMode="auto">
            <a:xfrm>
              <a:off x="3312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63" name="Oval 43"/>
            <p:cNvSpPr>
              <a:spLocks noChangeArrowheads="1"/>
            </p:cNvSpPr>
            <p:nvPr/>
          </p:nvSpPr>
          <p:spPr bwMode="auto">
            <a:xfrm>
              <a:off x="3360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64" name="Oval 44"/>
            <p:cNvSpPr>
              <a:spLocks noChangeArrowheads="1"/>
            </p:cNvSpPr>
            <p:nvPr/>
          </p:nvSpPr>
          <p:spPr bwMode="auto">
            <a:xfrm>
              <a:off x="3264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65" name="Oval 45"/>
            <p:cNvSpPr>
              <a:spLocks noChangeArrowheads="1"/>
            </p:cNvSpPr>
            <p:nvPr/>
          </p:nvSpPr>
          <p:spPr bwMode="auto">
            <a:xfrm>
              <a:off x="3072" y="1872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66" name="Oval 46"/>
            <p:cNvSpPr>
              <a:spLocks noChangeArrowheads="1"/>
            </p:cNvSpPr>
            <p:nvPr/>
          </p:nvSpPr>
          <p:spPr bwMode="auto">
            <a:xfrm>
              <a:off x="3120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67" name="Oval 47"/>
            <p:cNvSpPr>
              <a:spLocks noChangeArrowheads="1"/>
            </p:cNvSpPr>
            <p:nvPr/>
          </p:nvSpPr>
          <p:spPr bwMode="auto">
            <a:xfrm>
              <a:off x="3456" y="206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68" name="Oval 48"/>
            <p:cNvSpPr>
              <a:spLocks noChangeArrowheads="1"/>
            </p:cNvSpPr>
            <p:nvPr/>
          </p:nvSpPr>
          <p:spPr bwMode="auto">
            <a:xfrm>
              <a:off x="3504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69" name="Oval 49"/>
            <p:cNvSpPr>
              <a:spLocks noChangeArrowheads="1"/>
            </p:cNvSpPr>
            <p:nvPr/>
          </p:nvSpPr>
          <p:spPr bwMode="auto">
            <a:xfrm>
              <a:off x="3648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70" name="Oval 50"/>
            <p:cNvSpPr>
              <a:spLocks noChangeArrowheads="1"/>
            </p:cNvSpPr>
            <p:nvPr/>
          </p:nvSpPr>
          <p:spPr bwMode="auto">
            <a:xfrm>
              <a:off x="3456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71" name="Oval 51"/>
            <p:cNvSpPr>
              <a:spLocks noChangeArrowheads="1"/>
            </p:cNvSpPr>
            <p:nvPr/>
          </p:nvSpPr>
          <p:spPr bwMode="auto">
            <a:xfrm>
              <a:off x="3600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72" name="Oval 52"/>
            <p:cNvSpPr>
              <a:spLocks noChangeArrowheads="1"/>
            </p:cNvSpPr>
            <p:nvPr/>
          </p:nvSpPr>
          <p:spPr bwMode="auto">
            <a:xfrm>
              <a:off x="3360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73" name="Oval 53"/>
            <p:cNvSpPr>
              <a:spLocks noChangeArrowheads="1"/>
            </p:cNvSpPr>
            <p:nvPr/>
          </p:nvSpPr>
          <p:spPr bwMode="auto">
            <a:xfrm>
              <a:off x="3600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74" name="Oval 54"/>
            <p:cNvSpPr>
              <a:spLocks noChangeArrowheads="1"/>
            </p:cNvSpPr>
            <p:nvPr/>
          </p:nvSpPr>
          <p:spPr bwMode="auto">
            <a:xfrm>
              <a:off x="3408" y="168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75" name="Oval 55"/>
            <p:cNvSpPr>
              <a:spLocks noChangeArrowheads="1"/>
            </p:cNvSpPr>
            <p:nvPr/>
          </p:nvSpPr>
          <p:spPr bwMode="auto">
            <a:xfrm>
              <a:off x="3216" y="230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9182100" y="3098800"/>
            <a:ext cx="1295400" cy="1371600"/>
            <a:chOff x="4320" y="1680"/>
            <a:chExt cx="816" cy="864"/>
          </a:xfrm>
        </p:grpSpPr>
        <p:sp>
          <p:nvSpPr>
            <p:cNvPr id="184377" name="Oval 57"/>
            <p:cNvSpPr>
              <a:spLocks noChangeArrowheads="1"/>
            </p:cNvSpPr>
            <p:nvPr/>
          </p:nvSpPr>
          <p:spPr bwMode="auto">
            <a:xfrm>
              <a:off x="4464" y="177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78" name="Oval 58"/>
            <p:cNvSpPr>
              <a:spLocks noChangeArrowheads="1"/>
            </p:cNvSpPr>
            <p:nvPr/>
          </p:nvSpPr>
          <p:spPr bwMode="auto">
            <a:xfrm>
              <a:off x="4416" y="1968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79" name="Oval 59"/>
            <p:cNvSpPr>
              <a:spLocks noChangeArrowheads="1"/>
            </p:cNvSpPr>
            <p:nvPr/>
          </p:nvSpPr>
          <p:spPr bwMode="auto">
            <a:xfrm>
              <a:off x="4560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0" name="Oval 60"/>
            <p:cNvSpPr>
              <a:spLocks noChangeArrowheads="1"/>
            </p:cNvSpPr>
            <p:nvPr/>
          </p:nvSpPr>
          <p:spPr bwMode="auto">
            <a:xfrm>
              <a:off x="4608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1" name="Oval 61"/>
            <p:cNvSpPr>
              <a:spLocks noChangeArrowheads="1"/>
            </p:cNvSpPr>
            <p:nvPr/>
          </p:nvSpPr>
          <p:spPr bwMode="auto">
            <a:xfrm>
              <a:off x="4512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2" name="Oval 62"/>
            <p:cNvSpPr>
              <a:spLocks noChangeArrowheads="1"/>
            </p:cNvSpPr>
            <p:nvPr/>
          </p:nvSpPr>
          <p:spPr bwMode="auto">
            <a:xfrm>
              <a:off x="4320" y="1872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3" name="Oval 63"/>
            <p:cNvSpPr>
              <a:spLocks noChangeArrowheads="1"/>
            </p:cNvSpPr>
            <p:nvPr/>
          </p:nvSpPr>
          <p:spPr bwMode="auto">
            <a:xfrm>
              <a:off x="4368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4" name="Oval 64"/>
            <p:cNvSpPr>
              <a:spLocks noChangeArrowheads="1"/>
            </p:cNvSpPr>
            <p:nvPr/>
          </p:nvSpPr>
          <p:spPr bwMode="auto">
            <a:xfrm>
              <a:off x="4704" y="206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5" name="Oval 65"/>
            <p:cNvSpPr>
              <a:spLocks noChangeArrowheads="1"/>
            </p:cNvSpPr>
            <p:nvPr/>
          </p:nvSpPr>
          <p:spPr bwMode="auto">
            <a:xfrm>
              <a:off x="4752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6" name="Oval 66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7" name="Oval 67"/>
            <p:cNvSpPr>
              <a:spLocks noChangeArrowheads="1"/>
            </p:cNvSpPr>
            <p:nvPr/>
          </p:nvSpPr>
          <p:spPr bwMode="auto">
            <a:xfrm>
              <a:off x="4704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8" name="Oval 68"/>
            <p:cNvSpPr>
              <a:spLocks noChangeArrowheads="1"/>
            </p:cNvSpPr>
            <p:nvPr/>
          </p:nvSpPr>
          <p:spPr bwMode="auto">
            <a:xfrm>
              <a:off x="4848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89" name="Oval 69"/>
            <p:cNvSpPr>
              <a:spLocks noChangeArrowheads="1"/>
            </p:cNvSpPr>
            <p:nvPr/>
          </p:nvSpPr>
          <p:spPr bwMode="auto">
            <a:xfrm>
              <a:off x="4608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90" name="Oval 70"/>
            <p:cNvSpPr>
              <a:spLocks noChangeArrowheads="1"/>
            </p:cNvSpPr>
            <p:nvPr/>
          </p:nvSpPr>
          <p:spPr bwMode="auto">
            <a:xfrm>
              <a:off x="4848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91" name="Oval 71"/>
            <p:cNvSpPr>
              <a:spLocks noChangeArrowheads="1"/>
            </p:cNvSpPr>
            <p:nvPr/>
          </p:nvSpPr>
          <p:spPr bwMode="auto">
            <a:xfrm>
              <a:off x="4656" y="168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392" name="Oval 72"/>
            <p:cNvSpPr>
              <a:spLocks noChangeArrowheads="1"/>
            </p:cNvSpPr>
            <p:nvPr/>
          </p:nvSpPr>
          <p:spPr bwMode="auto">
            <a:xfrm>
              <a:off x="4464" y="230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184393" name="AutoShape 73"/>
          <p:cNvSpPr>
            <a:spLocks noChangeArrowheads="1"/>
          </p:cNvSpPr>
          <p:nvPr/>
        </p:nvSpPr>
        <p:spPr bwMode="auto">
          <a:xfrm>
            <a:off x="5905500" y="3403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184394" name="AutoShape 74"/>
          <p:cNvSpPr>
            <a:spLocks noChangeArrowheads="1"/>
          </p:cNvSpPr>
          <p:nvPr/>
        </p:nvSpPr>
        <p:spPr bwMode="auto">
          <a:xfrm>
            <a:off x="8343900" y="3403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184395" name="Text Box 75"/>
          <p:cNvSpPr txBox="1">
            <a:spLocks noChangeArrowheads="1"/>
          </p:cNvSpPr>
          <p:nvPr/>
        </p:nvSpPr>
        <p:spPr bwMode="auto">
          <a:xfrm>
            <a:off x="1600200" y="4695780"/>
            <a:ext cx="2209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+mj-lt"/>
              </a:rPr>
              <a:t>At start there are 16 radioactive </a:t>
            </a:r>
            <a:r>
              <a:rPr lang="en-GB" sz="2400" dirty="0" smtClean="0">
                <a:latin typeface="+mj-lt"/>
              </a:rPr>
              <a:t>atoms</a:t>
            </a:r>
            <a:endParaRPr lang="en-GB" sz="2400" dirty="0">
              <a:latin typeface="+mj-lt"/>
            </a:endParaRPr>
          </a:p>
        </p:txBody>
      </p:sp>
      <p:sp>
        <p:nvSpPr>
          <p:cNvPr id="184396" name="Text Box 76"/>
          <p:cNvSpPr txBox="1">
            <a:spLocks noChangeArrowheads="1"/>
          </p:cNvSpPr>
          <p:nvPr/>
        </p:nvSpPr>
        <p:spPr bwMode="auto">
          <a:xfrm>
            <a:off x="3924300" y="4699000"/>
            <a:ext cx="2209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+mj-lt"/>
              </a:rPr>
              <a:t>After 1 half life half have decayed (that’s 8)</a:t>
            </a:r>
          </a:p>
        </p:txBody>
      </p:sp>
      <p:sp>
        <p:nvSpPr>
          <p:cNvPr id="184397" name="Text Box 77"/>
          <p:cNvSpPr txBox="1">
            <a:spLocks noChangeArrowheads="1"/>
          </p:cNvSpPr>
          <p:nvPr/>
        </p:nvSpPr>
        <p:spPr bwMode="auto">
          <a:xfrm>
            <a:off x="8496300" y="4610100"/>
            <a:ext cx="2209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+mj-lt"/>
              </a:rPr>
              <a:t>After 3 half lives another 2 have decayed (14 altogether)</a:t>
            </a:r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6286500" y="4610100"/>
            <a:ext cx="2209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+mj-lt"/>
              </a:rPr>
              <a:t>After 2 half lives another half have decayed (12 altogether)</a:t>
            </a:r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3266404" y="2237598"/>
            <a:ext cx="7183192" cy="685800"/>
            <a:chOff x="288" y="1584"/>
            <a:chExt cx="5232" cy="432"/>
          </a:xfrm>
        </p:grpSpPr>
        <p:sp>
          <p:nvSpPr>
            <p:cNvPr id="184400" name="Oval 80"/>
            <p:cNvSpPr>
              <a:spLocks noChangeArrowheads="1"/>
            </p:cNvSpPr>
            <p:nvPr/>
          </p:nvSpPr>
          <p:spPr bwMode="auto">
            <a:xfrm>
              <a:off x="2976" y="168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401" name="Oval 81"/>
            <p:cNvSpPr>
              <a:spLocks noChangeArrowheads="1"/>
            </p:cNvSpPr>
            <p:nvPr/>
          </p:nvSpPr>
          <p:spPr bwMode="auto">
            <a:xfrm>
              <a:off x="528" y="168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4402" name="Text Box 82"/>
            <p:cNvSpPr txBox="1">
              <a:spLocks noChangeArrowheads="1"/>
            </p:cNvSpPr>
            <p:nvPr/>
          </p:nvSpPr>
          <p:spPr bwMode="auto">
            <a:xfrm>
              <a:off x="768" y="1680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400" dirty="0">
                  <a:latin typeface="+mj-lt"/>
                </a:rPr>
                <a:t>= radioactive </a:t>
              </a:r>
              <a:r>
                <a:rPr lang="en-GB" sz="2400" dirty="0" smtClean="0">
                  <a:latin typeface="+mj-lt"/>
                </a:rPr>
                <a:t>atom</a:t>
              </a:r>
              <a:endParaRPr lang="en-GB" sz="2400" dirty="0">
                <a:latin typeface="+mj-lt"/>
              </a:endParaRPr>
            </a:p>
          </p:txBody>
        </p:sp>
        <p:sp>
          <p:nvSpPr>
            <p:cNvPr id="184403" name="Text Box 83"/>
            <p:cNvSpPr txBox="1">
              <a:spLocks noChangeArrowheads="1"/>
            </p:cNvSpPr>
            <p:nvPr/>
          </p:nvSpPr>
          <p:spPr bwMode="auto">
            <a:xfrm>
              <a:off x="3264" y="1680"/>
              <a:ext cx="2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400">
                  <a:latin typeface="+mj-lt"/>
                </a:rPr>
                <a:t>= new atom formed</a:t>
              </a:r>
            </a:p>
          </p:txBody>
        </p:sp>
        <p:sp>
          <p:nvSpPr>
            <p:cNvPr id="184404" name="Rectangle 84"/>
            <p:cNvSpPr>
              <a:spLocks noChangeArrowheads="1"/>
            </p:cNvSpPr>
            <p:nvPr/>
          </p:nvSpPr>
          <p:spPr bwMode="auto">
            <a:xfrm>
              <a:off x="288" y="1584"/>
              <a:ext cx="4992" cy="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41" grpId="0" animBg="1"/>
      <p:bldP spid="184393" grpId="0" animBg="1"/>
      <p:bldP spid="184394" grpId="0" animBg="1"/>
      <p:bldP spid="184395" grpId="0" autoUpdateAnimBg="0"/>
      <p:bldP spid="184396" grpId="0" autoUpdateAnimBg="0"/>
      <p:bldP spid="184397" grpId="0" autoUpdateAnimBg="0"/>
      <p:bldP spid="18439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10456920" imgH="6149880"/>
        </mc:Choice>
        <mc:Fallback>
          <p:control name="ShockwaveFlash1" r:id="rId2" imgW="10456920" imgH="61498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19801" y="273999"/>
                  <a:ext cx="10456759" cy="6150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80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0" y="47405"/>
            <a:ext cx="12066682" cy="44089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7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-1"/>
            <a:ext cx="5976664" cy="676191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861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rc_mi" descr="Image result for half life graph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7" y="146463"/>
            <a:ext cx="10578133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2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rc_mi" descr="Image result for half life graph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0"/>
            <a:ext cx="11651560" cy="6679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2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rc_mi" descr="Image result for half life graph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0" y="107950"/>
            <a:ext cx="11389416" cy="675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7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rc_mi" descr="Image result for half life graph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" y="143151"/>
            <a:ext cx="10356574" cy="671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2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27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Practice questions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7556"/>
            <a:ext cx="10515600" cy="53321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Copy </a:t>
            </a:r>
            <a:r>
              <a:rPr lang="en-GB" dirty="0"/>
              <a:t>and complete the diagram for an isotope with a half-life of 36 seconds</a:t>
            </a:r>
            <a:r>
              <a:rPr lang="en-GB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Mendelevium-257 has a half-life of 5.5 hours. If a source contains 36,000 mendelevium-257 nuclei, how many would remain after 5.5 hours?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Fermium-253 has a half-life of 3 days. If a source contains 56,742 fermium-253 nuclei, how many would remain after 3 days?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72436" y="1768019"/>
            <a:ext cx="8481364" cy="21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30" y="186221"/>
            <a:ext cx="10515600" cy="867327"/>
          </a:xfrm>
        </p:spPr>
        <p:txBody>
          <a:bodyPr/>
          <a:lstStyle/>
          <a:p>
            <a:r>
              <a:rPr lang="en-GB" b="1" u="sng" dirty="0" smtClean="0"/>
              <a:t>Practice questions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311964"/>
            <a:ext cx="11549269" cy="55460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Mendelevium-257 </a:t>
            </a:r>
            <a:r>
              <a:rPr lang="en-GB" dirty="0"/>
              <a:t>has a half-life of 5.5 hours. If a source contains 36,000 mendelevium-257 nuclei, how many would remain after 11 hours</a:t>
            </a:r>
            <a:r>
              <a:rPr lang="en-GB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Fermium-253 has a half-life of 3 days. If a source contains 5,672 fermium-253 nuclei, how many would remain after 6 days?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Hydrogen-3 has a half-life of 5.3 years. If a source contains 786,044 hydrogen-3 nuclei, how many would remain after 10.6 years</a:t>
            </a:r>
            <a:r>
              <a:rPr lang="en-GB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Hydrogen-3 has a half-life of 5.3 years. If a source has an activity of 2,000Bq, what will its activity be after 21.2 years?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Carbon-15 has a half-life of 2.5 seconds. If we have 19,200 carbon-15 nuclei, how long will we have to wait until we have 1,200 carbon-15 nuclei?</a:t>
            </a:r>
          </a:p>
        </p:txBody>
      </p:sp>
    </p:spTree>
    <p:extLst>
      <p:ext uri="{BB962C8B-B14F-4D97-AF65-F5344CB8AC3E}">
        <p14:creationId xmlns:p14="http://schemas.microsoft.com/office/powerpoint/2010/main" val="41200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6632"/>
            <a:ext cx="11526731" cy="42484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699207"/>
            <a:ext cx="11069627" cy="113270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19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" y="92074"/>
            <a:ext cx="9436754" cy="66440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37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151" y="151674"/>
            <a:ext cx="6286500" cy="1143000"/>
          </a:xfrm>
        </p:spPr>
        <p:txBody>
          <a:bodyPr/>
          <a:lstStyle/>
          <a:p>
            <a:pPr eaLnBrk="1" hangingPunct="1"/>
            <a:r>
              <a:rPr lang="en-GB" b="1" u="sng" dirty="0" smtClean="0">
                <a:latin typeface="Comic Sans MS" pitchFamily="66" charset="0"/>
              </a:rPr>
              <a:t>Background Radiation</a:t>
            </a:r>
            <a:endParaRPr lang="en-US" b="1" u="sng" dirty="0" smtClean="0"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66989" y="1674814"/>
            <a:ext cx="4440237" cy="4454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>
            <a:off x="4787901" y="1674814"/>
            <a:ext cx="2219325" cy="4441825"/>
          </a:xfrm>
          <a:custGeom>
            <a:avLst/>
            <a:gdLst>
              <a:gd name="T0" fmla="*/ 0 w 174"/>
              <a:gd name="T1" fmla="*/ 4429061 h 348"/>
              <a:gd name="T2" fmla="*/ 2219325 w 174"/>
              <a:gd name="T3" fmla="*/ 2220913 h 348"/>
              <a:gd name="T4" fmla="*/ 0 w 174"/>
              <a:gd name="T5" fmla="*/ 0 h 348"/>
              <a:gd name="T6" fmla="*/ 0 w 174"/>
              <a:gd name="T7" fmla="*/ 2220913 h 348"/>
              <a:gd name="T8" fmla="*/ 0 w 174"/>
              <a:gd name="T9" fmla="*/ 4429061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" h="348">
                <a:moveTo>
                  <a:pt x="0" y="347"/>
                </a:moveTo>
                <a:cubicBezTo>
                  <a:pt x="96" y="348"/>
                  <a:pt x="174" y="270"/>
                  <a:pt x="174" y="174"/>
                </a:cubicBezTo>
                <a:cubicBezTo>
                  <a:pt x="174" y="77"/>
                  <a:pt x="96" y="0"/>
                  <a:pt x="0" y="0"/>
                </a:cubicBezTo>
                <a:lnTo>
                  <a:pt x="0" y="174"/>
                </a:lnTo>
                <a:lnTo>
                  <a:pt x="0" y="347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3270250" y="3895726"/>
            <a:ext cx="1517650" cy="2208213"/>
          </a:xfrm>
          <a:custGeom>
            <a:avLst/>
            <a:gdLst>
              <a:gd name="T0" fmla="*/ 0 w 119"/>
              <a:gd name="T1" fmla="*/ 1608294 h 173"/>
              <a:gd name="T2" fmla="*/ 1517650 w 119"/>
              <a:gd name="T3" fmla="*/ 2208213 h 173"/>
              <a:gd name="T4" fmla="*/ 1517650 w 119"/>
              <a:gd name="T5" fmla="*/ 0 h 173"/>
              <a:gd name="T6" fmla="*/ 0 w 119"/>
              <a:gd name="T7" fmla="*/ 1608294 h 1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9" h="173">
                <a:moveTo>
                  <a:pt x="0" y="126"/>
                </a:moveTo>
                <a:cubicBezTo>
                  <a:pt x="32" y="157"/>
                  <a:pt x="74" y="173"/>
                  <a:pt x="119" y="173"/>
                </a:cubicBezTo>
                <a:lnTo>
                  <a:pt x="119" y="0"/>
                </a:lnTo>
                <a:lnTo>
                  <a:pt x="0" y="126"/>
                </a:lnTo>
                <a:close/>
              </a:path>
            </a:pathLst>
          </a:custGeom>
          <a:solidFill>
            <a:srgbClr val="339966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710" name="Freeform 6"/>
          <p:cNvSpPr>
            <a:spLocks/>
          </p:cNvSpPr>
          <p:nvPr/>
        </p:nvSpPr>
        <p:spPr bwMode="auto">
          <a:xfrm>
            <a:off x="2566988" y="3895725"/>
            <a:ext cx="2220912" cy="1608138"/>
          </a:xfrm>
          <a:custGeom>
            <a:avLst/>
            <a:gdLst>
              <a:gd name="T0" fmla="*/ 0 w 174"/>
              <a:gd name="T1" fmla="*/ 140393 h 126"/>
              <a:gd name="T2" fmla="*/ 702012 w 174"/>
              <a:gd name="T3" fmla="*/ 1608138 h 126"/>
              <a:gd name="T4" fmla="*/ 2220912 w 174"/>
              <a:gd name="T5" fmla="*/ 0 h 126"/>
              <a:gd name="T6" fmla="*/ 0 w 174"/>
              <a:gd name="T7" fmla="*/ 140393 h 1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4" h="126">
                <a:moveTo>
                  <a:pt x="0" y="11"/>
                </a:moveTo>
                <a:cubicBezTo>
                  <a:pt x="3" y="55"/>
                  <a:pt x="22" y="96"/>
                  <a:pt x="55" y="126"/>
                </a:cubicBezTo>
                <a:lnTo>
                  <a:pt x="174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2554288" y="2378075"/>
            <a:ext cx="2233612" cy="1657350"/>
          </a:xfrm>
          <a:custGeom>
            <a:avLst/>
            <a:gdLst>
              <a:gd name="T0" fmla="*/ 612648 w 175"/>
              <a:gd name="T1" fmla="*/ 0 h 130"/>
              <a:gd name="T2" fmla="*/ 12763 w 175"/>
              <a:gd name="T3" fmla="*/ 1504364 h 130"/>
              <a:gd name="T4" fmla="*/ 12763 w 175"/>
              <a:gd name="T5" fmla="*/ 1657350 h 130"/>
              <a:gd name="T6" fmla="*/ 2233612 w 175"/>
              <a:gd name="T7" fmla="*/ 1517113 h 130"/>
              <a:gd name="T8" fmla="*/ 612648 w 175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" h="130">
                <a:moveTo>
                  <a:pt x="48" y="0"/>
                </a:moveTo>
                <a:cubicBezTo>
                  <a:pt x="17" y="32"/>
                  <a:pt x="1" y="74"/>
                  <a:pt x="1" y="118"/>
                </a:cubicBezTo>
                <a:cubicBezTo>
                  <a:pt x="0" y="122"/>
                  <a:pt x="1" y="126"/>
                  <a:pt x="1" y="130"/>
                </a:cubicBezTo>
                <a:lnTo>
                  <a:pt x="175" y="119"/>
                </a:lnTo>
                <a:lnTo>
                  <a:pt x="48" y="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3167064" y="1674813"/>
            <a:ext cx="1620837" cy="2220912"/>
          </a:xfrm>
          <a:custGeom>
            <a:avLst/>
            <a:gdLst>
              <a:gd name="T0" fmla="*/ 1467687 w 127"/>
              <a:gd name="T1" fmla="*/ 0 h 174"/>
              <a:gd name="T2" fmla="*/ 0 w 127"/>
              <a:gd name="T3" fmla="*/ 702012 h 174"/>
              <a:gd name="T4" fmla="*/ 1620837 w 127"/>
              <a:gd name="T5" fmla="*/ 2220912 h 174"/>
              <a:gd name="T6" fmla="*/ 1467687 w 127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" h="174">
                <a:moveTo>
                  <a:pt x="115" y="0"/>
                </a:moveTo>
                <a:cubicBezTo>
                  <a:pt x="71" y="3"/>
                  <a:pt x="30" y="22"/>
                  <a:pt x="0" y="55"/>
                </a:cubicBezTo>
                <a:lnTo>
                  <a:pt x="127" y="174"/>
                </a:lnTo>
                <a:lnTo>
                  <a:pt x="115" y="0"/>
                </a:lnTo>
                <a:close/>
              </a:path>
            </a:pathLst>
          </a:custGeom>
          <a:solidFill>
            <a:srgbClr val="8000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713" name="Freeform 9"/>
          <p:cNvSpPr>
            <a:spLocks/>
          </p:cNvSpPr>
          <p:nvPr/>
        </p:nvSpPr>
        <p:spPr bwMode="auto">
          <a:xfrm>
            <a:off x="4635500" y="1674813"/>
            <a:ext cx="152400" cy="2220912"/>
          </a:xfrm>
          <a:custGeom>
            <a:avLst/>
            <a:gdLst>
              <a:gd name="T0" fmla="*/ 139700 w 12"/>
              <a:gd name="T1" fmla="*/ 0 h 174"/>
              <a:gd name="T2" fmla="*/ 0 w 12"/>
              <a:gd name="T3" fmla="*/ 0 h 174"/>
              <a:gd name="T4" fmla="*/ 152400 w 12"/>
              <a:gd name="T5" fmla="*/ 2220912 h 174"/>
              <a:gd name="T6" fmla="*/ 139700 w 12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74">
                <a:moveTo>
                  <a:pt x="11" y="0"/>
                </a:moveTo>
                <a:cubicBezTo>
                  <a:pt x="8" y="0"/>
                  <a:pt x="4" y="0"/>
                  <a:pt x="0" y="0"/>
                </a:cubicBezTo>
                <a:lnTo>
                  <a:pt x="12" y="174"/>
                </a:lnTo>
                <a:lnTo>
                  <a:pt x="11" y="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7594603" y="1473203"/>
            <a:ext cx="1809751" cy="369888"/>
            <a:chOff x="3800" y="1294"/>
            <a:chExt cx="1140" cy="233"/>
          </a:xfrm>
        </p:grpSpPr>
        <p:sp>
          <p:nvSpPr>
            <p:cNvPr id="24606" name="Rectangle 11"/>
            <p:cNvSpPr>
              <a:spLocks noChangeArrowheads="1"/>
            </p:cNvSpPr>
            <p:nvPr/>
          </p:nvSpPr>
          <p:spPr bwMode="auto">
            <a:xfrm>
              <a:off x="3800" y="1367"/>
              <a:ext cx="137" cy="1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7" name="Rectangle 12"/>
            <p:cNvSpPr>
              <a:spLocks noChangeArrowheads="1"/>
            </p:cNvSpPr>
            <p:nvPr/>
          </p:nvSpPr>
          <p:spPr bwMode="auto">
            <a:xfrm>
              <a:off x="4001" y="1294"/>
              <a:ext cx="9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Radon gas</a:t>
              </a:r>
            </a:p>
          </p:txBody>
        </p:sp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7594600" y="2022479"/>
            <a:ext cx="1011238" cy="369888"/>
            <a:chOff x="3800" y="1640"/>
            <a:chExt cx="637" cy="233"/>
          </a:xfrm>
        </p:grpSpPr>
        <p:sp>
          <p:nvSpPr>
            <p:cNvPr id="24604" name="Rectangle 14"/>
            <p:cNvSpPr>
              <a:spLocks noChangeArrowheads="1"/>
            </p:cNvSpPr>
            <p:nvPr/>
          </p:nvSpPr>
          <p:spPr bwMode="auto">
            <a:xfrm>
              <a:off x="3800" y="1712"/>
              <a:ext cx="137" cy="137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5" name="Rectangle 15"/>
            <p:cNvSpPr>
              <a:spLocks noChangeArrowheads="1"/>
            </p:cNvSpPr>
            <p:nvPr/>
          </p:nvSpPr>
          <p:spPr bwMode="auto">
            <a:xfrm>
              <a:off x="4001" y="1640"/>
              <a:ext cx="4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Food</a:t>
              </a:r>
            </a:p>
          </p:txBody>
        </p:sp>
      </p:grp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7594602" y="2571754"/>
            <a:ext cx="2076451" cy="369888"/>
            <a:chOff x="3800" y="1986"/>
            <a:chExt cx="1308" cy="233"/>
          </a:xfrm>
        </p:grpSpPr>
        <p:sp>
          <p:nvSpPr>
            <p:cNvPr id="24602" name="Rectangle 17"/>
            <p:cNvSpPr>
              <a:spLocks noChangeArrowheads="1"/>
            </p:cNvSpPr>
            <p:nvPr/>
          </p:nvSpPr>
          <p:spPr bwMode="auto">
            <a:xfrm>
              <a:off x="3800" y="2058"/>
              <a:ext cx="137" cy="137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3" name="Rectangle 18"/>
            <p:cNvSpPr>
              <a:spLocks noChangeArrowheads="1"/>
            </p:cNvSpPr>
            <p:nvPr/>
          </p:nvSpPr>
          <p:spPr bwMode="auto">
            <a:xfrm>
              <a:off x="4001" y="1986"/>
              <a:ext cx="1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Cosmic rays</a:t>
              </a:r>
            </a:p>
          </p:txBody>
        </p:sp>
      </p:grpSp>
      <p:grpSp>
        <p:nvGrpSpPr>
          <p:cNvPr id="72723" name="Group 19"/>
          <p:cNvGrpSpPr>
            <a:grpSpLocks/>
          </p:cNvGrpSpPr>
          <p:nvPr/>
        </p:nvGrpSpPr>
        <p:grpSpPr bwMode="auto">
          <a:xfrm>
            <a:off x="7594602" y="3119442"/>
            <a:ext cx="2120901" cy="369888"/>
            <a:chOff x="3800" y="2331"/>
            <a:chExt cx="1336" cy="233"/>
          </a:xfrm>
        </p:grpSpPr>
        <p:sp>
          <p:nvSpPr>
            <p:cNvPr id="24600" name="Rectangle 20"/>
            <p:cNvSpPr>
              <a:spLocks noChangeArrowheads="1"/>
            </p:cNvSpPr>
            <p:nvPr/>
          </p:nvSpPr>
          <p:spPr bwMode="auto">
            <a:xfrm>
              <a:off x="3800" y="2404"/>
              <a:ext cx="137" cy="13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1" name="Rectangle 21"/>
            <p:cNvSpPr>
              <a:spLocks noChangeArrowheads="1"/>
            </p:cNvSpPr>
            <p:nvPr/>
          </p:nvSpPr>
          <p:spPr bwMode="auto">
            <a:xfrm>
              <a:off x="4001" y="2331"/>
              <a:ext cx="11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Gamma rays</a:t>
              </a:r>
            </a:p>
          </p:txBody>
        </p:sp>
      </p:grpSp>
      <p:grpSp>
        <p:nvGrpSpPr>
          <p:cNvPr id="72726" name="Group 22"/>
          <p:cNvGrpSpPr>
            <a:grpSpLocks/>
          </p:cNvGrpSpPr>
          <p:nvPr/>
        </p:nvGrpSpPr>
        <p:grpSpPr bwMode="auto">
          <a:xfrm>
            <a:off x="7594603" y="3668718"/>
            <a:ext cx="1446213" cy="369888"/>
            <a:chOff x="3800" y="2677"/>
            <a:chExt cx="911" cy="233"/>
          </a:xfrm>
        </p:grpSpPr>
        <p:sp>
          <p:nvSpPr>
            <p:cNvPr id="24598" name="Rectangle 23"/>
            <p:cNvSpPr>
              <a:spLocks noChangeArrowheads="1"/>
            </p:cNvSpPr>
            <p:nvPr/>
          </p:nvSpPr>
          <p:spPr bwMode="auto">
            <a:xfrm>
              <a:off x="3800" y="2749"/>
              <a:ext cx="137" cy="137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9" name="Rectangle 24"/>
            <p:cNvSpPr>
              <a:spLocks noChangeArrowheads="1"/>
            </p:cNvSpPr>
            <p:nvPr/>
          </p:nvSpPr>
          <p:spPr bwMode="auto">
            <a:xfrm>
              <a:off x="4001" y="2677"/>
              <a:ext cx="7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Medical</a:t>
              </a:r>
            </a:p>
          </p:txBody>
        </p:sp>
      </p:grpSp>
      <p:grpSp>
        <p:nvGrpSpPr>
          <p:cNvPr id="72729" name="Group 25"/>
          <p:cNvGrpSpPr>
            <a:grpSpLocks/>
          </p:cNvGrpSpPr>
          <p:nvPr/>
        </p:nvGrpSpPr>
        <p:grpSpPr bwMode="auto">
          <a:xfrm>
            <a:off x="7594601" y="4216406"/>
            <a:ext cx="2452688" cy="369888"/>
            <a:chOff x="3800" y="3022"/>
            <a:chExt cx="1545" cy="233"/>
          </a:xfrm>
        </p:grpSpPr>
        <p:sp>
          <p:nvSpPr>
            <p:cNvPr id="24596" name="Rectangle 26"/>
            <p:cNvSpPr>
              <a:spLocks noChangeArrowheads="1"/>
            </p:cNvSpPr>
            <p:nvPr/>
          </p:nvSpPr>
          <p:spPr bwMode="auto">
            <a:xfrm>
              <a:off x="3800" y="3095"/>
              <a:ext cx="137" cy="13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7" name="Rectangle 27"/>
            <p:cNvSpPr>
              <a:spLocks noChangeArrowheads="1"/>
            </p:cNvSpPr>
            <p:nvPr/>
          </p:nvSpPr>
          <p:spPr bwMode="auto">
            <a:xfrm>
              <a:off x="4001" y="3022"/>
              <a:ext cx="13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latin typeface="Comic Sans MS" pitchFamily="66" charset="0"/>
                </a:rPr>
                <a:t>Nuclear power</a:t>
              </a:r>
            </a:p>
          </p:txBody>
        </p:sp>
      </p:grpSp>
      <p:grpSp>
        <p:nvGrpSpPr>
          <p:cNvPr id="72732" name="Group 28"/>
          <p:cNvGrpSpPr>
            <a:grpSpLocks/>
          </p:cNvGrpSpPr>
          <p:nvPr/>
        </p:nvGrpSpPr>
        <p:grpSpPr bwMode="auto">
          <a:xfrm>
            <a:off x="1833563" y="885826"/>
            <a:ext cx="2819400" cy="1135063"/>
            <a:chOff x="195" y="558"/>
            <a:chExt cx="1776" cy="715"/>
          </a:xfrm>
        </p:grpSpPr>
        <p:sp>
          <p:nvSpPr>
            <p:cNvPr id="24593" name="Text Box 29"/>
            <p:cNvSpPr txBox="1">
              <a:spLocks noChangeArrowheads="1"/>
            </p:cNvSpPr>
            <p:nvPr/>
          </p:nvSpPr>
          <p:spPr bwMode="auto">
            <a:xfrm>
              <a:off x="195" y="558"/>
              <a:ext cx="1158" cy="5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 b="1">
                  <a:latin typeface="Comic Sans MS" pitchFamily="66" charset="0"/>
                </a:rPr>
                <a:t>13% are man-made</a:t>
              </a:r>
              <a:endParaRPr lang="en-US" sz="2400" b="1">
                <a:latin typeface="Comic Sans MS" pitchFamily="66" charset="0"/>
              </a:endParaRPr>
            </a:p>
          </p:txBody>
        </p:sp>
        <p:sp>
          <p:nvSpPr>
            <p:cNvPr id="24594" name="Line 30"/>
            <p:cNvSpPr>
              <a:spLocks noChangeShapeType="1"/>
            </p:cNvSpPr>
            <p:nvPr/>
          </p:nvSpPr>
          <p:spPr bwMode="auto">
            <a:xfrm>
              <a:off x="1140" y="1097"/>
              <a:ext cx="91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595" name="Line 31"/>
            <p:cNvSpPr>
              <a:spLocks noChangeShapeType="1"/>
            </p:cNvSpPr>
            <p:nvPr/>
          </p:nvSpPr>
          <p:spPr bwMode="auto">
            <a:xfrm>
              <a:off x="1352" y="637"/>
              <a:ext cx="619" cy="4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7248128" y="4973638"/>
            <a:ext cx="3068272" cy="1335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radiation (received by the body) due to our environment</a:t>
            </a:r>
            <a:endParaRPr lang="en-US" b="1" u="sng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2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09" grpId="0" animBg="1"/>
      <p:bldP spid="72710" grpId="0" animBg="1"/>
      <p:bldP spid="72711" grpId="0" animBg="1"/>
      <p:bldP spid="72712" grpId="0" animBg="1"/>
      <p:bldP spid="727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Order of discovery of sub atomic particles</a:t>
            </a:r>
            <a:endParaRPr lang="en-GB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109405"/>
          <a:ext cx="105156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858769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676394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55162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Particle</a:t>
                      </a:r>
                      <a:endParaRPr lang="en-GB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Date</a:t>
                      </a:r>
                      <a:endParaRPr lang="en-GB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Scientist</a:t>
                      </a:r>
                      <a:endParaRPr lang="en-GB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9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Electron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1897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JJ Thomson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01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Proton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1919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Ernest Rutherford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31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Neutron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1932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James Chadwick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32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nservativedailynews.com/wp-content/uploads/2011/03/cdv-700_geiger_counter_circa_196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429000"/>
            <a:ext cx="4111233" cy="337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5950"/>
            <a:ext cx="8229600" cy="964779"/>
          </a:xfrm>
        </p:spPr>
        <p:txBody>
          <a:bodyPr/>
          <a:lstStyle/>
          <a:p>
            <a:pPr algn="ctr"/>
            <a:r>
              <a:rPr lang="en-GB" b="1" u="sng" dirty="0" smtClean="0"/>
              <a:t>What stops radiation?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980728"/>
            <a:ext cx="8568952" cy="54726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800" dirty="0"/>
              <a:t>We can use a Geiger counter to find out which materials stop, or absorb, radiation.  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800" dirty="0"/>
              <a:t>What could affect our results?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000" b="1" dirty="0">
                <a:solidFill>
                  <a:srgbClr val="7030A0"/>
                </a:solidFill>
              </a:rPr>
              <a:t>Background radiation! 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800" dirty="0"/>
              <a:t>				So we measure the background 				count rate first, then we 						measure the radioactive 						material and take away the 					background count rate.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3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16632"/>
            <a:ext cx="6507220" cy="653105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77" y="3382160"/>
            <a:ext cx="11315760" cy="99141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779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55028"/>
            <a:ext cx="10515600" cy="170905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Example</a:t>
            </a:r>
          </a:p>
          <a:p>
            <a:pPr marL="0" indent="0">
              <a:buNone/>
            </a:pPr>
            <a:r>
              <a:rPr lang="en-GB" dirty="0" smtClean="0"/>
              <a:t>Using a radioactive isotope with a </a:t>
            </a:r>
            <a:r>
              <a:rPr lang="en-GB" b="1" u="sng" dirty="0" smtClean="0"/>
              <a:t>short half life </a:t>
            </a:r>
            <a:r>
              <a:rPr lang="en-GB" dirty="0" smtClean="0"/>
              <a:t>for medical tracers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1" y="65881"/>
            <a:ext cx="11873977" cy="4648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38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8" y="106362"/>
            <a:ext cx="9552624" cy="66189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8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1" y="95906"/>
            <a:ext cx="11070620" cy="63260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33" y="3377901"/>
            <a:ext cx="11353551" cy="33132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90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bc.co.uk/schools/gcsebitesize/science/images/ph_radio05_v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40768"/>
            <a:ext cx="5028250" cy="53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ctr"/>
            <a:r>
              <a:rPr lang="en-GB" b="1" u="sng" dirty="0" smtClean="0"/>
              <a:t>Nuclear Fission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08168" y="1916832"/>
            <a:ext cx="3240360" cy="2281476"/>
          </a:xfrm>
          <a:prstGeom prst="wedgeRoundRectCallout">
            <a:avLst>
              <a:gd name="adj1" fmla="val -61917"/>
              <a:gd name="adj2" fmla="val -73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There are TWO fissionable substances in common use: </a:t>
            </a:r>
            <a:r>
              <a:rPr lang="en-GB" sz="2800" b="1" dirty="0">
                <a:solidFill>
                  <a:srgbClr val="FF0000"/>
                </a:solidFill>
              </a:rPr>
              <a:t>uranium-235 &amp; plutonium-239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0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/>
          <a:lstStyle/>
          <a:p>
            <a:pPr algn="ctr"/>
            <a:r>
              <a:rPr lang="en-GB" b="1" u="sng" dirty="0" smtClean="0"/>
              <a:t>A Nuclear Reactor</a:t>
            </a:r>
            <a:endParaRPr lang="en-GB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3" t="21376" r="20963" b="18840"/>
          <a:stretch/>
        </p:blipFill>
        <p:spPr bwMode="auto">
          <a:xfrm>
            <a:off x="2999656" y="1810675"/>
            <a:ext cx="7271523" cy="480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5520" y="2492897"/>
            <a:ext cx="1601751" cy="2168843"/>
          </a:xfrm>
          <a:prstGeom prst="wedgeRoundRectCallout">
            <a:avLst>
              <a:gd name="adj1" fmla="val 102023"/>
              <a:gd name="adj2" fmla="val 643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Fission neutrons are slowed down by atoms in the water molecules.</a:t>
            </a:r>
          </a:p>
          <a:p>
            <a:r>
              <a:rPr lang="en-GB" b="1" dirty="0" smtClean="0"/>
              <a:t>Moderator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96625" y="1007096"/>
            <a:ext cx="4608512" cy="1021556"/>
          </a:xfrm>
          <a:prstGeom prst="wedgeRoundRectCallout">
            <a:avLst>
              <a:gd name="adj1" fmla="val -19316"/>
              <a:gd name="adj2" fmla="val 134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Control rods </a:t>
            </a:r>
            <a:r>
              <a:rPr lang="en-GB" dirty="0" smtClean="0"/>
              <a:t>absorb surplus neutrons to keep the reaction under control.  Cadmium and boron are commonly used.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75521" y="5317148"/>
            <a:ext cx="3203503" cy="1328023"/>
          </a:xfrm>
          <a:prstGeom prst="wedgeRoundRectCallout">
            <a:avLst>
              <a:gd name="adj1" fmla="val 36932"/>
              <a:gd name="adj2" fmla="val -633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Water acts as a </a:t>
            </a:r>
            <a:r>
              <a:rPr lang="en-GB" b="1" dirty="0" smtClean="0"/>
              <a:t>coolant</a:t>
            </a:r>
            <a:r>
              <a:rPr lang="en-GB" dirty="0" smtClean="0"/>
              <a:t>.  Its molecules gain kinetic energy from the neutrons and the fuel rods.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544272" y="914763"/>
            <a:ext cx="2051375" cy="2227778"/>
          </a:xfrm>
          <a:prstGeom prst="wedgeRoundRectCallout">
            <a:avLst>
              <a:gd name="adj1" fmla="val -61917"/>
              <a:gd name="adj2" fmla="val -73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reactor core is made form thick steel and enclosed by concrete, which absorb escaped radiation.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4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86" y="268639"/>
            <a:ext cx="9149414" cy="65973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34" y="2204864"/>
            <a:ext cx="8963518" cy="3151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1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51" y="332656"/>
            <a:ext cx="8903692" cy="4392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4964170"/>
            <a:ext cx="9505056" cy="17520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7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49" y="1"/>
            <a:ext cx="6804248" cy="69146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357125"/>
            <a:ext cx="8787816" cy="22003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4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8"/>
          <p:cNvSpPr>
            <a:spLocks noChangeArrowheads="1"/>
          </p:cNvSpPr>
          <p:nvPr/>
        </p:nvSpPr>
        <p:spPr bwMode="auto">
          <a:xfrm>
            <a:off x="3575050" y="1125538"/>
            <a:ext cx="4608513" cy="46085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8256588" y="3284538"/>
            <a:ext cx="863600" cy="360362"/>
            <a:chOff x="1701" y="1434"/>
            <a:chExt cx="544" cy="227"/>
          </a:xfrm>
        </p:grpSpPr>
        <p:sp>
          <p:nvSpPr>
            <p:cNvPr id="13338" name="Oval 4"/>
            <p:cNvSpPr>
              <a:spLocks noChangeArrowheads="1"/>
            </p:cNvSpPr>
            <p:nvPr/>
          </p:nvSpPr>
          <p:spPr bwMode="auto">
            <a:xfrm>
              <a:off x="1746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9" name="Oval 5"/>
            <p:cNvSpPr>
              <a:spLocks noChangeArrowheads="1"/>
            </p:cNvSpPr>
            <p:nvPr/>
          </p:nvSpPr>
          <p:spPr bwMode="auto">
            <a:xfrm>
              <a:off x="2200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40" name="Line 6"/>
            <p:cNvSpPr>
              <a:spLocks noChangeShapeType="1"/>
            </p:cNvSpPr>
            <p:nvPr/>
          </p:nvSpPr>
          <p:spPr bwMode="auto">
            <a:xfrm>
              <a:off x="1701" y="1434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1" name="Line 7"/>
            <p:cNvSpPr>
              <a:spLocks noChangeShapeType="1"/>
            </p:cNvSpPr>
            <p:nvPr/>
          </p:nvSpPr>
          <p:spPr bwMode="auto">
            <a:xfrm>
              <a:off x="1701" y="1661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2" name="Line 8"/>
            <p:cNvSpPr>
              <a:spLocks noChangeShapeType="1"/>
            </p:cNvSpPr>
            <p:nvPr/>
          </p:nvSpPr>
          <p:spPr bwMode="auto">
            <a:xfrm>
              <a:off x="1701" y="1434"/>
              <a:ext cx="0" cy="227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16" name="Group 29"/>
          <p:cNvGrpSpPr>
            <a:grpSpLocks/>
          </p:cNvGrpSpPr>
          <p:nvPr/>
        </p:nvGrpSpPr>
        <p:grpSpPr bwMode="auto">
          <a:xfrm>
            <a:off x="4224338" y="3141663"/>
            <a:ext cx="936625" cy="719137"/>
            <a:chOff x="1383" y="1706"/>
            <a:chExt cx="590" cy="681"/>
          </a:xfrm>
        </p:grpSpPr>
        <p:sp>
          <p:nvSpPr>
            <p:cNvPr id="13335" name="Freeform 23" descr="Wide downward diagonal"/>
            <p:cNvSpPr>
              <a:spLocks/>
            </p:cNvSpPr>
            <p:nvPr/>
          </p:nvSpPr>
          <p:spPr bwMode="auto">
            <a:xfrm>
              <a:off x="1383" y="1706"/>
              <a:ext cx="590" cy="681"/>
            </a:xfrm>
            <a:custGeom>
              <a:avLst/>
              <a:gdLst>
                <a:gd name="T0" fmla="*/ 1296 w 454"/>
                <a:gd name="T1" fmla="*/ 681 h 681"/>
                <a:gd name="T2" fmla="*/ 0 w 454"/>
                <a:gd name="T3" fmla="*/ 681 h 681"/>
                <a:gd name="T4" fmla="*/ 0 w 454"/>
                <a:gd name="T5" fmla="*/ 0 h 681"/>
                <a:gd name="T6" fmla="*/ 1296 w 454"/>
                <a:gd name="T7" fmla="*/ 0 h 681"/>
                <a:gd name="T8" fmla="*/ 1296 w 454"/>
                <a:gd name="T9" fmla="*/ 227 h 681"/>
                <a:gd name="T10" fmla="*/ 647 w 454"/>
                <a:gd name="T11" fmla="*/ 227 h 681"/>
                <a:gd name="T12" fmla="*/ 647 w 454"/>
                <a:gd name="T13" fmla="*/ 454 h 681"/>
                <a:gd name="T14" fmla="*/ 1296 w 454"/>
                <a:gd name="T15" fmla="*/ 454 h 681"/>
                <a:gd name="T16" fmla="*/ 1296 w 454"/>
                <a:gd name="T17" fmla="*/ 681 h 6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681"/>
                <a:gd name="T29" fmla="*/ 454 w 454"/>
                <a:gd name="T30" fmla="*/ 681 h 6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681">
                  <a:moveTo>
                    <a:pt x="454" y="68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227"/>
                  </a:lnTo>
                  <a:lnTo>
                    <a:pt x="227" y="227"/>
                  </a:lnTo>
                  <a:lnTo>
                    <a:pt x="227" y="454"/>
                  </a:lnTo>
                  <a:lnTo>
                    <a:pt x="454" y="454"/>
                  </a:lnTo>
                  <a:lnTo>
                    <a:pt x="454" y="681"/>
                  </a:lnTo>
                  <a:close/>
                </a:path>
              </a:pathLst>
            </a:custGeom>
            <a:pattFill prst="wdDnDiag">
              <a:fgClr>
                <a:schemeClr val="tx1"/>
              </a:fgClr>
              <a:bgClr>
                <a:schemeClr val="bg1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3336" name="Picture 25" descr="180px-Radiation_warning_symbo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933"/>
              <a:ext cx="227" cy="2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7" name="Oval 26"/>
            <p:cNvSpPr>
              <a:spLocks noChangeArrowheads="1"/>
            </p:cNvSpPr>
            <p:nvPr/>
          </p:nvSpPr>
          <p:spPr bwMode="auto">
            <a:xfrm>
              <a:off x="1746" y="1978"/>
              <a:ext cx="136" cy="1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317" name="Line 27"/>
          <p:cNvSpPr>
            <a:spLocks noChangeShapeType="1"/>
          </p:cNvSpPr>
          <p:nvPr/>
        </p:nvSpPr>
        <p:spPr bwMode="auto">
          <a:xfrm>
            <a:off x="5951538" y="2852738"/>
            <a:ext cx="0" cy="12969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AutoShape 31"/>
          <p:cNvSpPr>
            <a:spLocks noChangeArrowheads="1"/>
          </p:cNvSpPr>
          <p:nvPr/>
        </p:nvSpPr>
        <p:spPr bwMode="auto">
          <a:xfrm>
            <a:off x="1919288" y="5157788"/>
            <a:ext cx="1152525" cy="431800"/>
          </a:xfrm>
          <a:prstGeom prst="wedgeRectCallout">
            <a:avLst>
              <a:gd name="adj1" fmla="val 156338"/>
              <a:gd name="adj2" fmla="val -350736"/>
            </a:avLst>
          </a:prstGeom>
          <a:solidFill>
            <a:srgbClr val="FF66CC">
              <a:alpha val="72156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Shield</a:t>
            </a:r>
          </a:p>
        </p:txBody>
      </p: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2063750" y="5805488"/>
            <a:ext cx="1800225" cy="647700"/>
          </a:xfrm>
          <a:prstGeom prst="wedgeRectCallout">
            <a:avLst>
              <a:gd name="adj1" fmla="val 106704"/>
              <a:gd name="adj2" fmla="val -389704"/>
            </a:avLst>
          </a:prstGeom>
          <a:solidFill>
            <a:srgbClr val="FF66CC">
              <a:alpha val="7215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Source  of alpha particles</a:t>
            </a:r>
          </a:p>
        </p:txBody>
      </p:sp>
      <p:sp>
        <p:nvSpPr>
          <p:cNvPr id="4104" name="AutoShape 33"/>
          <p:cNvSpPr>
            <a:spLocks noChangeArrowheads="1"/>
          </p:cNvSpPr>
          <p:nvPr/>
        </p:nvSpPr>
        <p:spPr bwMode="auto">
          <a:xfrm>
            <a:off x="4800600" y="6092825"/>
            <a:ext cx="2087563" cy="360363"/>
          </a:xfrm>
          <a:prstGeom prst="wedgeRectCallout">
            <a:avLst>
              <a:gd name="adj1" fmla="val 4069"/>
              <a:gd name="adj2" fmla="val -559690"/>
            </a:avLst>
          </a:prstGeom>
          <a:solidFill>
            <a:srgbClr val="FF66CC">
              <a:alpha val="7215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Very thin gold foil</a:t>
            </a:r>
          </a:p>
        </p:txBody>
      </p:sp>
      <p:sp>
        <p:nvSpPr>
          <p:cNvPr id="4105" name="AutoShape 34"/>
          <p:cNvSpPr>
            <a:spLocks noChangeArrowheads="1"/>
          </p:cNvSpPr>
          <p:nvPr/>
        </p:nvSpPr>
        <p:spPr bwMode="auto">
          <a:xfrm>
            <a:off x="7535863" y="5949950"/>
            <a:ext cx="1944687" cy="719138"/>
          </a:xfrm>
          <a:prstGeom prst="wedgeRectCallout">
            <a:avLst>
              <a:gd name="adj1" fmla="val -55389"/>
              <a:gd name="adj2" fmla="val -210486"/>
            </a:avLst>
          </a:prstGeom>
          <a:solidFill>
            <a:srgbClr val="FF66CC">
              <a:alpha val="7215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Vacuum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(air pumped out)</a:t>
            </a:r>
          </a:p>
        </p:txBody>
      </p:sp>
      <p:sp>
        <p:nvSpPr>
          <p:cNvPr id="4106" name="AutoShape 35"/>
          <p:cNvSpPr>
            <a:spLocks noChangeArrowheads="1"/>
          </p:cNvSpPr>
          <p:nvPr/>
        </p:nvSpPr>
        <p:spPr bwMode="auto">
          <a:xfrm>
            <a:off x="8688388" y="2205038"/>
            <a:ext cx="1979612" cy="647700"/>
          </a:xfrm>
          <a:prstGeom prst="wedgeRectCallout">
            <a:avLst>
              <a:gd name="adj1" fmla="val -44708"/>
              <a:gd name="adj2" fmla="val 94361"/>
            </a:avLst>
          </a:prstGeom>
          <a:solidFill>
            <a:srgbClr val="FF66CC">
              <a:alpha val="7215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Moveable Microscope</a:t>
            </a:r>
          </a:p>
        </p:txBody>
      </p:sp>
      <p:sp>
        <p:nvSpPr>
          <p:cNvPr id="4107" name="AutoShape 36"/>
          <p:cNvSpPr>
            <a:spLocks noChangeArrowheads="1"/>
          </p:cNvSpPr>
          <p:nvPr/>
        </p:nvSpPr>
        <p:spPr bwMode="auto">
          <a:xfrm>
            <a:off x="8543925" y="4149725"/>
            <a:ext cx="1943100" cy="936625"/>
          </a:xfrm>
          <a:prstGeom prst="wedgeRectCallout">
            <a:avLst>
              <a:gd name="adj1" fmla="val -61519"/>
              <a:gd name="adj2" fmla="val -99491"/>
            </a:avLst>
          </a:prstGeom>
          <a:solidFill>
            <a:srgbClr val="FF66CC">
              <a:alpha val="7215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Zinc sulphide screen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000000"/>
                </a:solidFill>
              </a:rPr>
              <a:t>(glows when hit by alpha particles)</a:t>
            </a:r>
          </a:p>
        </p:txBody>
      </p:sp>
      <p:sp>
        <p:nvSpPr>
          <p:cNvPr id="13324" name="Line 73"/>
          <p:cNvSpPr>
            <a:spLocks noChangeShapeType="1"/>
          </p:cNvSpPr>
          <p:nvPr/>
        </p:nvSpPr>
        <p:spPr bwMode="auto">
          <a:xfrm>
            <a:off x="5016500" y="3500438"/>
            <a:ext cx="30956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Text Box 74"/>
          <p:cNvSpPr txBox="1">
            <a:spLocks noChangeArrowheads="1"/>
          </p:cNvSpPr>
          <p:nvPr/>
        </p:nvSpPr>
        <p:spPr bwMode="auto">
          <a:xfrm>
            <a:off x="178676" y="188913"/>
            <a:ext cx="3829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u="sng" dirty="0"/>
              <a:t>Rutherford Experiment: the set up</a:t>
            </a:r>
          </a:p>
        </p:txBody>
      </p:sp>
      <p:sp>
        <p:nvSpPr>
          <p:cNvPr id="13326" name="Rectangle 76"/>
          <p:cNvSpPr>
            <a:spLocks noChangeArrowheads="1"/>
          </p:cNvSpPr>
          <p:nvPr/>
        </p:nvSpPr>
        <p:spPr bwMode="auto">
          <a:xfrm>
            <a:off x="7680325" y="260350"/>
            <a:ext cx="2987675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7" name="Oval 75"/>
          <p:cNvSpPr>
            <a:spLocks noChangeArrowheads="1"/>
          </p:cNvSpPr>
          <p:nvPr/>
        </p:nvSpPr>
        <p:spPr bwMode="auto">
          <a:xfrm>
            <a:off x="7896225" y="404813"/>
            <a:ext cx="1296988" cy="12969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8472488" y="981075"/>
            <a:ext cx="71437" cy="714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66" name="Oval 78"/>
          <p:cNvSpPr>
            <a:spLocks noChangeArrowheads="1"/>
          </p:cNvSpPr>
          <p:nvPr/>
        </p:nvSpPr>
        <p:spPr bwMode="auto">
          <a:xfrm>
            <a:off x="8545513" y="1054100"/>
            <a:ext cx="71437" cy="714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8472488" y="1127125"/>
            <a:ext cx="71437" cy="714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68" name="Oval 80"/>
          <p:cNvSpPr>
            <a:spLocks noChangeArrowheads="1"/>
          </p:cNvSpPr>
          <p:nvPr/>
        </p:nvSpPr>
        <p:spPr bwMode="auto">
          <a:xfrm>
            <a:off x="8543925" y="981075"/>
            <a:ext cx="71438" cy="714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8401050" y="1054100"/>
            <a:ext cx="71438" cy="714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3" name="Text Box 83"/>
          <p:cNvSpPr txBox="1">
            <a:spLocks noChangeArrowheads="1"/>
          </p:cNvSpPr>
          <p:nvPr/>
        </p:nvSpPr>
        <p:spPr bwMode="auto">
          <a:xfrm>
            <a:off x="9264650" y="254000"/>
            <a:ext cx="12239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/>
              <a:t>Geiger and Marsden counted the tiny green flashes in the microscope produced when alpha particles hit the screen.</a:t>
            </a:r>
          </a:p>
        </p:txBody>
      </p:sp>
      <p:sp>
        <p:nvSpPr>
          <p:cNvPr id="12372" name="Text Box 84"/>
          <p:cNvSpPr txBox="1">
            <a:spLocks noChangeArrowheads="1"/>
          </p:cNvSpPr>
          <p:nvPr/>
        </p:nvSpPr>
        <p:spPr bwMode="auto">
          <a:xfrm>
            <a:off x="376593" y="2075082"/>
            <a:ext cx="234873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/>
              <a:t>Both Geiger and Marsden described this as one of the most difficult and boring experiments they’d ever had to do.</a:t>
            </a:r>
          </a:p>
        </p:txBody>
      </p:sp>
    </p:spTree>
    <p:extLst>
      <p:ext uri="{BB962C8B-B14F-4D97-AF65-F5344CB8AC3E}">
        <p14:creationId xmlns:p14="http://schemas.microsoft.com/office/powerpoint/2010/main" val="5333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12365" grpId="0" animBg="1"/>
      <p:bldP spid="12365" grpId="1" animBg="1"/>
      <p:bldP spid="12366" grpId="0" animBg="1"/>
      <p:bldP spid="12366" grpId="1" animBg="1"/>
      <p:bldP spid="12367" grpId="0" animBg="1"/>
      <p:bldP spid="12367" grpId="1" animBg="1"/>
      <p:bldP spid="12368" grpId="0" animBg="1"/>
      <p:bldP spid="12368" grpId="1" animBg="1"/>
      <p:bldP spid="12369" grpId="0" animBg="1"/>
      <p:bldP spid="12369" grpId="1" animBg="1"/>
      <p:bldP spid="1237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" y="103762"/>
            <a:ext cx="11897710" cy="40576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46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Nuclear Fusion</a:t>
            </a:r>
            <a:endParaRPr lang="en-GB" b="1" u="sng" dirty="0"/>
          </a:p>
        </p:txBody>
      </p:sp>
      <p:pic>
        <p:nvPicPr>
          <p:cNvPr id="6146" name="Picture 2" descr="nuclei collide and fuse toge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726231"/>
            <a:ext cx="6768752" cy="35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46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f.ydcdn.net/1.0.0.29/images/main/A4su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"/>
          <a:stretch/>
        </p:blipFill>
        <p:spPr bwMode="auto">
          <a:xfrm>
            <a:off x="7536161" y="116633"/>
            <a:ext cx="3033539" cy="36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93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/>
              <a:t>Nuclear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980728"/>
            <a:ext cx="9289032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/>
              <a:t>What you need to know</a:t>
            </a:r>
            <a:r>
              <a:rPr lang="en-GB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Nuclear </a:t>
            </a:r>
            <a:r>
              <a:rPr lang="en-GB" dirty="0"/>
              <a:t>fusion is the </a:t>
            </a:r>
            <a:r>
              <a:rPr lang="en-GB" b="1" dirty="0">
                <a:solidFill>
                  <a:srgbClr val="7030A0"/>
                </a:solidFill>
              </a:rPr>
              <a:t>joining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solidFill>
                  <a:srgbClr val="7030A0"/>
                </a:solidFill>
              </a:rPr>
              <a:t>two small nuclei </a:t>
            </a:r>
            <a:r>
              <a:rPr lang="en-GB" dirty="0"/>
              <a:t>and this process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releases energy.</a:t>
            </a:r>
          </a:p>
          <a:p>
            <a:pPr marL="0" indent="0">
              <a:spcBef>
                <a:spcPts val="0"/>
              </a:spcBef>
              <a:buNone/>
            </a:pPr>
            <a:endParaRPr lang="en-GB" b="1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rgbClr val="7030A0"/>
                </a:solidFill>
              </a:rPr>
              <a:t>Sun</a:t>
            </a:r>
            <a:r>
              <a:rPr lang="en-GB" dirty="0" smtClean="0"/>
              <a:t> releases energy due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rgbClr val="7030A0"/>
                </a:solidFill>
              </a:rPr>
              <a:t>fusion of hydrogen </a:t>
            </a:r>
            <a:r>
              <a:rPr lang="en-GB" dirty="0" smtClean="0"/>
              <a:t>isotopes.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Nuclear fusion reactors are difficult to build because they need to work at very </a:t>
            </a:r>
            <a:r>
              <a:rPr lang="en-GB" b="1" dirty="0" smtClean="0">
                <a:solidFill>
                  <a:srgbClr val="7030A0"/>
                </a:solidFill>
              </a:rPr>
              <a:t>high temperatures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7030A0"/>
                </a:solidFill>
              </a:rPr>
              <a:t>high pressures</a:t>
            </a:r>
            <a:r>
              <a:rPr lang="en-GB" dirty="0" smtClean="0"/>
              <a:t>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9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88640"/>
            <a:ext cx="11613373" cy="583264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54" y="2174392"/>
            <a:ext cx="9886046" cy="397075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2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3575050" y="1125538"/>
            <a:ext cx="4608513" cy="46085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8256588" y="3284538"/>
            <a:ext cx="863600" cy="360362"/>
            <a:chOff x="1701" y="1434"/>
            <a:chExt cx="544" cy="227"/>
          </a:xfrm>
        </p:grpSpPr>
        <p:sp>
          <p:nvSpPr>
            <p:cNvPr id="14377" name="Oval 4"/>
            <p:cNvSpPr>
              <a:spLocks noChangeArrowheads="1"/>
            </p:cNvSpPr>
            <p:nvPr/>
          </p:nvSpPr>
          <p:spPr bwMode="auto">
            <a:xfrm>
              <a:off x="1746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78" name="Oval 5"/>
            <p:cNvSpPr>
              <a:spLocks noChangeArrowheads="1"/>
            </p:cNvSpPr>
            <p:nvPr/>
          </p:nvSpPr>
          <p:spPr bwMode="auto">
            <a:xfrm>
              <a:off x="2200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79" name="Line 6"/>
            <p:cNvSpPr>
              <a:spLocks noChangeShapeType="1"/>
            </p:cNvSpPr>
            <p:nvPr/>
          </p:nvSpPr>
          <p:spPr bwMode="auto">
            <a:xfrm>
              <a:off x="1701" y="1434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80" name="Line 7"/>
            <p:cNvSpPr>
              <a:spLocks noChangeShapeType="1"/>
            </p:cNvSpPr>
            <p:nvPr/>
          </p:nvSpPr>
          <p:spPr bwMode="auto">
            <a:xfrm>
              <a:off x="1701" y="1661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81" name="Line 8"/>
            <p:cNvSpPr>
              <a:spLocks noChangeShapeType="1"/>
            </p:cNvSpPr>
            <p:nvPr/>
          </p:nvSpPr>
          <p:spPr bwMode="auto">
            <a:xfrm>
              <a:off x="1701" y="1434"/>
              <a:ext cx="0" cy="227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4224338" y="3141663"/>
            <a:ext cx="936625" cy="719137"/>
            <a:chOff x="1383" y="1706"/>
            <a:chExt cx="590" cy="681"/>
          </a:xfrm>
        </p:grpSpPr>
        <p:sp>
          <p:nvSpPr>
            <p:cNvPr id="14374" name="Freeform 10" descr="Wide downward diagonal"/>
            <p:cNvSpPr>
              <a:spLocks/>
            </p:cNvSpPr>
            <p:nvPr/>
          </p:nvSpPr>
          <p:spPr bwMode="auto">
            <a:xfrm>
              <a:off x="1383" y="1706"/>
              <a:ext cx="590" cy="681"/>
            </a:xfrm>
            <a:custGeom>
              <a:avLst/>
              <a:gdLst>
                <a:gd name="T0" fmla="*/ 1296 w 454"/>
                <a:gd name="T1" fmla="*/ 681 h 681"/>
                <a:gd name="T2" fmla="*/ 0 w 454"/>
                <a:gd name="T3" fmla="*/ 681 h 681"/>
                <a:gd name="T4" fmla="*/ 0 w 454"/>
                <a:gd name="T5" fmla="*/ 0 h 681"/>
                <a:gd name="T6" fmla="*/ 1296 w 454"/>
                <a:gd name="T7" fmla="*/ 0 h 681"/>
                <a:gd name="T8" fmla="*/ 1296 w 454"/>
                <a:gd name="T9" fmla="*/ 227 h 681"/>
                <a:gd name="T10" fmla="*/ 647 w 454"/>
                <a:gd name="T11" fmla="*/ 227 h 681"/>
                <a:gd name="T12" fmla="*/ 647 w 454"/>
                <a:gd name="T13" fmla="*/ 454 h 681"/>
                <a:gd name="T14" fmla="*/ 1296 w 454"/>
                <a:gd name="T15" fmla="*/ 454 h 681"/>
                <a:gd name="T16" fmla="*/ 1296 w 454"/>
                <a:gd name="T17" fmla="*/ 681 h 6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681"/>
                <a:gd name="T29" fmla="*/ 454 w 454"/>
                <a:gd name="T30" fmla="*/ 681 h 6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681">
                  <a:moveTo>
                    <a:pt x="454" y="68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227"/>
                  </a:lnTo>
                  <a:lnTo>
                    <a:pt x="227" y="227"/>
                  </a:lnTo>
                  <a:lnTo>
                    <a:pt x="227" y="454"/>
                  </a:lnTo>
                  <a:lnTo>
                    <a:pt x="454" y="454"/>
                  </a:lnTo>
                  <a:lnTo>
                    <a:pt x="454" y="681"/>
                  </a:lnTo>
                  <a:close/>
                </a:path>
              </a:pathLst>
            </a:custGeom>
            <a:pattFill prst="wdDnDiag">
              <a:fgClr>
                <a:schemeClr val="tx1"/>
              </a:fgClr>
              <a:bgClr>
                <a:schemeClr val="bg1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4375" name="Picture 11" descr="180px-Radiation_warning_symbo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933"/>
              <a:ext cx="227" cy="2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76" name="Oval 12"/>
            <p:cNvSpPr>
              <a:spLocks noChangeArrowheads="1"/>
            </p:cNvSpPr>
            <p:nvPr/>
          </p:nvSpPr>
          <p:spPr bwMode="auto">
            <a:xfrm>
              <a:off x="1746" y="1978"/>
              <a:ext cx="136" cy="1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341" name="Line 13"/>
          <p:cNvSpPr>
            <a:spLocks noChangeShapeType="1"/>
          </p:cNvSpPr>
          <p:nvPr/>
        </p:nvSpPr>
        <p:spPr bwMode="auto">
          <a:xfrm>
            <a:off x="5951538" y="2852738"/>
            <a:ext cx="0" cy="12969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4342" name="Group 20"/>
          <p:cNvGrpSpPr>
            <a:grpSpLocks/>
          </p:cNvGrpSpPr>
          <p:nvPr/>
        </p:nvGrpSpPr>
        <p:grpSpPr bwMode="auto">
          <a:xfrm rot="-1754930">
            <a:off x="7824788" y="1773238"/>
            <a:ext cx="863600" cy="360362"/>
            <a:chOff x="1701" y="1434"/>
            <a:chExt cx="544" cy="227"/>
          </a:xfrm>
        </p:grpSpPr>
        <p:sp>
          <p:nvSpPr>
            <p:cNvPr id="14369" name="Oval 21"/>
            <p:cNvSpPr>
              <a:spLocks noChangeArrowheads="1"/>
            </p:cNvSpPr>
            <p:nvPr/>
          </p:nvSpPr>
          <p:spPr bwMode="auto">
            <a:xfrm>
              <a:off x="1746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70" name="Oval 22"/>
            <p:cNvSpPr>
              <a:spLocks noChangeArrowheads="1"/>
            </p:cNvSpPr>
            <p:nvPr/>
          </p:nvSpPr>
          <p:spPr bwMode="auto">
            <a:xfrm>
              <a:off x="2200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71" name="Line 23"/>
            <p:cNvSpPr>
              <a:spLocks noChangeShapeType="1"/>
            </p:cNvSpPr>
            <p:nvPr/>
          </p:nvSpPr>
          <p:spPr bwMode="auto">
            <a:xfrm>
              <a:off x="1701" y="1434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2" name="Line 24"/>
            <p:cNvSpPr>
              <a:spLocks noChangeShapeType="1"/>
            </p:cNvSpPr>
            <p:nvPr/>
          </p:nvSpPr>
          <p:spPr bwMode="auto">
            <a:xfrm>
              <a:off x="1701" y="1661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3" name="Line 25"/>
            <p:cNvSpPr>
              <a:spLocks noChangeShapeType="1"/>
            </p:cNvSpPr>
            <p:nvPr/>
          </p:nvSpPr>
          <p:spPr bwMode="auto">
            <a:xfrm>
              <a:off x="1701" y="1434"/>
              <a:ext cx="0" cy="227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343" name="Group 26"/>
          <p:cNvGrpSpPr>
            <a:grpSpLocks/>
          </p:cNvGrpSpPr>
          <p:nvPr/>
        </p:nvGrpSpPr>
        <p:grpSpPr bwMode="auto">
          <a:xfrm rot="-3639237">
            <a:off x="6781007" y="800893"/>
            <a:ext cx="863600" cy="360363"/>
            <a:chOff x="1701" y="1434"/>
            <a:chExt cx="544" cy="227"/>
          </a:xfrm>
        </p:grpSpPr>
        <p:sp>
          <p:nvSpPr>
            <p:cNvPr id="14364" name="Oval 27"/>
            <p:cNvSpPr>
              <a:spLocks noChangeArrowheads="1"/>
            </p:cNvSpPr>
            <p:nvPr/>
          </p:nvSpPr>
          <p:spPr bwMode="auto">
            <a:xfrm>
              <a:off x="1746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5" name="Oval 28"/>
            <p:cNvSpPr>
              <a:spLocks noChangeArrowheads="1"/>
            </p:cNvSpPr>
            <p:nvPr/>
          </p:nvSpPr>
          <p:spPr bwMode="auto">
            <a:xfrm>
              <a:off x="2200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6" name="Line 29"/>
            <p:cNvSpPr>
              <a:spLocks noChangeShapeType="1"/>
            </p:cNvSpPr>
            <p:nvPr/>
          </p:nvSpPr>
          <p:spPr bwMode="auto">
            <a:xfrm>
              <a:off x="1701" y="1434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7" name="Line 30"/>
            <p:cNvSpPr>
              <a:spLocks noChangeShapeType="1"/>
            </p:cNvSpPr>
            <p:nvPr/>
          </p:nvSpPr>
          <p:spPr bwMode="auto">
            <a:xfrm>
              <a:off x="1701" y="1661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8" name="Line 31"/>
            <p:cNvSpPr>
              <a:spLocks noChangeShapeType="1"/>
            </p:cNvSpPr>
            <p:nvPr/>
          </p:nvSpPr>
          <p:spPr bwMode="auto">
            <a:xfrm>
              <a:off x="1701" y="1434"/>
              <a:ext cx="0" cy="227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4" name="Line 56"/>
          <p:cNvSpPr>
            <a:spLocks noChangeShapeType="1"/>
          </p:cNvSpPr>
          <p:nvPr/>
        </p:nvSpPr>
        <p:spPr bwMode="auto">
          <a:xfrm>
            <a:off x="5016500" y="3500438"/>
            <a:ext cx="30956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4345" name="Group 57"/>
          <p:cNvGrpSpPr>
            <a:grpSpLocks/>
          </p:cNvGrpSpPr>
          <p:nvPr/>
        </p:nvGrpSpPr>
        <p:grpSpPr bwMode="auto">
          <a:xfrm rot="1179583">
            <a:off x="7967663" y="4437063"/>
            <a:ext cx="863600" cy="360362"/>
            <a:chOff x="1701" y="1434"/>
            <a:chExt cx="544" cy="227"/>
          </a:xfrm>
        </p:grpSpPr>
        <p:sp>
          <p:nvSpPr>
            <p:cNvPr id="14359" name="Oval 58"/>
            <p:cNvSpPr>
              <a:spLocks noChangeArrowheads="1"/>
            </p:cNvSpPr>
            <p:nvPr/>
          </p:nvSpPr>
          <p:spPr bwMode="auto">
            <a:xfrm>
              <a:off x="1746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0" name="Oval 59"/>
            <p:cNvSpPr>
              <a:spLocks noChangeArrowheads="1"/>
            </p:cNvSpPr>
            <p:nvPr/>
          </p:nvSpPr>
          <p:spPr bwMode="auto">
            <a:xfrm>
              <a:off x="2200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1" name="Line 60"/>
            <p:cNvSpPr>
              <a:spLocks noChangeShapeType="1"/>
            </p:cNvSpPr>
            <p:nvPr/>
          </p:nvSpPr>
          <p:spPr bwMode="auto">
            <a:xfrm>
              <a:off x="1701" y="1434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2" name="Line 61"/>
            <p:cNvSpPr>
              <a:spLocks noChangeShapeType="1"/>
            </p:cNvSpPr>
            <p:nvPr/>
          </p:nvSpPr>
          <p:spPr bwMode="auto">
            <a:xfrm>
              <a:off x="1701" y="1661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3" name="Line 62"/>
            <p:cNvSpPr>
              <a:spLocks noChangeShapeType="1"/>
            </p:cNvSpPr>
            <p:nvPr/>
          </p:nvSpPr>
          <p:spPr bwMode="auto">
            <a:xfrm>
              <a:off x="1701" y="1434"/>
              <a:ext cx="0" cy="227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346" name="Group 63"/>
          <p:cNvGrpSpPr>
            <a:grpSpLocks/>
          </p:cNvGrpSpPr>
          <p:nvPr/>
        </p:nvGrpSpPr>
        <p:grpSpPr bwMode="auto">
          <a:xfrm rot="2840884">
            <a:off x="7212807" y="5480843"/>
            <a:ext cx="863600" cy="360363"/>
            <a:chOff x="1701" y="1434"/>
            <a:chExt cx="544" cy="227"/>
          </a:xfrm>
        </p:grpSpPr>
        <p:sp>
          <p:nvSpPr>
            <p:cNvPr id="14354" name="Oval 64"/>
            <p:cNvSpPr>
              <a:spLocks noChangeArrowheads="1"/>
            </p:cNvSpPr>
            <p:nvPr/>
          </p:nvSpPr>
          <p:spPr bwMode="auto">
            <a:xfrm>
              <a:off x="1746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5" name="Oval 65"/>
            <p:cNvSpPr>
              <a:spLocks noChangeArrowheads="1"/>
            </p:cNvSpPr>
            <p:nvPr/>
          </p:nvSpPr>
          <p:spPr bwMode="auto">
            <a:xfrm>
              <a:off x="2200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6" name="Line 66"/>
            <p:cNvSpPr>
              <a:spLocks noChangeShapeType="1"/>
            </p:cNvSpPr>
            <p:nvPr/>
          </p:nvSpPr>
          <p:spPr bwMode="auto">
            <a:xfrm>
              <a:off x="1701" y="1434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7" name="Line 67"/>
            <p:cNvSpPr>
              <a:spLocks noChangeShapeType="1"/>
            </p:cNvSpPr>
            <p:nvPr/>
          </p:nvSpPr>
          <p:spPr bwMode="auto">
            <a:xfrm>
              <a:off x="1701" y="1661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8" name="Line 68"/>
            <p:cNvSpPr>
              <a:spLocks noChangeShapeType="1"/>
            </p:cNvSpPr>
            <p:nvPr/>
          </p:nvSpPr>
          <p:spPr bwMode="auto">
            <a:xfrm>
              <a:off x="1701" y="1434"/>
              <a:ext cx="0" cy="227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7" name="Text Box 75"/>
          <p:cNvSpPr txBox="1">
            <a:spLocks noChangeArrowheads="1"/>
          </p:cNvSpPr>
          <p:nvPr/>
        </p:nvSpPr>
        <p:spPr bwMode="auto">
          <a:xfrm>
            <a:off x="1739900" y="333375"/>
            <a:ext cx="27003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Geiger and Marsden placed the microscope as shown.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6392863" y="2741613"/>
            <a:ext cx="18367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As expected, most of the alpha particles went straight through</a:t>
            </a:r>
          </a:p>
        </p:txBody>
      </p:sp>
      <p:sp>
        <p:nvSpPr>
          <p:cNvPr id="14413" name="Line 77"/>
          <p:cNvSpPr>
            <a:spLocks noChangeShapeType="1"/>
          </p:cNvSpPr>
          <p:nvPr/>
        </p:nvSpPr>
        <p:spPr bwMode="auto">
          <a:xfrm>
            <a:off x="5951538" y="3500438"/>
            <a:ext cx="1944687" cy="936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14" name="Line 78"/>
          <p:cNvSpPr>
            <a:spLocks noChangeShapeType="1"/>
          </p:cNvSpPr>
          <p:nvPr/>
        </p:nvSpPr>
        <p:spPr bwMode="auto">
          <a:xfrm flipV="1">
            <a:off x="5951538" y="2205038"/>
            <a:ext cx="1873250" cy="1295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 flipV="1">
            <a:off x="5951538" y="1412875"/>
            <a:ext cx="1008062" cy="20875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16" name="Line 80"/>
          <p:cNvSpPr>
            <a:spLocks noChangeShapeType="1"/>
          </p:cNvSpPr>
          <p:nvPr/>
        </p:nvSpPr>
        <p:spPr bwMode="auto">
          <a:xfrm>
            <a:off x="5951538" y="3500438"/>
            <a:ext cx="1296987" cy="17287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17" name="Text Box 81"/>
          <p:cNvSpPr txBox="1">
            <a:spLocks noChangeArrowheads="1"/>
          </p:cNvSpPr>
          <p:nvPr/>
        </p:nvSpPr>
        <p:spPr bwMode="auto">
          <a:xfrm>
            <a:off x="1847850" y="4941888"/>
            <a:ext cx="20161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A few alpha particles were scattered by angles less than 90</a:t>
            </a:r>
            <a:r>
              <a:rPr lang="en-US" altLang="en-US" sz="1800">
                <a:cs typeface="Arial" panose="020B0604020202020204" pitchFamily="34" charset="0"/>
              </a:rPr>
              <a:t>º</a:t>
            </a:r>
            <a:r>
              <a:rPr lang="en-GB" altLang="en-US" sz="1800"/>
              <a:t>, also as expected.</a:t>
            </a:r>
          </a:p>
        </p:txBody>
      </p:sp>
    </p:spTree>
    <p:extLst>
      <p:ext uri="{BB962C8B-B14F-4D97-AF65-F5344CB8AC3E}">
        <p14:creationId xmlns:p14="http://schemas.microsoft.com/office/powerpoint/2010/main" val="37002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2" grpId="0"/>
      <p:bldP spid="14412" grpId="1"/>
      <p:bldP spid="144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575050" y="1125538"/>
            <a:ext cx="4608513" cy="46085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4224338" y="3141663"/>
            <a:ext cx="936625" cy="719137"/>
            <a:chOff x="1383" y="1706"/>
            <a:chExt cx="590" cy="681"/>
          </a:xfrm>
        </p:grpSpPr>
        <p:sp>
          <p:nvSpPr>
            <p:cNvPr id="15376" name="Freeform 10" descr="Wide downward diagonal"/>
            <p:cNvSpPr>
              <a:spLocks/>
            </p:cNvSpPr>
            <p:nvPr/>
          </p:nvSpPr>
          <p:spPr bwMode="auto">
            <a:xfrm>
              <a:off x="1383" y="1706"/>
              <a:ext cx="590" cy="681"/>
            </a:xfrm>
            <a:custGeom>
              <a:avLst/>
              <a:gdLst>
                <a:gd name="T0" fmla="*/ 1296 w 454"/>
                <a:gd name="T1" fmla="*/ 681 h 681"/>
                <a:gd name="T2" fmla="*/ 0 w 454"/>
                <a:gd name="T3" fmla="*/ 681 h 681"/>
                <a:gd name="T4" fmla="*/ 0 w 454"/>
                <a:gd name="T5" fmla="*/ 0 h 681"/>
                <a:gd name="T6" fmla="*/ 1296 w 454"/>
                <a:gd name="T7" fmla="*/ 0 h 681"/>
                <a:gd name="T8" fmla="*/ 1296 w 454"/>
                <a:gd name="T9" fmla="*/ 227 h 681"/>
                <a:gd name="T10" fmla="*/ 647 w 454"/>
                <a:gd name="T11" fmla="*/ 227 h 681"/>
                <a:gd name="T12" fmla="*/ 647 w 454"/>
                <a:gd name="T13" fmla="*/ 454 h 681"/>
                <a:gd name="T14" fmla="*/ 1296 w 454"/>
                <a:gd name="T15" fmla="*/ 454 h 681"/>
                <a:gd name="T16" fmla="*/ 1296 w 454"/>
                <a:gd name="T17" fmla="*/ 681 h 6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681"/>
                <a:gd name="T29" fmla="*/ 454 w 454"/>
                <a:gd name="T30" fmla="*/ 681 h 6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681">
                  <a:moveTo>
                    <a:pt x="454" y="68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227"/>
                  </a:lnTo>
                  <a:lnTo>
                    <a:pt x="227" y="227"/>
                  </a:lnTo>
                  <a:lnTo>
                    <a:pt x="227" y="454"/>
                  </a:lnTo>
                  <a:lnTo>
                    <a:pt x="454" y="454"/>
                  </a:lnTo>
                  <a:lnTo>
                    <a:pt x="454" y="681"/>
                  </a:lnTo>
                  <a:close/>
                </a:path>
              </a:pathLst>
            </a:custGeom>
            <a:pattFill prst="wdDnDiag">
              <a:fgClr>
                <a:schemeClr val="tx1"/>
              </a:fgClr>
              <a:bgClr>
                <a:schemeClr val="bg1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5377" name="Picture 11" descr="180px-Radiation_warning_symbo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933"/>
              <a:ext cx="227" cy="2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8" name="Oval 12"/>
            <p:cNvSpPr>
              <a:spLocks noChangeArrowheads="1"/>
            </p:cNvSpPr>
            <p:nvPr/>
          </p:nvSpPr>
          <p:spPr bwMode="auto">
            <a:xfrm>
              <a:off x="1746" y="1978"/>
              <a:ext cx="136" cy="1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5364" name="Line 13"/>
          <p:cNvSpPr>
            <a:spLocks noChangeShapeType="1"/>
          </p:cNvSpPr>
          <p:nvPr/>
        </p:nvSpPr>
        <p:spPr bwMode="auto">
          <a:xfrm>
            <a:off x="5951538" y="2852738"/>
            <a:ext cx="0" cy="12969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365" name="Group 33"/>
          <p:cNvGrpSpPr>
            <a:grpSpLocks/>
          </p:cNvGrpSpPr>
          <p:nvPr/>
        </p:nvGrpSpPr>
        <p:grpSpPr bwMode="auto">
          <a:xfrm rot="-9931708">
            <a:off x="2782888" y="2492375"/>
            <a:ext cx="863600" cy="360363"/>
            <a:chOff x="1701" y="1434"/>
            <a:chExt cx="544" cy="227"/>
          </a:xfrm>
        </p:grpSpPr>
        <p:sp>
          <p:nvSpPr>
            <p:cNvPr id="15371" name="Oval 34"/>
            <p:cNvSpPr>
              <a:spLocks noChangeArrowheads="1"/>
            </p:cNvSpPr>
            <p:nvPr/>
          </p:nvSpPr>
          <p:spPr bwMode="auto">
            <a:xfrm>
              <a:off x="1746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2" name="Oval 35"/>
            <p:cNvSpPr>
              <a:spLocks noChangeArrowheads="1"/>
            </p:cNvSpPr>
            <p:nvPr/>
          </p:nvSpPr>
          <p:spPr bwMode="auto">
            <a:xfrm>
              <a:off x="2200" y="1434"/>
              <a:ext cx="4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Line 36"/>
            <p:cNvSpPr>
              <a:spLocks noChangeShapeType="1"/>
            </p:cNvSpPr>
            <p:nvPr/>
          </p:nvSpPr>
          <p:spPr bwMode="auto">
            <a:xfrm>
              <a:off x="1701" y="1434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4" name="Line 37"/>
            <p:cNvSpPr>
              <a:spLocks noChangeShapeType="1"/>
            </p:cNvSpPr>
            <p:nvPr/>
          </p:nvSpPr>
          <p:spPr bwMode="auto">
            <a:xfrm>
              <a:off x="1701" y="1661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5" name="Line 38"/>
            <p:cNvSpPr>
              <a:spLocks noChangeShapeType="1"/>
            </p:cNvSpPr>
            <p:nvPr/>
          </p:nvSpPr>
          <p:spPr bwMode="auto">
            <a:xfrm>
              <a:off x="1701" y="1434"/>
              <a:ext cx="0" cy="227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366" name="Text Box 39"/>
          <p:cNvSpPr txBox="1">
            <a:spLocks noChangeArrowheads="1"/>
          </p:cNvSpPr>
          <p:nvPr/>
        </p:nvSpPr>
        <p:spPr bwMode="auto">
          <a:xfrm>
            <a:off x="1739900" y="333375"/>
            <a:ext cx="27003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Under protest, Geiger and Marsden placed the microscope behind the gold leaf.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8256588" y="260350"/>
            <a:ext cx="20161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Much to their surprise, a very small number of alpha particles (about 1 in 8000) bounced off the gold atoms!</a:t>
            </a:r>
          </a:p>
        </p:txBody>
      </p:sp>
      <p:sp>
        <p:nvSpPr>
          <p:cNvPr id="15368" name="Line 46"/>
          <p:cNvSpPr>
            <a:spLocks noChangeShapeType="1"/>
          </p:cNvSpPr>
          <p:nvPr/>
        </p:nvSpPr>
        <p:spPr bwMode="auto">
          <a:xfrm flipV="1">
            <a:off x="4943475" y="3284538"/>
            <a:ext cx="1008063" cy="215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9" name="Line 47"/>
          <p:cNvSpPr>
            <a:spLocks noChangeShapeType="1"/>
          </p:cNvSpPr>
          <p:nvPr/>
        </p:nvSpPr>
        <p:spPr bwMode="auto">
          <a:xfrm>
            <a:off x="3719513" y="2781300"/>
            <a:ext cx="2232025" cy="5032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8256588" y="3203575"/>
            <a:ext cx="20161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They handed the results to Professor Rutherford who now had to explain what was going on.</a:t>
            </a:r>
          </a:p>
        </p:txBody>
      </p:sp>
    </p:spTree>
    <p:extLst>
      <p:ext uri="{BB962C8B-B14F-4D97-AF65-F5344CB8AC3E}">
        <p14:creationId xmlns:p14="http://schemas.microsoft.com/office/powerpoint/2010/main" val="38797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5" grpId="0"/>
      <p:bldP spid="15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dirty="0" smtClean="0"/>
              <a:t>Observations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2890838"/>
            <a:ext cx="10972800" cy="4525962"/>
          </a:xfrm>
        </p:spPr>
        <p:txBody>
          <a:bodyPr/>
          <a:lstStyle/>
          <a:p>
            <a:r>
              <a:rPr lang="en-GB" altLang="en-US" b="1" smtClean="0">
                <a:solidFill>
                  <a:srgbClr val="FF0000"/>
                </a:solidFill>
              </a:rPr>
              <a:t>Most of the fast, highly charged alpha particles went whizzing straight through un-deflected. </a:t>
            </a:r>
          </a:p>
          <a:p>
            <a:r>
              <a:rPr lang="en-GB" altLang="en-US" b="1" smtClean="0">
                <a:solidFill>
                  <a:srgbClr val="FF0000"/>
                </a:solidFill>
              </a:rPr>
              <a:t>Some of the alpha particles were deflected through a small angles</a:t>
            </a:r>
          </a:p>
          <a:p>
            <a:r>
              <a:rPr lang="en-GB" altLang="en-US" b="1" smtClean="0">
                <a:solidFill>
                  <a:srgbClr val="FF0000"/>
                </a:solidFill>
              </a:rPr>
              <a:t>A very small number of alpha particles were deflected backwards! </a:t>
            </a:r>
          </a:p>
          <a:p>
            <a:endParaRPr lang="en-GB" altLang="en-US" b="1" smtClean="0">
              <a:solidFill>
                <a:srgbClr val="FF0000"/>
              </a:solidFill>
            </a:endParaRPr>
          </a:p>
          <a:p>
            <a:endParaRPr lang="en-GB" altLang="en-US" smtClean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52488" y="1690688"/>
            <a:ext cx="10729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Rutherford’s experiment finished with 3 observations. You need to explain what each observation tells us about the atom as we know it today</a:t>
            </a:r>
            <a:endParaRPr lang="en-GB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0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1244</Words>
  <Application>Microsoft Office PowerPoint</Application>
  <PresentationFormat>Widescreen</PresentationFormat>
  <Paragraphs>201</Paragraphs>
  <Slides>63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Comic Sans MS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Order of discovery of sub atomic particles</vt:lpstr>
      <vt:lpstr>PowerPoint Presentation</vt:lpstr>
      <vt:lpstr>PowerPoint Presentation</vt:lpstr>
      <vt:lpstr>PowerPoint Presentation</vt:lpstr>
      <vt:lpstr>Observations</vt:lpstr>
      <vt:lpstr>Conclusions</vt:lpstr>
      <vt:lpstr>PowerPoint Presentation</vt:lpstr>
      <vt:lpstr>Conclusions</vt:lpstr>
      <vt:lpstr>What did Bohr do? (1913)</vt:lpstr>
      <vt:lpstr>PowerPoint Presentation</vt:lpstr>
      <vt:lpstr>PowerPoint Presentation</vt:lpstr>
      <vt:lpstr>PowerPoint Presentation</vt:lpstr>
      <vt:lpstr>PowerPoint Presentation</vt:lpstr>
      <vt:lpstr>Radioactivity</vt:lpstr>
      <vt:lpstr>Ionisation</vt:lpstr>
      <vt:lpstr>Ionisation</vt:lpstr>
      <vt:lpstr>PowerPoint Presentation</vt:lpstr>
      <vt:lpstr>PowerPoint Presentation</vt:lpstr>
      <vt:lpstr>Deflecting 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 Gamma 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Contamination or irradiation</vt:lpstr>
      <vt:lpstr>PowerPoint Presentation</vt:lpstr>
      <vt:lpstr>Half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questions</vt:lpstr>
      <vt:lpstr>Practice questions</vt:lpstr>
      <vt:lpstr>PowerPoint Presentation</vt:lpstr>
      <vt:lpstr>PowerPoint Presentation</vt:lpstr>
      <vt:lpstr>Background Radiation</vt:lpstr>
      <vt:lpstr>What stops radiation?</vt:lpstr>
      <vt:lpstr>PowerPoint Presentation</vt:lpstr>
      <vt:lpstr>PowerPoint Presentation</vt:lpstr>
      <vt:lpstr>PowerPoint Presentation</vt:lpstr>
      <vt:lpstr>PowerPoint Presentation</vt:lpstr>
      <vt:lpstr>Nuclear Fission</vt:lpstr>
      <vt:lpstr>A Nuclear Reactor</vt:lpstr>
      <vt:lpstr>PowerPoint Presentation</vt:lpstr>
      <vt:lpstr>PowerPoint Presentation</vt:lpstr>
      <vt:lpstr>PowerPoint Presentation</vt:lpstr>
      <vt:lpstr>PowerPoint Presentation</vt:lpstr>
      <vt:lpstr>Nuclear Fusion</vt:lpstr>
      <vt:lpstr>Nuclear Fusion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Fugill</dc:creator>
  <cp:lastModifiedBy>David Fugill</cp:lastModifiedBy>
  <cp:revision>6</cp:revision>
  <dcterms:created xsi:type="dcterms:W3CDTF">2018-05-11T12:31:40Z</dcterms:created>
  <dcterms:modified xsi:type="dcterms:W3CDTF">2018-05-16T10:18:23Z</dcterms:modified>
</cp:coreProperties>
</file>