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65" r:id="rId3"/>
    <p:sldId id="285" r:id="rId4"/>
    <p:sldId id="286" r:id="rId5"/>
    <p:sldId id="267"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60" r:id="rId21"/>
    <p:sldId id="268" r:id="rId22"/>
    <p:sldId id="269" r:id="rId23"/>
    <p:sldId id="261" r:id="rId24"/>
    <p:sldId id="287" r:id="rId25"/>
    <p:sldId id="288" r:id="rId26"/>
    <p:sldId id="289" r:id="rId27"/>
    <p:sldId id="262" r:id="rId28"/>
    <p:sldId id="291" r:id="rId29"/>
    <p:sldId id="292" r:id="rId30"/>
    <p:sldId id="293" r:id="rId31"/>
    <p:sldId id="294" r:id="rId32"/>
    <p:sldId id="263" r:id="rId33"/>
    <p:sldId id="308" r:id="rId34"/>
    <p:sldId id="295" r:id="rId35"/>
    <p:sldId id="304" r:id="rId36"/>
    <p:sldId id="305" r:id="rId37"/>
    <p:sldId id="297" r:id="rId38"/>
    <p:sldId id="298" r:id="rId39"/>
    <p:sldId id="299" r:id="rId40"/>
    <p:sldId id="300" r:id="rId41"/>
    <p:sldId id="301" r:id="rId42"/>
    <p:sldId id="303" r:id="rId43"/>
    <p:sldId id="306" r:id="rId44"/>
    <p:sldId id="307" r:id="rId45"/>
    <p:sldId id="26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1" autoAdjust="0"/>
    <p:restoredTop sz="94660"/>
  </p:normalViewPr>
  <p:slideViewPr>
    <p:cSldViewPr snapToGrid="0">
      <p:cViewPr varScale="1">
        <p:scale>
          <a:sx n="88" d="100"/>
          <a:sy n="88" d="100"/>
        </p:scale>
        <p:origin x="90"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a:effectLst/>
              </a:rPr>
              <a:t>Effect of light distance on rate of photosynthesis</a:t>
            </a:r>
            <a:endParaRPr lang="en-GB" sz="110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Sheet1!$B$1</c:f>
              <c:strCache>
                <c:ptCount val="1"/>
                <c:pt idx="0">
                  <c:v>no. of bubbles</c:v>
                </c:pt>
              </c:strCache>
            </c:strRef>
          </c:tx>
          <c:spPr>
            <a:ln w="19050" cap="rnd">
              <a:solidFill>
                <a:schemeClr val="accent1"/>
              </a:solidFill>
              <a:round/>
            </a:ln>
            <a:effectLst/>
          </c:spPr>
          <c:marker>
            <c:symbol val="none"/>
          </c:marker>
          <c:xVal>
            <c:numRef>
              <c:f>Sheet1!$A$2:$A$6</c:f>
              <c:numCache>
                <c:formatCode>General</c:formatCode>
                <c:ptCount val="5"/>
                <c:pt idx="0">
                  <c:v>10</c:v>
                </c:pt>
                <c:pt idx="1">
                  <c:v>15</c:v>
                </c:pt>
                <c:pt idx="2">
                  <c:v>20</c:v>
                </c:pt>
                <c:pt idx="3">
                  <c:v>40</c:v>
                </c:pt>
                <c:pt idx="4">
                  <c:v>50</c:v>
                </c:pt>
              </c:numCache>
            </c:numRef>
          </c:xVal>
          <c:yVal>
            <c:numRef>
              <c:f>Sheet1!$B$2:$B$6</c:f>
              <c:numCache>
                <c:formatCode>General</c:formatCode>
                <c:ptCount val="5"/>
                <c:pt idx="0">
                  <c:v>84</c:v>
                </c:pt>
                <c:pt idx="1">
                  <c:v>84</c:v>
                </c:pt>
                <c:pt idx="2">
                  <c:v>76</c:v>
                </c:pt>
                <c:pt idx="3">
                  <c:v>52</c:v>
                </c:pt>
                <c:pt idx="4">
                  <c:v>26</c:v>
                </c:pt>
              </c:numCache>
            </c:numRef>
          </c:yVal>
          <c:smooth val="1"/>
          <c:extLst>
            <c:ext xmlns:c16="http://schemas.microsoft.com/office/drawing/2014/chart" uri="{C3380CC4-5D6E-409C-BE32-E72D297353CC}">
              <c16:uniqueId val="{00000000-612F-41FF-BEB8-20CCEB1AC4ED}"/>
            </c:ext>
          </c:extLst>
        </c:ser>
        <c:dLbls>
          <c:showLegendKey val="0"/>
          <c:showVal val="0"/>
          <c:showCatName val="0"/>
          <c:showSerName val="0"/>
          <c:showPercent val="0"/>
          <c:showBubbleSize val="0"/>
        </c:dLbls>
        <c:axId val="367959024"/>
        <c:axId val="367963288"/>
      </c:scatterChart>
      <c:valAx>
        <c:axId val="3679590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Distance</a:t>
                </a:r>
                <a:r>
                  <a:rPr lang="en-GB" baseline="0"/>
                  <a:t> of light (cm)</a:t>
                </a:r>
                <a:endParaRPr lang="en-GB"/>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7963288"/>
        <c:crosses val="autoZero"/>
        <c:crossBetween val="midCat"/>
      </c:valAx>
      <c:valAx>
        <c:axId val="367963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bubbles per minute</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7959024"/>
        <c:crosses val="autoZero"/>
        <c:crossBetween val="midCat"/>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Effect</a:t>
            </a:r>
            <a:r>
              <a:rPr lang="en-US" baseline="0"/>
              <a:t> of light intensity on rate of photosynthesis</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Sheet1!$E$1</c:f>
              <c:strCache>
                <c:ptCount val="1"/>
                <c:pt idx="0">
                  <c:v>number of bubbles</c:v>
                </c:pt>
              </c:strCache>
            </c:strRef>
          </c:tx>
          <c:spPr>
            <a:ln w="19050" cap="rnd">
              <a:solidFill>
                <a:schemeClr val="accent1"/>
              </a:solidFill>
              <a:round/>
            </a:ln>
            <a:effectLst/>
          </c:spPr>
          <c:marker>
            <c:symbol val="none"/>
          </c:marker>
          <c:xVal>
            <c:numRef>
              <c:f>Sheet1!$D$2:$D$6</c:f>
              <c:numCache>
                <c:formatCode>General</c:formatCode>
                <c:ptCount val="5"/>
                <c:pt idx="0">
                  <c:v>100</c:v>
                </c:pt>
                <c:pt idx="1">
                  <c:v>44</c:v>
                </c:pt>
                <c:pt idx="2">
                  <c:v>25</c:v>
                </c:pt>
                <c:pt idx="3">
                  <c:v>6.25</c:v>
                </c:pt>
                <c:pt idx="4">
                  <c:v>4</c:v>
                </c:pt>
              </c:numCache>
            </c:numRef>
          </c:xVal>
          <c:yVal>
            <c:numRef>
              <c:f>Sheet1!$E$2:$E$6</c:f>
              <c:numCache>
                <c:formatCode>General</c:formatCode>
                <c:ptCount val="5"/>
                <c:pt idx="0">
                  <c:v>84</c:v>
                </c:pt>
                <c:pt idx="1">
                  <c:v>84</c:v>
                </c:pt>
                <c:pt idx="2">
                  <c:v>76</c:v>
                </c:pt>
                <c:pt idx="3">
                  <c:v>52</c:v>
                </c:pt>
                <c:pt idx="4">
                  <c:v>26</c:v>
                </c:pt>
              </c:numCache>
            </c:numRef>
          </c:yVal>
          <c:smooth val="1"/>
          <c:extLst>
            <c:ext xmlns:c16="http://schemas.microsoft.com/office/drawing/2014/chart" uri="{C3380CC4-5D6E-409C-BE32-E72D297353CC}">
              <c16:uniqueId val="{00000000-C389-440F-9042-F924FB02889A}"/>
            </c:ext>
          </c:extLst>
        </c:ser>
        <c:dLbls>
          <c:showLegendKey val="0"/>
          <c:showVal val="0"/>
          <c:showCatName val="0"/>
          <c:showSerName val="0"/>
          <c:showPercent val="0"/>
          <c:showBubbleSize val="0"/>
        </c:dLbls>
        <c:axId val="460217208"/>
        <c:axId val="460209992"/>
      </c:scatterChart>
      <c:valAx>
        <c:axId val="4602172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Relative</a:t>
                </a:r>
                <a:r>
                  <a:rPr lang="en-GB" baseline="0"/>
                  <a:t> light intensity</a:t>
                </a:r>
                <a:endParaRPr lang="en-GB"/>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0209992"/>
        <c:crosses val="autoZero"/>
        <c:crossBetween val="midCat"/>
      </c:valAx>
      <c:valAx>
        <c:axId val="460209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a:t>
                </a:r>
                <a:r>
                  <a:rPr lang="en-GB" baseline="0"/>
                  <a:t> bubbles per minute</a:t>
                </a:r>
                <a:endParaRPr lang="en-GB"/>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0217208"/>
        <c:crosses val="autoZero"/>
        <c:crossBetween val="midCat"/>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B0858-51EF-4B39-A25A-3AFC5D693D67}" type="datetimeFigureOut">
              <a:rPr lang="en-GB" smtClean="0"/>
              <a:t>14/05/2018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DD0114-08A4-41D6-8E21-0814F1E7780A}" type="slidenum">
              <a:rPr lang="en-GB" smtClean="0"/>
              <a:t>‹#›</a:t>
            </a:fld>
            <a:endParaRPr lang="en-GB"/>
          </a:p>
        </p:txBody>
      </p:sp>
    </p:spTree>
    <p:extLst>
      <p:ext uri="{BB962C8B-B14F-4D97-AF65-F5344CB8AC3E}">
        <p14:creationId xmlns:p14="http://schemas.microsoft.com/office/powerpoint/2010/main" val="503044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F33D7E-9B29-499F-A4D9-B5B05E8FD727}" type="slidenum">
              <a:rPr lang="en-GB" altLang="en-US" smtClean="0"/>
              <a:pPr>
                <a:spcBef>
                  <a:spcPct val="0"/>
                </a:spcBef>
              </a:pPr>
              <a:t>2</a:t>
            </a:fld>
            <a:endParaRPr lang="en-GB" altLang="en-US" smtClean="0"/>
          </a:p>
        </p:txBody>
      </p:sp>
      <p:sp>
        <p:nvSpPr>
          <p:cNvPr id="11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424927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3A4284-9FED-47C4-B71F-53563C90B933}" type="slidenum">
              <a:rPr lang="en-GB" altLang="en-US" smtClean="0"/>
              <a:pPr>
                <a:spcBef>
                  <a:spcPct val="0"/>
                </a:spcBef>
              </a:pPr>
              <a:t>5</a:t>
            </a:fld>
            <a:endParaRPr lang="en-GB" altLang="en-US" smtClean="0"/>
          </a:p>
        </p:txBody>
      </p:sp>
      <p:sp>
        <p:nvSpPr>
          <p:cNvPr id="6" name="Rectangle 10"/>
          <p:cNvSpPr>
            <a:spLocks noGrp="1" noChangeArrowheads="1"/>
          </p:cNvSpPr>
          <p:nvPr>
            <p:ph type="hdr" sz="quarter"/>
          </p:nvPr>
        </p:nvSpPr>
        <p:spPr/>
        <p:txBody>
          <a:bodyPr/>
          <a:lstStyle/>
          <a:p>
            <a:pPr>
              <a:defRPr/>
            </a:pPr>
            <a:r>
              <a:rPr lang="en-GB"/>
              <a:t>Boardworks A2 Biology </a:t>
            </a:r>
          </a:p>
          <a:p>
            <a:pPr>
              <a:defRPr/>
            </a:pPr>
            <a:r>
              <a:rPr lang="en-GB"/>
              <a:t>Photosynthesis: Limiting Factors</a:t>
            </a:r>
          </a:p>
        </p:txBody>
      </p:sp>
      <p:sp>
        <p:nvSpPr>
          <p:cNvPr id="1229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smtClean="0"/>
              <a:t>Teacher notes</a:t>
            </a:r>
          </a:p>
          <a:p>
            <a:r>
              <a:rPr lang="en-GB" altLang="en-US" smtClean="0"/>
              <a:t>Other factors that can limit the rate of photosynthesis include mineral content of the soil, rate of transpiration and humidity.</a:t>
            </a:r>
          </a:p>
        </p:txBody>
      </p:sp>
    </p:spTree>
    <p:extLst>
      <p:ext uri="{BB962C8B-B14F-4D97-AF65-F5344CB8AC3E}">
        <p14:creationId xmlns:p14="http://schemas.microsoft.com/office/powerpoint/2010/main" val="4083439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E1F5D0C-5811-4A7C-A3F4-20B96A521C81}" type="slidenum">
              <a:rPr lang="en-GB" altLang="en-US" smtClean="0">
                <a:latin typeface="Calibri" panose="020F0502020204030204" pitchFamily="34" charset="0"/>
              </a:rPr>
              <a:pPr/>
              <a:t>6</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913460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434802-DFB1-40CB-8364-AD3B89DE3019}" type="slidenum">
              <a:rPr lang="en-GB" smtClean="0"/>
              <a:t>18</a:t>
            </a:fld>
            <a:endParaRPr lang="en-GB"/>
          </a:p>
        </p:txBody>
      </p:sp>
    </p:spTree>
    <p:extLst>
      <p:ext uri="{BB962C8B-B14F-4D97-AF65-F5344CB8AC3E}">
        <p14:creationId xmlns:p14="http://schemas.microsoft.com/office/powerpoint/2010/main" val="3282807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136787-E0DB-4666-B8FC-CA694C9572B7}" type="slidenum">
              <a:rPr lang="en-GB" smtClean="0"/>
              <a:pPr fontAlgn="base">
                <a:spcBef>
                  <a:spcPct val="0"/>
                </a:spcBef>
                <a:spcAft>
                  <a:spcPct val="0"/>
                </a:spcAft>
                <a:defRPr/>
              </a:pPr>
              <a:t>24</a:t>
            </a:fld>
            <a:endParaRPr lang="en-GB" smtClean="0"/>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3673937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A85666-5F7C-4DFB-90D3-3592855746FA}" type="slidenum">
              <a:rPr lang="en-GB" altLang="en-US"/>
              <a:pPr/>
              <a:t>33</a:t>
            </a:fld>
            <a:endParaRPr lang="en-GB" alt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756822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0E4343E-F6F6-4B56-8F80-9064A704C2A3}" type="datetimeFigureOut">
              <a:rPr lang="en-GB" smtClean="0"/>
              <a:t>14/05/2018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8ED7F0-83EF-4A39-9353-328A2B11F8B3}" type="slidenum">
              <a:rPr lang="en-GB" smtClean="0"/>
              <a:t>‹#›</a:t>
            </a:fld>
            <a:endParaRPr lang="en-GB"/>
          </a:p>
        </p:txBody>
      </p:sp>
    </p:spTree>
    <p:extLst>
      <p:ext uri="{BB962C8B-B14F-4D97-AF65-F5344CB8AC3E}">
        <p14:creationId xmlns:p14="http://schemas.microsoft.com/office/powerpoint/2010/main" val="4017383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E4343E-F6F6-4B56-8F80-9064A704C2A3}" type="datetimeFigureOut">
              <a:rPr lang="en-GB" smtClean="0"/>
              <a:t>14/05/2018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8ED7F0-83EF-4A39-9353-328A2B11F8B3}" type="slidenum">
              <a:rPr lang="en-GB" smtClean="0"/>
              <a:t>‹#›</a:t>
            </a:fld>
            <a:endParaRPr lang="en-GB"/>
          </a:p>
        </p:txBody>
      </p:sp>
    </p:spTree>
    <p:extLst>
      <p:ext uri="{BB962C8B-B14F-4D97-AF65-F5344CB8AC3E}">
        <p14:creationId xmlns:p14="http://schemas.microsoft.com/office/powerpoint/2010/main" val="3702483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E4343E-F6F6-4B56-8F80-9064A704C2A3}" type="datetimeFigureOut">
              <a:rPr lang="en-GB" smtClean="0"/>
              <a:t>14/05/2018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8ED7F0-83EF-4A39-9353-328A2B11F8B3}" type="slidenum">
              <a:rPr lang="en-GB" smtClean="0"/>
              <a:t>‹#›</a:t>
            </a:fld>
            <a:endParaRPr lang="en-GB"/>
          </a:p>
        </p:txBody>
      </p:sp>
    </p:spTree>
    <p:extLst>
      <p:ext uri="{BB962C8B-B14F-4D97-AF65-F5344CB8AC3E}">
        <p14:creationId xmlns:p14="http://schemas.microsoft.com/office/powerpoint/2010/main" val="986527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6333" y="53975"/>
            <a:ext cx="11286067" cy="60721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37221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E4343E-F6F6-4B56-8F80-9064A704C2A3}" type="datetimeFigureOut">
              <a:rPr lang="en-GB" smtClean="0"/>
              <a:t>14/05/2018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8ED7F0-83EF-4A39-9353-328A2B11F8B3}" type="slidenum">
              <a:rPr lang="en-GB" smtClean="0"/>
              <a:t>‹#›</a:t>
            </a:fld>
            <a:endParaRPr lang="en-GB"/>
          </a:p>
        </p:txBody>
      </p:sp>
    </p:spTree>
    <p:extLst>
      <p:ext uri="{BB962C8B-B14F-4D97-AF65-F5344CB8AC3E}">
        <p14:creationId xmlns:p14="http://schemas.microsoft.com/office/powerpoint/2010/main" val="1379178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0E4343E-F6F6-4B56-8F80-9064A704C2A3}" type="datetimeFigureOut">
              <a:rPr lang="en-GB" smtClean="0"/>
              <a:t>14/05/2018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8ED7F0-83EF-4A39-9353-328A2B11F8B3}" type="slidenum">
              <a:rPr lang="en-GB" smtClean="0"/>
              <a:t>‹#›</a:t>
            </a:fld>
            <a:endParaRPr lang="en-GB"/>
          </a:p>
        </p:txBody>
      </p:sp>
    </p:spTree>
    <p:extLst>
      <p:ext uri="{BB962C8B-B14F-4D97-AF65-F5344CB8AC3E}">
        <p14:creationId xmlns:p14="http://schemas.microsoft.com/office/powerpoint/2010/main" val="3823229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0E4343E-F6F6-4B56-8F80-9064A704C2A3}" type="datetimeFigureOut">
              <a:rPr lang="en-GB" smtClean="0"/>
              <a:t>14/05/2018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8ED7F0-83EF-4A39-9353-328A2B11F8B3}" type="slidenum">
              <a:rPr lang="en-GB" smtClean="0"/>
              <a:t>‹#›</a:t>
            </a:fld>
            <a:endParaRPr lang="en-GB"/>
          </a:p>
        </p:txBody>
      </p:sp>
    </p:spTree>
    <p:extLst>
      <p:ext uri="{BB962C8B-B14F-4D97-AF65-F5344CB8AC3E}">
        <p14:creationId xmlns:p14="http://schemas.microsoft.com/office/powerpoint/2010/main" val="179566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0E4343E-F6F6-4B56-8F80-9064A704C2A3}" type="datetimeFigureOut">
              <a:rPr lang="en-GB" smtClean="0"/>
              <a:t>14/05/2018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8ED7F0-83EF-4A39-9353-328A2B11F8B3}" type="slidenum">
              <a:rPr lang="en-GB" smtClean="0"/>
              <a:t>‹#›</a:t>
            </a:fld>
            <a:endParaRPr lang="en-GB"/>
          </a:p>
        </p:txBody>
      </p:sp>
    </p:spTree>
    <p:extLst>
      <p:ext uri="{BB962C8B-B14F-4D97-AF65-F5344CB8AC3E}">
        <p14:creationId xmlns:p14="http://schemas.microsoft.com/office/powerpoint/2010/main" val="1942228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0E4343E-F6F6-4B56-8F80-9064A704C2A3}" type="datetimeFigureOut">
              <a:rPr lang="en-GB" smtClean="0"/>
              <a:t>14/05/2018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8ED7F0-83EF-4A39-9353-328A2B11F8B3}" type="slidenum">
              <a:rPr lang="en-GB" smtClean="0"/>
              <a:t>‹#›</a:t>
            </a:fld>
            <a:endParaRPr lang="en-GB"/>
          </a:p>
        </p:txBody>
      </p:sp>
    </p:spTree>
    <p:extLst>
      <p:ext uri="{BB962C8B-B14F-4D97-AF65-F5344CB8AC3E}">
        <p14:creationId xmlns:p14="http://schemas.microsoft.com/office/powerpoint/2010/main" val="86644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E4343E-F6F6-4B56-8F80-9064A704C2A3}" type="datetimeFigureOut">
              <a:rPr lang="en-GB" smtClean="0"/>
              <a:t>14/05/2018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8ED7F0-83EF-4A39-9353-328A2B11F8B3}" type="slidenum">
              <a:rPr lang="en-GB" smtClean="0"/>
              <a:t>‹#›</a:t>
            </a:fld>
            <a:endParaRPr lang="en-GB"/>
          </a:p>
        </p:txBody>
      </p:sp>
    </p:spTree>
    <p:extLst>
      <p:ext uri="{BB962C8B-B14F-4D97-AF65-F5344CB8AC3E}">
        <p14:creationId xmlns:p14="http://schemas.microsoft.com/office/powerpoint/2010/main" val="2955810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0E4343E-F6F6-4B56-8F80-9064A704C2A3}" type="datetimeFigureOut">
              <a:rPr lang="en-GB" smtClean="0"/>
              <a:t>14/05/2018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8ED7F0-83EF-4A39-9353-328A2B11F8B3}" type="slidenum">
              <a:rPr lang="en-GB" smtClean="0"/>
              <a:t>‹#›</a:t>
            </a:fld>
            <a:endParaRPr lang="en-GB"/>
          </a:p>
        </p:txBody>
      </p:sp>
    </p:spTree>
    <p:extLst>
      <p:ext uri="{BB962C8B-B14F-4D97-AF65-F5344CB8AC3E}">
        <p14:creationId xmlns:p14="http://schemas.microsoft.com/office/powerpoint/2010/main" val="2560255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0E4343E-F6F6-4B56-8F80-9064A704C2A3}" type="datetimeFigureOut">
              <a:rPr lang="en-GB" smtClean="0"/>
              <a:t>14/05/2018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8ED7F0-83EF-4A39-9353-328A2B11F8B3}" type="slidenum">
              <a:rPr lang="en-GB" smtClean="0"/>
              <a:t>‹#›</a:t>
            </a:fld>
            <a:endParaRPr lang="en-GB"/>
          </a:p>
        </p:txBody>
      </p:sp>
    </p:spTree>
    <p:extLst>
      <p:ext uri="{BB962C8B-B14F-4D97-AF65-F5344CB8AC3E}">
        <p14:creationId xmlns:p14="http://schemas.microsoft.com/office/powerpoint/2010/main" val="2988739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E4343E-F6F6-4B56-8F80-9064A704C2A3}" type="datetimeFigureOut">
              <a:rPr lang="en-GB" smtClean="0"/>
              <a:t>14/05/2018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8ED7F0-83EF-4A39-9353-328A2B11F8B3}" type="slidenum">
              <a:rPr lang="en-GB" smtClean="0"/>
              <a:t>‹#›</a:t>
            </a:fld>
            <a:endParaRPr lang="en-GB"/>
          </a:p>
        </p:txBody>
      </p:sp>
    </p:spTree>
    <p:extLst>
      <p:ext uri="{BB962C8B-B14F-4D97-AF65-F5344CB8AC3E}">
        <p14:creationId xmlns:p14="http://schemas.microsoft.com/office/powerpoint/2010/main" val="441475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5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59.png"/></Relationships>
</file>

<file path=ppt/slides/_rels/slide4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1" y="0"/>
            <a:ext cx="11246069" cy="6734813"/>
          </a:xfrm>
          <a:prstGeom prst="rect">
            <a:avLst/>
          </a:prstGeom>
          <a:ln>
            <a:solidFill>
              <a:srgbClr val="00B0F0"/>
            </a:solidFill>
          </a:ln>
        </p:spPr>
      </p:pic>
    </p:spTree>
    <p:extLst>
      <p:ext uri="{BB962C8B-B14F-4D97-AF65-F5344CB8AC3E}">
        <p14:creationId xmlns:p14="http://schemas.microsoft.com/office/powerpoint/2010/main" val="3260880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The inverse square law</a:t>
            </a:r>
            <a:endParaRPr lang="en-GB" b="1" u="sng" dirty="0"/>
          </a:p>
        </p:txBody>
      </p:sp>
      <p:sp>
        <p:nvSpPr>
          <p:cNvPr id="3" name="Content Placeholder 2"/>
          <p:cNvSpPr>
            <a:spLocks noGrp="1"/>
          </p:cNvSpPr>
          <p:nvPr>
            <p:ph idx="1"/>
          </p:nvPr>
        </p:nvSpPr>
        <p:spPr/>
        <p:txBody>
          <a:bodyPr/>
          <a:lstStyle/>
          <a:p>
            <a:pPr marL="0" indent="0">
              <a:buNone/>
            </a:pPr>
            <a:r>
              <a:rPr lang="en-GB" dirty="0" smtClean="0"/>
              <a:t>When you double the distance from a light source, the light intensity falls by a factor of four. This is the inverse square law:</a:t>
            </a:r>
          </a:p>
          <a:p>
            <a:endParaRPr lang="en-GB" dirty="0"/>
          </a:p>
          <a:p>
            <a:pPr marL="0" indent="0">
              <a:buNone/>
            </a:pPr>
            <a:r>
              <a:rPr lang="en-GB" dirty="0" smtClean="0"/>
              <a:t>Relative light intensity = 	</a:t>
            </a:r>
            <a:r>
              <a:rPr lang="en-GB" u="sng" dirty="0" smtClean="0"/>
              <a:t>		1		</a:t>
            </a:r>
          </a:p>
          <a:p>
            <a:pPr marL="0" indent="0">
              <a:buNone/>
            </a:pPr>
            <a:r>
              <a:rPr lang="en-GB" dirty="0"/>
              <a:t>	</a:t>
            </a:r>
            <a:r>
              <a:rPr lang="en-GB" dirty="0" smtClean="0"/>
              <a:t>			distance from light source</a:t>
            </a:r>
            <a:r>
              <a:rPr lang="en-GB" baseline="30000" dirty="0" smtClean="0"/>
              <a:t>2</a:t>
            </a:r>
          </a:p>
          <a:p>
            <a:pPr marL="0" indent="0">
              <a:buNone/>
            </a:pPr>
            <a:endParaRPr lang="en-GB" dirty="0"/>
          </a:p>
          <a:p>
            <a:pPr marL="0" indent="0">
              <a:buNone/>
            </a:pPr>
            <a:r>
              <a:rPr lang="en-GB" dirty="0" smtClean="0"/>
              <a:t>Relative light intensity does not have a unit</a:t>
            </a:r>
            <a:endParaRPr lang="en-GB" dirty="0"/>
          </a:p>
        </p:txBody>
      </p:sp>
    </p:spTree>
    <p:extLst>
      <p:ext uri="{BB962C8B-B14F-4D97-AF65-F5344CB8AC3E}">
        <p14:creationId xmlns:p14="http://schemas.microsoft.com/office/powerpoint/2010/main" val="2476839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222" y="4525961"/>
            <a:ext cx="6767435" cy="2059896"/>
          </a:xfrm>
        </p:spPr>
        <p:txBody>
          <a:bodyPr/>
          <a:lstStyle/>
          <a:p>
            <a:pPr marL="0" indent="0">
              <a:buNone/>
            </a:pPr>
            <a:r>
              <a:rPr lang="en-GB" dirty="0" smtClean="0"/>
              <a:t>Redo this table with ‘relative light intensity’ instead of ‘distance’. You will need to use the inverse square law</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395" r="28823" b="37994"/>
          <a:stretch/>
        </p:blipFill>
        <p:spPr bwMode="auto">
          <a:xfrm>
            <a:off x="152400" y="62594"/>
            <a:ext cx="6893378" cy="4160837"/>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nvPr>
        </p:nvGraphicFramePr>
        <p:xfrm>
          <a:off x="7271657" y="3120939"/>
          <a:ext cx="4728030" cy="3464918"/>
        </p:xfrm>
        <a:graphic>
          <a:graphicData uri="http://schemas.openxmlformats.org/drawingml/2006/table">
            <a:tbl>
              <a:tblPr firstRow="1" bandRow="1">
                <a:tableStyleId>{5940675A-B579-460E-94D1-54222C63F5DA}</a:tableStyleId>
              </a:tblPr>
              <a:tblGrid>
                <a:gridCol w="2364015">
                  <a:extLst>
                    <a:ext uri="{9D8B030D-6E8A-4147-A177-3AD203B41FA5}">
                      <a16:colId xmlns:a16="http://schemas.microsoft.com/office/drawing/2014/main" val="3642454775"/>
                    </a:ext>
                  </a:extLst>
                </a:gridCol>
                <a:gridCol w="2364015">
                  <a:extLst>
                    <a:ext uri="{9D8B030D-6E8A-4147-A177-3AD203B41FA5}">
                      <a16:colId xmlns:a16="http://schemas.microsoft.com/office/drawing/2014/main" val="199346359"/>
                    </a:ext>
                  </a:extLst>
                </a:gridCol>
              </a:tblGrid>
              <a:tr h="644123">
                <a:tc>
                  <a:txBody>
                    <a:bodyPr/>
                    <a:lstStyle/>
                    <a:p>
                      <a:pPr algn="ctr"/>
                      <a:r>
                        <a:rPr lang="en-GB" sz="1800" b="1" i="0" dirty="0" smtClean="0"/>
                        <a:t>RLI</a:t>
                      </a:r>
                      <a:endParaRPr lang="en-GB" sz="1800" b="1" i="0" dirty="0"/>
                    </a:p>
                  </a:txBody>
                  <a:tcPr anchor="ctr">
                    <a:solidFill>
                      <a:schemeClr val="bg1"/>
                    </a:solidFill>
                  </a:tcPr>
                </a:tc>
                <a:tc>
                  <a:txBody>
                    <a:bodyPr/>
                    <a:lstStyle/>
                    <a:p>
                      <a:pPr algn="ctr"/>
                      <a:r>
                        <a:rPr lang="en-GB" sz="1800" b="1" i="0" dirty="0" smtClean="0"/>
                        <a:t>Number of bubbles</a:t>
                      </a:r>
                      <a:r>
                        <a:rPr lang="en-GB" sz="1800" b="1" i="0" baseline="0" dirty="0" smtClean="0"/>
                        <a:t> per minute</a:t>
                      </a:r>
                      <a:endParaRPr lang="en-GB" sz="1800" b="1" i="0" dirty="0"/>
                    </a:p>
                  </a:txBody>
                  <a:tcPr anchor="ctr">
                    <a:solidFill>
                      <a:schemeClr val="bg1"/>
                    </a:solidFill>
                  </a:tcPr>
                </a:tc>
                <a:extLst>
                  <a:ext uri="{0D108BD9-81ED-4DB2-BD59-A6C34878D82A}">
                    <a16:rowId xmlns:a16="http://schemas.microsoft.com/office/drawing/2014/main" val="860430132"/>
                  </a:ext>
                </a:extLst>
              </a:tr>
              <a:tr h="564159">
                <a:tc>
                  <a:txBody>
                    <a:bodyPr/>
                    <a:lstStyle/>
                    <a:p>
                      <a:pPr algn="ctr"/>
                      <a:r>
                        <a:rPr lang="en-GB" sz="2400" dirty="0" smtClean="0"/>
                        <a:t>100</a:t>
                      </a:r>
                      <a:endParaRPr lang="en-GB" sz="2400" dirty="0"/>
                    </a:p>
                  </a:txBody>
                  <a:tcPr anchor="ctr">
                    <a:solidFill>
                      <a:schemeClr val="bg1"/>
                    </a:solidFill>
                  </a:tcPr>
                </a:tc>
                <a:tc>
                  <a:txBody>
                    <a:bodyPr/>
                    <a:lstStyle/>
                    <a:p>
                      <a:pPr algn="ctr"/>
                      <a:r>
                        <a:rPr lang="en-GB" sz="2400" dirty="0" smtClean="0"/>
                        <a:t>84</a:t>
                      </a:r>
                      <a:endParaRPr lang="en-GB" sz="2400" dirty="0"/>
                    </a:p>
                  </a:txBody>
                  <a:tcPr anchor="ctr">
                    <a:solidFill>
                      <a:schemeClr val="bg1"/>
                    </a:solidFill>
                  </a:tcPr>
                </a:tc>
                <a:extLst>
                  <a:ext uri="{0D108BD9-81ED-4DB2-BD59-A6C34878D82A}">
                    <a16:rowId xmlns:a16="http://schemas.microsoft.com/office/drawing/2014/main" val="1686824268"/>
                  </a:ext>
                </a:extLst>
              </a:tr>
              <a:tr h="564159">
                <a:tc>
                  <a:txBody>
                    <a:bodyPr/>
                    <a:lstStyle/>
                    <a:p>
                      <a:pPr algn="ctr"/>
                      <a:r>
                        <a:rPr lang="en-GB" sz="2400" dirty="0" smtClean="0"/>
                        <a:t>44</a:t>
                      </a:r>
                      <a:endParaRPr lang="en-GB" sz="2400" dirty="0"/>
                    </a:p>
                  </a:txBody>
                  <a:tcPr anchor="ctr">
                    <a:solidFill>
                      <a:schemeClr val="bg1"/>
                    </a:solidFill>
                  </a:tcPr>
                </a:tc>
                <a:tc>
                  <a:txBody>
                    <a:bodyPr/>
                    <a:lstStyle/>
                    <a:p>
                      <a:pPr algn="ctr"/>
                      <a:r>
                        <a:rPr lang="en-GB" sz="2400" dirty="0" smtClean="0"/>
                        <a:t>84</a:t>
                      </a:r>
                      <a:endParaRPr lang="en-GB" sz="2400" dirty="0"/>
                    </a:p>
                  </a:txBody>
                  <a:tcPr anchor="ctr">
                    <a:solidFill>
                      <a:schemeClr val="bg1"/>
                    </a:solidFill>
                  </a:tcPr>
                </a:tc>
                <a:extLst>
                  <a:ext uri="{0D108BD9-81ED-4DB2-BD59-A6C34878D82A}">
                    <a16:rowId xmlns:a16="http://schemas.microsoft.com/office/drawing/2014/main" val="1552280140"/>
                  </a:ext>
                </a:extLst>
              </a:tr>
              <a:tr h="564159">
                <a:tc>
                  <a:txBody>
                    <a:bodyPr/>
                    <a:lstStyle/>
                    <a:p>
                      <a:pPr algn="ctr"/>
                      <a:r>
                        <a:rPr lang="en-GB" sz="2400" dirty="0" smtClean="0"/>
                        <a:t>25</a:t>
                      </a:r>
                      <a:endParaRPr lang="en-GB" sz="2400" dirty="0"/>
                    </a:p>
                  </a:txBody>
                  <a:tcPr anchor="ctr">
                    <a:solidFill>
                      <a:schemeClr val="bg1"/>
                    </a:solidFill>
                  </a:tcPr>
                </a:tc>
                <a:tc>
                  <a:txBody>
                    <a:bodyPr/>
                    <a:lstStyle/>
                    <a:p>
                      <a:pPr algn="ctr"/>
                      <a:r>
                        <a:rPr lang="en-GB" sz="2400" dirty="0" smtClean="0"/>
                        <a:t>76</a:t>
                      </a:r>
                      <a:endParaRPr lang="en-GB" sz="2400" dirty="0"/>
                    </a:p>
                  </a:txBody>
                  <a:tcPr anchor="ctr">
                    <a:solidFill>
                      <a:schemeClr val="bg1"/>
                    </a:solidFill>
                  </a:tcPr>
                </a:tc>
                <a:extLst>
                  <a:ext uri="{0D108BD9-81ED-4DB2-BD59-A6C34878D82A}">
                    <a16:rowId xmlns:a16="http://schemas.microsoft.com/office/drawing/2014/main" val="3930974077"/>
                  </a:ext>
                </a:extLst>
              </a:tr>
              <a:tr h="564159">
                <a:tc>
                  <a:txBody>
                    <a:bodyPr/>
                    <a:lstStyle/>
                    <a:p>
                      <a:pPr algn="ctr"/>
                      <a:r>
                        <a:rPr lang="en-GB" sz="2400" dirty="0" smtClean="0"/>
                        <a:t>6.25</a:t>
                      </a:r>
                      <a:endParaRPr lang="en-GB" sz="2400" dirty="0"/>
                    </a:p>
                  </a:txBody>
                  <a:tcPr anchor="ctr">
                    <a:solidFill>
                      <a:schemeClr val="bg1"/>
                    </a:solidFill>
                  </a:tcPr>
                </a:tc>
                <a:tc>
                  <a:txBody>
                    <a:bodyPr/>
                    <a:lstStyle/>
                    <a:p>
                      <a:pPr algn="ctr"/>
                      <a:r>
                        <a:rPr lang="en-GB" sz="2400" dirty="0" smtClean="0"/>
                        <a:t>52</a:t>
                      </a:r>
                      <a:endParaRPr lang="en-GB" sz="2400" dirty="0"/>
                    </a:p>
                  </a:txBody>
                  <a:tcPr anchor="ctr">
                    <a:solidFill>
                      <a:schemeClr val="bg1"/>
                    </a:solidFill>
                  </a:tcPr>
                </a:tc>
                <a:extLst>
                  <a:ext uri="{0D108BD9-81ED-4DB2-BD59-A6C34878D82A}">
                    <a16:rowId xmlns:a16="http://schemas.microsoft.com/office/drawing/2014/main" val="206513367"/>
                  </a:ext>
                </a:extLst>
              </a:tr>
              <a:tr h="564159">
                <a:tc>
                  <a:txBody>
                    <a:bodyPr/>
                    <a:lstStyle/>
                    <a:p>
                      <a:pPr algn="ctr"/>
                      <a:r>
                        <a:rPr lang="en-GB" sz="2400" dirty="0" smtClean="0"/>
                        <a:t>4</a:t>
                      </a:r>
                      <a:endParaRPr lang="en-GB" sz="2400" dirty="0"/>
                    </a:p>
                  </a:txBody>
                  <a:tcPr anchor="ctr">
                    <a:solidFill>
                      <a:schemeClr val="bg1"/>
                    </a:solidFill>
                  </a:tcPr>
                </a:tc>
                <a:tc>
                  <a:txBody>
                    <a:bodyPr/>
                    <a:lstStyle/>
                    <a:p>
                      <a:pPr algn="ctr"/>
                      <a:r>
                        <a:rPr lang="en-GB" sz="2400" dirty="0" smtClean="0"/>
                        <a:t>26</a:t>
                      </a:r>
                      <a:endParaRPr lang="en-GB" sz="2400" dirty="0"/>
                    </a:p>
                  </a:txBody>
                  <a:tcPr anchor="ctr">
                    <a:solidFill>
                      <a:schemeClr val="bg1"/>
                    </a:solidFill>
                  </a:tcPr>
                </a:tc>
                <a:extLst>
                  <a:ext uri="{0D108BD9-81ED-4DB2-BD59-A6C34878D82A}">
                    <a16:rowId xmlns:a16="http://schemas.microsoft.com/office/drawing/2014/main" val="2598685858"/>
                  </a:ext>
                </a:extLst>
              </a:tr>
            </a:tbl>
          </a:graphicData>
        </a:graphic>
      </p:graphicFrame>
      <p:graphicFrame>
        <p:nvGraphicFramePr>
          <p:cNvPr id="6" name="Chart 5"/>
          <p:cNvGraphicFramePr>
            <a:graphicFrameLocks/>
          </p:cNvGraphicFramePr>
          <p:nvPr>
            <p:extLst/>
          </p:nvPr>
        </p:nvGraphicFramePr>
        <p:xfrm>
          <a:off x="0" y="-1"/>
          <a:ext cx="7045778" cy="42234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nvPr>
        </p:nvGraphicFramePr>
        <p:xfrm>
          <a:off x="6123214" y="2031545"/>
          <a:ext cx="6068786" cy="4686300"/>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7101341" y="461172"/>
            <a:ext cx="5068661" cy="646331"/>
          </a:xfrm>
          <a:prstGeom prst="rect">
            <a:avLst/>
          </a:prstGeom>
        </p:spPr>
        <p:txBody>
          <a:bodyPr wrap="square">
            <a:spAutoFit/>
          </a:bodyPr>
          <a:lstStyle/>
          <a:p>
            <a:r>
              <a:rPr lang="en-GB" dirty="0"/>
              <a:t>Relative light intensity = </a:t>
            </a:r>
            <a:r>
              <a:rPr lang="en-GB" u="sng" dirty="0"/>
              <a:t>	</a:t>
            </a:r>
            <a:r>
              <a:rPr lang="en-GB" u="sng" dirty="0" smtClean="0"/>
              <a:t>            	 1</a:t>
            </a:r>
            <a:r>
              <a:rPr lang="en-GB" u="sng" dirty="0"/>
              <a:t>	</a:t>
            </a:r>
          </a:p>
          <a:p>
            <a:r>
              <a:rPr lang="en-GB" dirty="0"/>
              <a:t>		</a:t>
            </a:r>
            <a:r>
              <a:rPr lang="en-GB" dirty="0" smtClean="0"/>
              <a:t>        distance </a:t>
            </a:r>
            <a:r>
              <a:rPr lang="en-GB" dirty="0"/>
              <a:t>from light source</a:t>
            </a:r>
            <a:r>
              <a:rPr lang="en-GB" baseline="30000" dirty="0"/>
              <a:t>2</a:t>
            </a:r>
          </a:p>
        </p:txBody>
      </p:sp>
    </p:spTree>
    <p:extLst>
      <p:ext uri="{BB962C8B-B14F-4D97-AF65-F5344CB8AC3E}">
        <p14:creationId xmlns:p14="http://schemas.microsoft.com/office/powerpoint/2010/main" val="110301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47309" y="157655"/>
            <a:ext cx="10625795" cy="9485377"/>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177866" y="879474"/>
            <a:ext cx="11836267" cy="4397375"/>
          </a:xfrm>
          <a:prstGeom prst="rect">
            <a:avLst/>
          </a:prstGeom>
          <a:ln>
            <a:solidFill>
              <a:srgbClr val="FF0000"/>
            </a:solidFill>
          </a:ln>
        </p:spPr>
      </p:pic>
    </p:spTree>
    <p:extLst>
      <p:ext uri="{BB962C8B-B14F-4D97-AF65-F5344CB8AC3E}">
        <p14:creationId xmlns:p14="http://schemas.microsoft.com/office/powerpoint/2010/main" val="373049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95344" y="4323612"/>
            <a:ext cx="11542164" cy="2372655"/>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2107818" y="136634"/>
            <a:ext cx="7181850" cy="4086225"/>
          </a:xfrm>
          <a:prstGeom prst="rect">
            <a:avLst/>
          </a:prstGeom>
          <a:ln>
            <a:solidFill>
              <a:srgbClr val="00B0F0"/>
            </a:solidFill>
          </a:ln>
        </p:spPr>
      </p:pic>
      <p:pic>
        <p:nvPicPr>
          <p:cNvPr id="7" name="Picture 6"/>
          <p:cNvPicPr>
            <a:picLocks noChangeAspect="1"/>
          </p:cNvPicPr>
          <p:nvPr/>
        </p:nvPicPr>
        <p:blipFill>
          <a:blip r:embed="rId4"/>
          <a:stretch>
            <a:fillRect/>
          </a:stretch>
        </p:blipFill>
        <p:spPr>
          <a:xfrm>
            <a:off x="556012" y="4361793"/>
            <a:ext cx="11220829" cy="2371068"/>
          </a:xfrm>
          <a:prstGeom prst="rect">
            <a:avLst/>
          </a:prstGeom>
          <a:ln>
            <a:solidFill>
              <a:srgbClr val="00B0F0"/>
            </a:solidFill>
          </a:ln>
        </p:spPr>
      </p:pic>
      <p:pic>
        <p:nvPicPr>
          <p:cNvPr id="9" name="Picture 8"/>
          <p:cNvPicPr>
            <a:picLocks noChangeAspect="1"/>
          </p:cNvPicPr>
          <p:nvPr/>
        </p:nvPicPr>
        <p:blipFill>
          <a:blip r:embed="rId5"/>
          <a:stretch>
            <a:fillRect/>
          </a:stretch>
        </p:blipFill>
        <p:spPr>
          <a:xfrm>
            <a:off x="556012" y="270311"/>
            <a:ext cx="11102973" cy="6179794"/>
          </a:xfrm>
          <a:prstGeom prst="rect">
            <a:avLst/>
          </a:prstGeom>
          <a:ln>
            <a:solidFill>
              <a:srgbClr val="FF0000"/>
            </a:solidFill>
          </a:ln>
        </p:spPr>
      </p:pic>
    </p:spTree>
    <p:extLst>
      <p:ext uri="{BB962C8B-B14F-4D97-AF65-F5344CB8AC3E}">
        <p14:creationId xmlns:p14="http://schemas.microsoft.com/office/powerpoint/2010/main" val="256514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48845" y="77278"/>
            <a:ext cx="9968177" cy="6704522"/>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2393237" y="1027906"/>
            <a:ext cx="8960563" cy="5104296"/>
          </a:xfrm>
          <a:prstGeom prst="rect">
            <a:avLst/>
          </a:prstGeom>
          <a:ln>
            <a:solidFill>
              <a:srgbClr val="FF0000"/>
            </a:solidFill>
          </a:ln>
        </p:spPr>
      </p:pic>
    </p:spTree>
    <p:extLst>
      <p:ext uri="{BB962C8B-B14F-4D97-AF65-F5344CB8AC3E}">
        <p14:creationId xmlns:p14="http://schemas.microsoft.com/office/powerpoint/2010/main" val="365371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90689" y="180810"/>
            <a:ext cx="7407987" cy="4856737"/>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2859182" y="4134371"/>
            <a:ext cx="9122611" cy="2629036"/>
          </a:xfrm>
          <a:prstGeom prst="rect">
            <a:avLst/>
          </a:prstGeom>
          <a:ln>
            <a:solidFill>
              <a:srgbClr val="00B0F0"/>
            </a:solidFill>
          </a:ln>
        </p:spPr>
      </p:pic>
      <p:pic>
        <p:nvPicPr>
          <p:cNvPr id="6" name="Picture 5"/>
          <p:cNvPicPr>
            <a:picLocks noChangeAspect="1"/>
          </p:cNvPicPr>
          <p:nvPr/>
        </p:nvPicPr>
        <p:blipFill>
          <a:blip r:embed="rId4"/>
          <a:stretch>
            <a:fillRect/>
          </a:stretch>
        </p:blipFill>
        <p:spPr>
          <a:xfrm>
            <a:off x="1655379" y="1595535"/>
            <a:ext cx="8297918" cy="4437081"/>
          </a:xfrm>
          <a:prstGeom prst="rect">
            <a:avLst/>
          </a:prstGeom>
          <a:ln>
            <a:solidFill>
              <a:srgbClr val="FF0000"/>
            </a:solidFill>
          </a:ln>
        </p:spPr>
      </p:pic>
    </p:spTree>
    <p:extLst>
      <p:ext uri="{BB962C8B-B14F-4D97-AF65-F5344CB8AC3E}">
        <p14:creationId xmlns:p14="http://schemas.microsoft.com/office/powerpoint/2010/main" val="433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GB" altLang="en-US" smtClean="0"/>
          </a:p>
        </p:txBody>
      </p:sp>
      <p:sp>
        <p:nvSpPr>
          <p:cNvPr id="27651" name="Content Placeholder 2"/>
          <p:cNvSpPr>
            <a:spLocks noGrp="1"/>
          </p:cNvSpPr>
          <p:nvPr>
            <p:ph idx="1"/>
          </p:nvPr>
        </p:nvSpPr>
        <p:spPr/>
        <p:txBody>
          <a:bodyPr/>
          <a:lstStyle/>
          <a:p>
            <a:endParaRPr lang="en-GB" altLang="en-US"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038" y="106363"/>
            <a:ext cx="8640762" cy="6643687"/>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244975"/>
            <a:ext cx="10739438" cy="2427288"/>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4222" y="106363"/>
            <a:ext cx="10479088" cy="6710362"/>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693" y="4249092"/>
            <a:ext cx="12091307" cy="2000102"/>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99155" y="106363"/>
            <a:ext cx="7899400" cy="63785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718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050" y="169068"/>
            <a:ext cx="9180512" cy="6289675"/>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3066" y="122238"/>
            <a:ext cx="9198712" cy="6982046"/>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68819" y="2474260"/>
            <a:ext cx="7844348" cy="4269338"/>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1400" y="3313905"/>
            <a:ext cx="8034338" cy="33543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6586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26172" y="0"/>
            <a:ext cx="9238179" cy="7179230"/>
          </a:xfrm>
          <a:prstGeom prst="rect">
            <a:avLst/>
          </a:prstGeom>
          <a:ln>
            <a:solidFill>
              <a:srgbClr val="00B0F0"/>
            </a:solidFill>
          </a:ln>
        </p:spPr>
      </p:pic>
      <p:pic>
        <p:nvPicPr>
          <p:cNvPr id="5" name="Picture 4"/>
          <p:cNvPicPr>
            <a:picLocks noChangeAspect="1"/>
          </p:cNvPicPr>
          <p:nvPr/>
        </p:nvPicPr>
        <p:blipFill>
          <a:blip r:embed="rId4"/>
          <a:stretch>
            <a:fillRect/>
          </a:stretch>
        </p:blipFill>
        <p:spPr>
          <a:xfrm>
            <a:off x="3475174" y="116632"/>
            <a:ext cx="8276766" cy="3096344"/>
          </a:xfrm>
          <a:prstGeom prst="rect">
            <a:avLst/>
          </a:prstGeom>
          <a:ln>
            <a:solidFill>
              <a:srgbClr val="FF0000"/>
            </a:solidFill>
          </a:ln>
        </p:spPr>
      </p:pic>
      <p:pic>
        <p:nvPicPr>
          <p:cNvPr id="6" name="Picture 5"/>
          <p:cNvPicPr>
            <a:picLocks noChangeAspect="1"/>
          </p:cNvPicPr>
          <p:nvPr/>
        </p:nvPicPr>
        <p:blipFill>
          <a:blip r:embed="rId5"/>
          <a:stretch>
            <a:fillRect/>
          </a:stretch>
        </p:blipFill>
        <p:spPr>
          <a:xfrm>
            <a:off x="191344" y="1573269"/>
            <a:ext cx="7488832" cy="5119638"/>
          </a:xfrm>
          <a:prstGeom prst="rect">
            <a:avLst/>
          </a:prstGeom>
          <a:ln>
            <a:solidFill>
              <a:srgbClr val="FF0000"/>
            </a:solidFill>
          </a:ln>
        </p:spPr>
      </p:pic>
    </p:spTree>
    <p:extLst>
      <p:ext uri="{BB962C8B-B14F-4D97-AF65-F5344CB8AC3E}">
        <p14:creationId xmlns:p14="http://schemas.microsoft.com/office/powerpoint/2010/main" val="349841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p:txBody>
          <a:bodyPr/>
          <a:lstStyle/>
          <a:p>
            <a:endParaRPr lang="en-GB" altLang="en-US"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062" y="52090"/>
            <a:ext cx="7921625" cy="4797425"/>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2970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81663" y="4370016"/>
            <a:ext cx="6391275" cy="2420937"/>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78363" y="4354141"/>
            <a:ext cx="7443787" cy="2436812"/>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39616" y="404664"/>
            <a:ext cx="7553325" cy="54197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99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a:xfrm>
            <a:off x="1485900" y="333376"/>
            <a:ext cx="9620250" cy="549275"/>
          </a:xfrm>
        </p:spPr>
        <p:txBody>
          <a:bodyPr rtlCol="0">
            <a:noAutofit/>
          </a:bodyPr>
          <a:lstStyle/>
          <a:p>
            <a:pPr algn="ctr" eaLnBrk="1" fontAlgn="auto" hangingPunct="1">
              <a:spcAft>
                <a:spcPts val="0"/>
              </a:spcAft>
              <a:defRPr/>
            </a:pPr>
            <a:r>
              <a:rPr lang="en-GB" sz="5400" b="1" u="sng" dirty="0" smtClean="0"/>
              <a:t>Photosynthesis</a:t>
            </a:r>
          </a:p>
        </p:txBody>
      </p:sp>
      <p:pic>
        <p:nvPicPr>
          <p:cNvPr id="1033" name="Picture 9" descr="Image result for photosynthesis formu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082675"/>
            <a:ext cx="10414000" cy="2859375"/>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7410450" y="3676650"/>
            <a:ext cx="4781550" cy="318135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3200" dirty="0" smtClean="0"/>
              <a:t>Photosynthesis is an </a:t>
            </a:r>
            <a:r>
              <a:rPr lang="en-GB" sz="3200" b="1" u="sng" dirty="0" smtClean="0"/>
              <a:t>ENDOTHERMIC</a:t>
            </a:r>
            <a:r>
              <a:rPr lang="en-GB" sz="3200" dirty="0" smtClean="0"/>
              <a:t> reaction – what does this mean?</a:t>
            </a:r>
            <a:endParaRPr lang="en-GB" sz="3200" dirty="0"/>
          </a:p>
        </p:txBody>
      </p:sp>
      <p:sp>
        <p:nvSpPr>
          <p:cNvPr id="3" name="Right Arrow 2"/>
          <p:cNvSpPr/>
          <p:nvPr/>
        </p:nvSpPr>
        <p:spPr>
          <a:xfrm>
            <a:off x="1723697" y="4610428"/>
            <a:ext cx="6369269" cy="1313793"/>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800" dirty="0" smtClean="0"/>
              <a:t>Takes energy IN from it’s surroundings</a:t>
            </a:r>
            <a:endParaRPr lang="en-GB" sz="2800" dirty="0"/>
          </a:p>
        </p:txBody>
      </p:sp>
    </p:spTree>
    <p:custDataLst>
      <p:tags r:id="rId1"/>
    </p:custDataLst>
    <p:extLst>
      <p:ext uri="{BB962C8B-B14F-4D97-AF65-F5344CB8AC3E}">
        <p14:creationId xmlns:p14="http://schemas.microsoft.com/office/powerpoint/2010/main" val="169912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04527" cy="5097517"/>
          </a:xfrm>
          <a:prstGeom prst="rect">
            <a:avLst/>
          </a:prstGeom>
          <a:ln>
            <a:solidFill>
              <a:srgbClr val="00B0F0"/>
            </a:solidFill>
          </a:ln>
        </p:spPr>
      </p:pic>
    </p:spTree>
    <p:extLst>
      <p:ext uri="{BB962C8B-B14F-4D97-AF65-F5344CB8AC3E}">
        <p14:creationId xmlns:p14="http://schemas.microsoft.com/office/powerpoint/2010/main" val="15968733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3511" y="188640"/>
            <a:ext cx="10151031" cy="6480720"/>
          </a:xfrm>
        </p:spPr>
        <p:txBody>
          <a:bodyPr/>
          <a:lstStyle/>
          <a:p>
            <a:pPr marL="0" indent="0">
              <a:buNone/>
            </a:pPr>
            <a:r>
              <a:rPr lang="en-GB" sz="3200" b="1" dirty="0" smtClean="0"/>
              <a:t>Glucose</a:t>
            </a:r>
            <a:r>
              <a:rPr lang="en-GB" sz="3200" dirty="0" smtClean="0"/>
              <a:t> is produced during photosynthesis and is used by the plant to make:</a:t>
            </a:r>
          </a:p>
          <a:p>
            <a:r>
              <a:rPr lang="en-GB" sz="3200" b="1" dirty="0">
                <a:solidFill>
                  <a:schemeClr val="accent3">
                    <a:lumMod val="50000"/>
                  </a:schemeClr>
                </a:solidFill>
              </a:rPr>
              <a:t>Cellulose</a:t>
            </a:r>
            <a:r>
              <a:rPr lang="en-GB" sz="3200" dirty="0">
                <a:solidFill>
                  <a:schemeClr val="accent3">
                    <a:lumMod val="50000"/>
                  </a:schemeClr>
                </a:solidFill>
              </a:rPr>
              <a:t> - which strengthens the cell wall</a:t>
            </a:r>
          </a:p>
          <a:p>
            <a:r>
              <a:rPr lang="en-GB" sz="3200" b="1" dirty="0">
                <a:solidFill>
                  <a:srgbClr val="7030A0"/>
                </a:solidFill>
              </a:rPr>
              <a:t>Glucose</a:t>
            </a:r>
            <a:r>
              <a:rPr lang="en-GB" sz="3200" dirty="0">
                <a:solidFill>
                  <a:srgbClr val="7030A0"/>
                </a:solidFill>
              </a:rPr>
              <a:t> is stored by plants as </a:t>
            </a:r>
            <a:r>
              <a:rPr lang="en-GB" sz="3200" b="1" dirty="0">
                <a:solidFill>
                  <a:srgbClr val="7030A0"/>
                </a:solidFill>
              </a:rPr>
              <a:t>starch</a:t>
            </a:r>
            <a:r>
              <a:rPr lang="en-GB" sz="3200" dirty="0">
                <a:solidFill>
                  <a:srgbClr val="7030A0"/>
                </a:solidFill>
              </a:rPr>
              <a:t>, </a:t>
            </a:r>
            <a:r>
              <a:rPr lang="en-GB" sz="3200" b="1" dirty="0">
                <a:solidFill>
                  <a:srgbClr val="7030A0"/>
                </a:solidFill>
              </a:rPr>
              <a:t>fats</a:t>
            </a:r>
            <a:r>
              <a:rPr lang="en-GB" sz="3200" dirty="0">
                <a:solidFill>
                  <a:srgbClr val="7030A0"/>
                </a:solidFill>
              </a:rPr>
              <a:t> and </a:t>
            </a:r>
            <a:r>
              <a:rPr lang="en-GB" sz="3200" b="1" dirty="0">
                <a:solidFill>
                  <a:srgbClr val="7030A0"/>
                </a:solidFill>
              </a:rPr>
              <a:t>oils</a:t>
            </a:r>
            <a:r>
              <a:rPr lang="en-GB" sz="3200" dirty="0">
                <a:solidFill>
                  <a:srgbClr val="7030A0"/>
                </a:solidFill>
              </a:rPr>
              <a:t>.</a:t>
            </a:r>
          </a:p>
          <a:p>
            <a:r>
              <a:rPr lang="en-GB" sz="3200" b="1" dirty="0" smtClean="0">
                <a:solidFill>
                  <a:schemeClr val="accent3">
                    <a:lumMod val="50000"/>
                  </a:schemeClr>
                </a:solidFill>
              </a:rPr>
              <a:t>Proteins</a:t>
            </a:r>
            <a:r>
              <a:rPr lang="en-GB" sz="3200" dirty="0" smtClean="0">
                <a:solidFill>
                  <a:schemeClr val="accent3">
                    <a:lumMod val="50000"/>
                  </a:schemeClr>
                </a:solidFill>
              </a:rPr>
              <a:t> </a:t>
            </a:r>
            <a:r>
              <a:rPr lang="en-GB" sz="3200" dirty="0">
                <a:solidFill>
                  <a:schemeClr val="accent3">
                    <a:lumMod val="50000"/>
                  </a:schemeClr>
                </a:solidFill>
              </a:rPr>
              <a:t>- such as enzymes and </a:t>
            </a:r>
            <a:r>
              <a:rPr lang="en-GB" sz="3200" dirty="0" smtClean="0">
                <a:solidFill>
                  <a:schemeClr val="accent3">
                    <a:lumMod val="50000"/>
                  </a:schemeClr>
                </a:solidFill>
              </a:rPr>
              <a:t>chlorophyll</a:t>
            </a:r>
          </a:p>
          <a:p>
            <a:endParaRPr lang="en-GB" dirty="0" smtClean="0">
              <a:solidFill>
                <a:schemeClr val="accent3">
                  <a:lumMod val="50000"/>
                </a:schemeClr>
              </a:solidFill>
            </a:endParaRPr>
          </a:p>
          <a:p>
            <a:endParaRPr lang="en-GB" dirty="0" smtClean="0"/>
          </a:p>
          <a:p>
            <a:endParaRPr lang="en-GB" dirty="0"/>
          </a:p>
          <a:p>
            <a:endParaRPr lang="en-GB" dirty="0" smtClean="0"/>
          </a:p>
          <a:p>
            <a:endParaRPr lang="en-GB" dirty="0"/>
          </a:p>
          <a:p>
            <a:endParaRPr lang="en-GB" dirty="0" smtClean="0"/>
          </a:p>
          <a:p>
            <a:pPr marL="0" indent="0">
              <a:buNone/>
            </a:pPr>
            <a:endParaRPr lang="en-GB" dirty="0"/>
          </a:p>
          <a:p>
            <a:pPr marL="0" indent="0">
              <a:buNone/>
            </a:pPr>
            <a:endParaRPr lang="en-GB" dirty="0"/>
          </a:p>
        </p:txBody>
      </p:sp>
      <p:sp>
        <p:nvSpPr>
          <p:cNvPr id="2" name="TextBox 1"/>
          <p:cNvSpPr txBox="1"/>
          <p:nvPr/>
        </p:nvSpPr>
        <p:spPr>
          <a:xfrm rot="20070864">
            <a:off x="6953529" y="2698193"/>
            <a:ext cx="2876508" cy="1461611"/>
          </a:xfrm>
          <a:prstGeom prst="upArrowCallout">
            <a:avLst>
              <a:gd name="adj1" fmla="val 13794"/>
              <a:gd name="adj2" fmla="val 21262"/>
              <a:gd name="adj3" fmla="val 19381"/>
              <a:gd name="adj4" fmla="val 64977"/>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2800" dirty="0"/>
              <a:t>Plants also need </a:t>
            </a:r>
            <a:r>
              <a:rPr lang="en-GB" sz="2800" dirty="0" smtClean="0"/>
              <a:t>nitrogen </a:t>
            </a:r>
            <a:r>
              <a:rPr lang="en-GB" sz="2800" dirty="0"/>
              <a:t>to do this</a:t>
            </a:r>
          </a:p>
        </p:txBody>
      </p:sp>
      <p:pic>
        <p:nvPicPr>
          <p:cNvPr id="15362" name="Picture 2" descr="A tomato plant stunted as a result of mineral deficien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6370" y="3489920"/>
            <a:ext cx="5012556" cy="333267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506020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91344" y="128588"/>
            <a:ext cx="11521280" cy="5258605"/>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609600" y="2492896"/>
            <a:ext cx="11344439" cy="3357028"/>
          </a:xfrm>
          <a:prstGeom prst="rect">
            <a:avLst/>
          </a:prstGeom>
          <a:ln>
            <a:solidFill>
              <a:srgbClr val="FF0000"/>
            </a:solidFill>
          </a:ln>
        </p:spPr>
      </p:pic>
    </p:spTree>
    <p:extLst>
      <p:ext uri="{BB962C8B-B14F-4D97-AF65-F5344CB8AC3E}">
        <p14:creationId xmlns:p14="http://schemas.microsoft.com/office/powerpoint/2010/main" val="229323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3261" y="88352"/>
            <a:ext cx="7788987" cy="6428531"/>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881196" y="4388485"/>
            <a:ext cx="11310804" cy="2405171"/>
          </a:xfrm>
          <a:prstGeom prst="rect">
            <a:avLst/>
          </a:prstGeom>
          <a:ln>
            <a:solidFill>
              <a:srgbClr val="00B0F0"/>
            </a:solidFill>
          </a:ln>
        </p:spPr>
      </p:pic>
    </p:spTree>
    <p:extLst>
      <p:ext uri="{BB962C8B-B14F-4D97-AF65-F5344CB8AC3E}">
        <p14:creationId xmlns:p14="http://schemas.microsoft.com/office/powerpoint/2010/main" val="278055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524000" y="115888"/>
            <a:ext cx="9144000" cy="766981"/>
          </a:xfrm>
        </p:spPr>
        <p:txBody>
          <a:bodyPr>
            <a:normAutofit/>
          </a:bodyPr>
          <a:lstStyle/>
          <a:p>
            <a:pPr algn="ctr" eaLnBrk="1" hangingPunct="1"/>
            <a:r>
              <a:rPr lang="en-GB" sz="4800" b="1" u="sng" dirty="0"/>
              <a:t>Aerobic respiration</a:t>
            </a:r>
          </a:p>
        </p:txBody>
      </p:sp>
      <p:pic>
        <p:nvPicPr>
          <p:cNvPr id="2050" name="Picture 2" descr="Image result for respiration formul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999" y="1563515"/>
            <a:ext cx="11526002" cy="1845677"/>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8634906" y="3556337"/>
            <a:ext cx="3331779" cy="31215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800" dirty="0" smtClean="0"/>
              <a:t>Respiration is an EXOTHERMIC reaction</a:t>
            </a:r>
            <a:endParaRPr lang="en-GB" sz="2800" dirty="0"/>
          </a:p>
        </p:txBody>
      </p:sp>
      <p:sp>
        <p:nvSpPr>
          <p:cNvPr id="2" name="Left Arrow 1"/>
          <p:cNvSpPr/>
          <p:nvPr/>
        </p:nvSpPr>
        <p:spPr>
          <a:xfrm>
            <a:off x="4441371" y="4605494"/>
            <a:ext cx="4484915" cy="1023258"/>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000" dirty="0" smtClean="0"/>
              <a:t>GIVES energy to the surroundings</a:t>
            </a:r>
            <a:endParaRPr lang="en-GB" sz="2000" dirty="0"/>
          </a:p>
        </p:txBody>
      </p:sp>
    </p:spTree>
    <p:custDataLst>
      <p:tags r:id="rId1"/>
    </p:custDataLst>
    <p:extLst>
      <p:ext uri="{BB962C8B-B14F-4D97-AF65-F5344CB8AC3E}">
        <p14:creationId xmlns:p14="http://schemas.microsoft.com/office/powerpoint/2010/main" val="1590703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78098"/>
          </a:xfrm>
        </p:spPr>
        <p:txBody>
          <a:bodyPr/>
          <a:lstStyle/>
          <a:p>
            <a:r>
              <a:rPr lang="en-GB" b="1" u="sng" dirty="0" smtClean="0"/>
              <a:t>Why do we respire?</a:t>
            </a:r>
            <a:endParaRPr lang="en-GB" b="1" u="sng" dirty="0"/>
          </a:p>
        </p:txBody>
      </p:sp>
      <p:sp>
        <p:nvSpPr>
          <p:cNvPr id="4" name="Oval 3"/>
          <p:cNvSpPr/>
          <p:nvPr/>
        </p:nvSpPr>
        <p:spPr>
          <a:xfrm>
            <a:off x="4151784" y="2780928"/>
            <a:ext cx="3744416" cy="194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cxnSp>
        <p:nvCxnSpPr>
          <p:cNvPr id="6" name="Straight Connector 5"/>
          <p:cNvCxnSpPr/>
          <p:nvPr/>
        </p:nvCxnSpPr>
        <p:spPr>
          <a:xfrm flipV="1">
            <a:off x="7392144" y="2348880"/>
            <a:ext cx="1224136"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08168" y="4293096"/>
            <a:ext cx="1224136" cy="1224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 idx="3"/>
          </p:cNvCxnSpPr>
          <p:nvPr/>
        </p:nvCxnSpPr>
        <p:spPr>
          <a:xfrm flipH="1">
            <a:off x="3431705" y="4440420"/>
            <a:ext cx="1268437" cy="932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4511824" y="2310844"/>
            <a:ext cx="432048" cy="68610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11824" y="3399093"/>
            <a:ext cx="3096344" cy="707886"/>
          </a:xfrm>
          <a:prstGeom prst="rect">
            <a:avLst/>
          </a:prstGeom>
          <a:noFill/>
        </p:spPr>
        <p:txBody>
          <a:bodyPr wrap="square" rtlCol="0">
            <a:spAutoFit/>
          </a:bodyPr>
          <a:lstStyle/>
          <a:p>
            <a:pPr algn="ctr"/>
            <a:r>
              <a:rPr lang="en-GB" sz="4000" dirty="0"/>
              <a:t>RESPIRATION</a:t>
            </a:r>
          </a:p>
        </p:txBody>
      </p:sp>
      <p:sp>
        <p:nvSpPr>
          <p:cNvPr id="15" name="TextBox 14"/>
          <p:cNvSpPr txBox="1"/>
          <p:nvPr/>
        </p:nvSpPr>
        <p:spPr>
          <a:xfrm>
            <a:off x="1759987" y="1295179"/>
            <a:ext cx="2924621" cy="1938992"/>
          </a:xfrm>
          <a:prstGeom prst="rect">
            <a:avLst/>
          </a:prstGeom>
          <a:noFill/>
        </p:spPr>
        <p:txBody>
          <a:bodyPr wrap="square" rtlCol="0">
            <a:spAutoFit/>
          </a:bodyPr>
          <a:lstStyle/>
          <a:p>
            <a:r>
              <a:rPr lang="en-GB" sz="2400" dirty="0"/>
              <a:t>Plants build s______ &amp; n_______ into a______ a______ which then build p_______</a:t>
            </a:r>
          </a:p>
        </p:txBody>
      </p:sp>
      <p:sp>
        <p:nvSpPr>
          <p:cNvPr id="16" name="TextBox 15"/>
          <p:cNvSpPr txBox="1"/>
          <p:nvPr/>
        </p:nvSpPr>
        <p:spPr>
          <a:xfrm>
            <a:off x="1775520" y="5373217"/>
            <a:ext cx="3528392" cy="830997"/>
          </a:xfrm>
          <a:prstGeom prst="rect">
            <a:avLst/>
          </a:prstGeom>
          <a:noFill/>
        </p:spPr>
        <p:txBody>
          <a:bodyPr wrap="square" rtlCol="0">
            <a:spAutoFit/>
          </a:bodyPr>
          <a:lstStyle/>
          <a:p>
            <a:r>
              <a:rPr lang="en-GB" sz="2400" dirty="0"/>
              <a:t>Build up large molecules from small molecules</a:t>
            </a:r>
          </a:p>
        </p:txBody>
      </p:sp>
      <p:sp>
        <p:nvSpPr>
          <p:cNvPr id="17" name="TextBox 16"/>
          <p:cNvSpPr txBox="1"/>
          <p:nvPr/>
        </p:nvSpPr>
        <p:spPr>
          <a:xfrm>
            <a:off x="7608169" y="1479847"/>
            <a:ext cx="2924621" cy="830997"/>
          </a:xfrm>
          <a:prstGeom prst="rect">
            <a:avLst/>
          </a:prstGeom>
          <a:noFill/>
        </p:spPr>
        <p:txBody>
          <a:bodyPr wrap="square" rtlCol="0">
            <a:spAutoFit/>
          </a:bodyPr>
          <a:lstStyle/>
          <a:p>
            <a:r>
              <a:rPr lang="en-GB" sz="2400" dirty="0"/>
              <a:t>Used to make _________ contract</a:t>
            </a:r>
          </a:p>
        </p:txBody>
      </p:sp>
      <p:sp>
        <p:nvSpPr>
          <p:cNvPr id="18" name="TextBox 17"/>
          <p:cNvSpPr txBox="1"/>
          <p:nvPr/>
        </p:nvSpPr>
        <p:spPr>
          <a:xfrm>
            <a:off x="7743380" y="5491174"/>
            <a:ext cx="2924621" cy="830997"/>
          </a:xfrm>
          <a:prstGeom prst="rect">
            <a:avLst/>
          </a:prstGeom>
          <a:noFill/>
        </p:spPr>
        <p:txBody>
          <a:bodyPr wrap="square" rtlCol="0">
            <a:spAutoFit/>
          </a:bodyPr>
          <a:lstStyle/>
          <a:p>
            <a:r>
              <a:rPr lang="en-GB" sz="2400" dirty="0"/>
              <a:t>Maintain constant body _________</a:t>
            </a:r>
          </a:p>
        </p:txBody>
      </p:sp>
    </p:spTree>
    <p:custDataLst>
      <p:tags r:id="rId1"/>
    </p:custDataLst>
    <p:extLst>
      <p:ext uri="{BB962C8B-B14F-4D97-AF65-F5344CB8AC3E}">
        <p14:creationId xmlns:p14="http://schemas.microsoft.com/office/powerpoint/2010/main" val="414259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78098"/>
          </a:xfrm>
        </p:spPr>
        <p:txBody>
          <a:bodyPr/>
          <a:lstStyle/>
          <a:p>
            <a:r>
              <a:rPr lang="en-GB" b="1" u="sng" dirty="0" smtClean="0"/>
              <a:t>Why do we respire?</a:t>
            </a:r>
            <a:endParaRPr lang="en-GB" b="1" u="sng" dirty="0"/>
          </a:p>
        </p:txBody>
      </p:sp>
      <p:sp>
        <p:nvSpPr>
          <p:cNvPr id="4" name="Oval 3"/>
          <p:cNvSpPr/>
          <p:nvPr/>
        </p:nvSpPr>
        <p:spPr>
          <a:xfrm>
            <a:off x="4151784" y="2780928"/>
            <a:ext cx="3744416" cy="194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cxnSp>
        <p:nvCxnSpPr>
          <p:cNvPr id="6" name="Straight Connector 5"/>
          <p:cNvCxnSpPr/>
          <p:nvPr/>
        </p:nvCxnSpPr>
        <p:spPr>
          <a:xfrm flipV="1">
            <a:off x="7392144" y="2348880"/>
            <a:ext cx="1224136"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08168" y="4293096"/>
            <a:ext cx="1224136" cy="1224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 idx="3"/>
          </p:cNvCxnSpPr>
          <p:nvPr/>
        </p:nvCxnSpPr>
        <p:spPr>
          <a:xfrm flipH="1">
            <a:off x="3431705" y="4440420"/>
            <a:ext cx="1268437" cy="932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4511824" y="2310844"/>
            <a:ext cx="432048" cy="68610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11824" y="3399093"/>
            <a:ext cx="3096344" cy="707886"/>
          </a:xfrm>
          <a:prstGeom prst="rect">
            <a:avLst/>
          </a:prstGeom>
          <a:noFill/>
        </p:spPr>
        <p:txBody>
          <a:bodyPr wrap="square" rtlCol="0">
            <a:spAutoFit/>
          </a:bodyPr>
          <a:lstStyle/>
          <a:p>
            <a:pPr algn="ctr"/>
            <a:r>
              <a:rPr lang="en-GB" sz="4000" dirty="0"/>
              <a:t>RESPIRATION</a:t>
            </a:r>
          </a:p>
        </p:txBody>
      </p:sp>
      <p:sp>
        <p:nvSpPr>
          <p:cNvPr id="15" name="TextBox 14"/>
          <p:cNvSpPr txBox="1"/>
          <p:nvPr/>
        </p:nvSpPr>
        <p:spPr>
          <a:xfrm>
            <a:off x="1759987" y="1295179"/>
            <a:ext cx="2924621" cy="1569660"/>
          </a:xfrm>
          <a:prstGeom prst="rect">
            <a:avLst/>
          </a:prstGeom>
          <a:noFill/>
        </p:spPr>
        <p:txBody>
          <a:bodyPr wrap="square" rtlCol="0">
            <a:spAutoFit/>
          </a:bodyPr>
          <a:lstStyle/>
          <a:p>
            <a:r>
              <a:rPr lang="en-GB" sz="2400" dirty="0"/>
              <a:t>Plants build sugar &amp; nitrates into amino acids which then build proteins</a:t>
            </a:r>
          </a:p>
        </p:txBody>
      </p:sp>
      <p:sp>
        <p:nvSpPr>
          <p:cNvPr id="16" name="TextBox 15"/>
          <p:cNvSpPr txBox="1"/>
          <p:nvPr/>
        </p:nvSpPr>
        <p:spPr>
          <a:xfrm>
            <a:off x="1775520" y="5373217"/>
            <a:ext cx="3528392" cy="830997"/>
          </a:xfrm>
          <a:prstGeom prst="rect">
            <a:avLst/>
          </a:prstGeom>
          <a:noFill/>
        </p:spPr>
        <p:txBody>
          <a:bodyPr wrap="square" rtlCol="0">
            <a:spAutoFit/>
          </a:bodyPr>
          <a:lstStyle/>
          <a:p>
            <a:r>
              <a:rPr lang="en-GB" sz="2400" dirty="0"/>
              <a:t>Build up large molecules from small molecules</a:t>
            </a:r>
          </a:p>
        </p:txBody>
      </p:sp>
      <p:sp>
        <p:nvSpPr>
          <p:cNvPr id="17" name="TextBox 16"/>
          <p:cNvSpPr txBox="1"/>
          <p:nvPr/>
        </p:nvSpPr>
        <p:spPr>
          <a:xfrm>
            <a:off x="7608169" y="1479847"/>
            <a:ext cx="2924621" cy="830997"/>
          </a:xfrm>
          <a:prstGeom prst="rect">
            <a:avLst/>
          </a:prstGeom>
          <a:noFill/>
        </p:spPr>
        <p:txBody>
          <a:bodyPr wrap="square" rtlCol="0">
            <a:spAutoFit/>
          </a:bodyPr>
          <a:lstStyle/>
          <a:p>
            <a:r>
              <a:rPr lang="en-GB" sz="2400" dirty="0"/>
              <a:t>Used to make muscles contract</a:t>
            </a:r>
          </a:p>
        </p:txBody>
      </p:sp>
      <p:sp>
        <p:nvSpPr>
          <p:cNvPr id="18" name="TextBox 17"/>
          <p:cNvSpPr txBox="1"/>
          <p:nvPr/>
        </p:nvSpPr>
        <p:spPr>
          <a:xfrm>
            <a:off x="7743380" y="5491174"/>
            <a:ext cx="2924621" cy="830997"/>
          </a:xfrm>
          <a:prstGeom prst="rect">
            <a:avLst/>
          </a:prstGeom>
          <a:noFill/>
        </p:spPr>
        <p:txBody>
          <a:bodyPr wrap="square" rtlCol="0">
            <a:spAutoFit/>
          </a:bodyPr>
          <a:lstStyle/>
          <a:p>
            <a:r>
              <a:rPr lang="en-GB" sz="2400" dirty="0"/>
              <a:t>Maintain constant body temperature</a:t>
            </a:r>
          </a:p>
        </p:txBody>
      </p:sp>
    </p:spTree>
    <p:custDataLst>
      <p:tags r:id="rId1"/>
    </p:custDataLst>
    <p:extLst>
      <p:ext uri="{BB962C8B-B14F-4D97-AF65-F5344CB8AC3E}">
        <p14:creationId xmlns:p14="http://schemas.microsoft.com/office/powerpoint/2010/main" val="18466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2040" y="77185"/>
            <a:ext cx="12086897" cy="5985450"/>
          </a:xfrm>
          <a:prstGeom prst="rect">
            <a:avLst/>
          </a:prstGeom>
          <a:ln>
            <a:solidFill>
              <a:srgbClr val="00B0F0"/>
            </a:solidFill>
          </a:ln>
        </p:spPr>
      </p:pic>
    </p:spTree>
    <p:extLst>
      <p:ext uri="{BB962C8B-B14F-4D97-AF65-F5344CB8AC3E}">
        <p14:creationId xmlns:p14="http://schemas.microsoft.com/office/powerpoint/2010/main" val="11526019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Anaerobic</a:t>
            </a:r>
            <a:endParaRPr lang="en-GB" b="1" u="sng" dirty="0"/>
          </a:p>
        </p:txBody>
      </p:sp>
      <p:sp>
        <p:nvSpPr>
          <p:cNvPr id="4" name="TextBox 3"/>
          <p:cNvSpPr txBox="1"/>
          <p:nvPr/>
        </p:nvSpPr>
        <p:spPr>
          <a:xfrm>
            <a:off x="2622550" y="2012128"/>
            <a:ext cx="6896100" cy="707886"/>
          </a:xfrm>
          <a:prstGeom prst="rect">
            <a:avLst/>
          </a:prstGeom>
          <a:noFill/>
        </p:spPr>
        <p:txBody>
          <a:bodyPr wrap="square" rtlCol="0">
            <a:spAutoFit/>
          </a:bodyPr>
          <a:lstStyle/>
          <a:p>
            <a:pPr algn="ctr"/>
            <a:r>
              <a:rPr lang="en-GB" sz="4000" b="1" i="1" dirty="0"/>
              <a:t>“Anaerobic = Without Oxygen”</a:t>
            </a:r>
          </a:p>
        </p:txBody>
      </p:sp>
      <p:sp>
        <p:nvSpPr>
          <p:cNvPr id="5" name="TextBox 4"/>
          <p:cNvSpPr txBox="1"/>
          <p:nvPr/>
        </p:nvSpPr>
        <p:spPr>
          <a:xfrm>
            <a:off x="4416097" y="3192892"/>
            <a:ext cx="3098800" cy="1446550"/>
          </a:xfrm>
          <a:prstGeom prst="rect">
            <a:avLst/>
          </a:prstGeom>
          <a:noFill/>
        </p:spPr>
        <p:txBody>
          <a:bodyPr wrap="square" rtlCol="0">
            <a:spAutoFit/>
          </a:bodyPr>
          <a:lstStyle/>
          <a:p>
            <a:pPr algn="ctr"/>
            <a:r>
              <a:rPr lang="en-GB" sz="8800" b="1" dirty="0">
                <a:solidFill>
                  <a:srgbClr val="FF0000"/>
                </a:solidFill>
              </a:rPr>
              <a:t>O</a:t>
            </a:r>
            <a:r>
              <a:rPr lang="en-GB" sz="8800" b="1" baseline="-25000" dirty="0">
                <a:solidFill>
                  <a:srgbClr val="FF0000"/>
                </a:solidFill>
              </a:rPr>
              <a:t>2</a:t>
            </a:r>
            <a:endParaRPr lang="en-GB" sz="8800" b="1" dirty="0">
              <a:solidFill>
                <a:srgbClr val="FF0000"/>
              </a:solidFill>
            </a:endParaRPr>
          </a:p>
        </p:txBody>
      </p:sp>
      <p:grpSp>
        <p:nvGrpSpPr>
          <p:cNvPr id="9" name="Group 8"/>
          <p:cNvGrpSpPr/>
          <p:nvPr/>
        </p:nvGrpSpPr>
        <p:grpSpPr>
          <a:xfrm>
            <a:off x="4981247" y="2906517"/>
            <a:ext cx="2019300" cy="2019300"/>
            <a:chOff x="3604683" y="4296856"/>
            <a:chExt cx="2019300" cy="2019300"/>
          </a:xfrm>
        </p:grpSpPr>
        <p:cxnSp>
          <p:nvCxnSpPr>
            <p:cNvPr id="7" name="Straight Connector 6"/>
            <p:cNvCxnSpPr/>
            <p:nvPr/>
          </p:nvCxnSpPr>
          <p:spPr>
            <a:xfrm flipV="1">
              <a:off x="3604683" y="4504025"/>
              <a:ext cx="2019300" cy="160496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4500000" flipV="1">
              <a:off x="3496732" y="4504024"/>
              <a:ext cx="2019300" cy="160496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6962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Anaerobic Respiration</a:t>
            </a:r>
            <a:endParaRPr lang="en-GB" b="1" u="sng" dirty="0"/>
          </a:p>
        </p:txBody>
      </p:sp>
      <p:sp>
        <p:nvSpPr>
          <p:cNvPr id="3" name="Content Placeholder 2"/>
          <p:cNvSpPr>
            <a:spLocks noGrp="1"/>
          </p:cNvSpPr>
          <p:nvPr>
            <p:ph idx="1"/>
          </p:nvPr>
        </p:nvSpPr>
        <p:spPr/>
        <p:txBody>
          <a:bodyPr>
            <a:normAutofit/>
          </a:bodyPr>
          <a:lstStyle/>
          <a:p>
            <a:r>
              <a:rPr lang="en-GB" sz="4000" dirty="0" smtClean="0"/>
              <a:t> The </a:t>
            </a:r>
            <a:r>
              <a:rPr lang="en-GB" sz="4000" dirty="0"/>
              <a:t>incomplete breakdown of glucose.</a:t>
            </a:r>
            <a:br>
              <a:rPr lang="en-GB" sz="4000" dirty="0"/>
            </a:br>
            <a:endParaRPr lang="en-GB" sz="4000" dirty="0"/>
          </a:p>
          <a:p>
            <a:r>
              <a:rPr lang="en-GB" sz="4000" dirty="0" smtClean="0"/>
              <a:t> Releases </a:t>
            </a:r>
            <a:r>
              <a:rPr lang="en-GB" sz="4000" dirty="0"/>
              <a:t>less energy than aerobic respiration.</a:t>
            </a:r>
            <a:br>
              <a:rPr lang="en-GB" sz="4000" dirty="0"/>
            </a:br>
            <a:endParaRPr lang="en-GB" sz="4000" dirty="0"/>
          </a:p>
          <a:p>
            <a:r>
              <a:rPr lang="en-GB" sz="4000" dirty="0" smtClean="0"/>
              <a:t> Temporary </a:t>
            </a:r>
            <a:r>
              <a:rPr lang="en-GB" sz="4000" dirty="0"/>
              <a:t>process.</a:t>
            </a:r>
          </a:p>
        </p:txBody>
      </p:sp>
    </p:spTree>
    <p:extLst>
      <p:ext uri="{BB962C8B-B14F-4D97-AF65-F5344CB8AC3E}">
        <p14:creationId xmlns:p14="http://schemas.microsoft.com/office/powerpoint/2010/main" val="2015430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 y="0"/>
            <a:ext cx="7231117" cy="6803322"/>
          </a:xfrm>
          <a:prstGeom prst="rect">
            <a:avLst/>
          </a:prstGeom>
          <a:ln>
            <a:solidFill>
              <a:srgbClr val="00B0F0"/>
            </a:solidFill>
          </a:ln>
        </p:spPr>
      </p:pic>
    </p:spTree>
    <p:extLst>
      <p:ext uri="{BB962C8B-B14F-4D97-AF65-F5344CB8AC3E}">
        <p14:creationId xmlns:p14="http://schemas.microsoft.com/office/powerpoint/2010/main" val="12243010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2 3"/>
          <p:cNvSpPr/>
          <p:nvPr/>
        </p:nvSpPr>
        <p:spPr>
          <a:xfrm rot="1335332">
            <a:off x="7641488" y="1586834"/>
            <a:ext cx="2036358" cy="1453225"/>
          </a:xfrm>
          <a:prstGeom prst="irregularSeal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pPr algn="ctr"/>
            <a:r>
              <a:rPr lang="en-GB" b="1" u="sng" dirty="0" smtClean="0"/>
              <a:t>Anaerobic Respiration in animals</a:t>
            </a:r>
            <a:endParaRPr lang="en-GB" b="1" u="sng" dirty="0"/>
          </a:p>
        </p:txBody>
      </p:sp>
      <p:sp>
        <p:nvSpPr>
          <p:cNvPr id="3" name="Content Placeholder 2"/>
          <p:cNvSpPr>
            <a:spLocks noGrp="1"/>
          </p:cNvSpPr>
          <p:nvPr>
            <p:ph idx="1"/>
          </p:nvPr>
        </p:nvSpPr>
        <p:spPr>
          <a:xfrm>
            <a:off x="2152650" y="1972862"/>
            <a:ext cx="7886700" cy="3145896"/>
          </a:xfrm>
        </p:spPr>
        <p:txBody>
          <a:bodyPr>
            <a:normAutofit/>
          </a:bodyPr>
          <a:lstStyle/>
          <a:p>
            <a:pPr marL="0" indent="0" algn="ctr">
              <a:buNone/>
            </a:pPr>
            <a:r>
              <a:rPr lang="en-GB" sz="4000" dirty="0"/>
              <a:t>Glucose </a:t>
            </a:r>
            <a:r>
              <a:rPr lang="en-GB" sz="4000" dirty="0">
                <a:sym typeface="Wingdings" panose="05000000000000000000" pitchFamily="2" charset="2"/>
              </a:rPr>
              <a:t> Lactic Acid + Energy</a:t>
            </a:r>
            <a:endParaRPr lang="en-GB" sz="4000" dirty="0"/>
          </a:p>
        </p:txBody>
      </p:sp>
      <p:sp>
        <p:nvSpPr>
          <p:cNvPr id="5" name="TextBox 4"/>
          <p:cNvSpPr txBox="1"/>
          <p:nvPr/>
        </p:nvSpPr>
        <p:spPr>
          <a:xfrm>
            <a:off x="2556934" y="3068951"/>
            <a:ext cx="7078133" cy="584775"/>
          </a:xfrm>
          <a:prstGeom prst="rect">
            <a:avLst/>
          </a:prstGeom>
          <a:noFill/>
        </p:spPr>
        <p:txBody>
          <a:bodyPr wrap="square" rtlCol="0">
            <a:spAutoFit/>
          </a:bodyPr>
          <a:lstStyle/>
          <a:p>
            <a:pPr algn="ctr"/>
            <a:r>
              <a:rPr lang="en-GB" sz="3200" b="1" dirty="0"/>
              <a:t>Where does this occur?</a:t>
            </a:r>
          </a:p>
        </p:txBody>
      </p:sp>
      <p:pic>
        <p:nvPicPr>
          <p:cNvPr id="4098" name="Picture 2" descr="http://www.animalport.com/img/Animal-Ce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4928" y="4005126"/>
            <a:ext cx="2242144" cy="22272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57334" y="3594211"/>
            <a:ext cx="2250017" cy="369332"/>
          </a:xfrm>
          <a:prstGeom prst="rect">
            <a:avLst/>
          </a:prstGeom>
          <a:noFill/>
        </p:spPr>
        <p:txBody>
          <a:bodyPr wrap="square" rtlCol="0">
            <a:spAutoFit/>
          </a:bodyPr>
          <a:lstStyle/>
          <a:p>
            <a:r>
              <a:rPr lang="en-GB" b="1" dirty="0"/>
              <a:t>Cells</a:t>
            </a:r>
          </a:p>
        </p:txBody>
      </p:sp>
    </p:spTree>
    <p:extLst>
      <p:ext uri="{BB962C8B-B14F-4D97-AF65-F5344CB8AC3E}">
        <p14:creationId xmlns:p14="http://schemas.microsoft.com/office/powerpoint/2010/main" val="425783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anim calcmode="lin" valueType="num">
                                      <p:cBhvr additive="base">
                                        <p:cTn id="23" dur="500" fill="hold"/>
                                        <p:tgtEl>
                                          <p:spTgt spid="4098"/>
                                        </p:tgtEl>
                                        <p:attrNameLst>
                                          <p:attrName>ppt_x</p:attrName>
                                        </p:attrNameLst>
                                      </p:cBhvr>
                                      <p:tavLst>
                                        <p:tav tm="0">
                                          <p:val>
                                            <p:strVal val="#ppt_x"/>
                                          </p:val>
                                        </p:tav>
                                        <p:tav tm="100000">
                                          <p:val>
                                            <p:strVal val="#ppt_x"/>
                                          </p:val>
                                        </p:tav>
                                      </p:tavLst>
                                    </p:anim>
                                    <p:anim calcmode="lin" valueType="num">
                                      <p:cBhvr additive="base">
                                        <p:cTn id="24" dur="500" fill="hold"/>
                                        <p:tgtEl>
                                          <p:spTgt spid="409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t>Anaerobic Respiration in plants</a:t>
            </a:r>
            <a:endParaRPr lang="en-GB" b="1" u="sng" dirty="0"/>
          </a:p>
        </p:txBody>
      </p:sp>
      <p:sp>
        <p:nvSpPr>
          <p:cNvPr id="3" name="Content Placeholder 2"/>
          <p:cNvSpPr>
            <a:spLocks noGrp="1"/>
          </p:cNvSpPr>
          <p:nvPr>
            <p:ph idx="1"/>
          </p:nvPr>
        </p:nvSpPr>
        <p:spPr>
          <a:xfrm>
            <a:off x="2152650" y="1972862"/>
            <a:ext cx="8504840" cy="3145896"/>
          </a:xfrm>
        </p:spPr>
        <p:txBody>
          <a:bodyPr>
            <a:normAutofit/>
          </a:bodyPr>
          <a:lstStyle/>
          <a:p>
            <a:pPr marL="0" indent="0" algn="ctr">
              <a:buNone/>
            </a:pPr>
            <a:r>
              <a:rPr lang="en-GB" sz="4000" dirty="0"/>
              <a:t>Glucose </a:t>
            </a:r>
            <a:r>
              <a:rPr lang="en-GB" sz="4000" dirty="0">
                <a:sym typeface="Wingdings" panose="05000000000000000000" pitchFamily="2" charset="2"/>
              </a:rPr>
              <a:t> e</a:t>
            </a:r>
            <a:r>
              <a:rPr lang="en-GB" sz="4000" dirty="0" smtClean="0">
                <a:sym typeface="Wingdings" panose="05000000000000000000" pitchFamily="2" charset="2"/>
              </a:rPr>
              <a:t>thanol + carbon dioxide</a:t>
            </a:r>
            <a:endParaRPr lang="en-GB" sz="4000" dirty="0"/>
          </a:p>
        </p:txBody>
      </p:sp>
      <p:sp>
        <p:nvSpPr>
          <p:cNvPr id="5" name="TextBox 4"/>
          <p:cNvSpPr txBox="1"/>
          <p:nvPr/>
        </p:nvSpPr>
        <p:spPr>
          <a:xfrm>
            <a:off x="2556933" y="2819948"/>
            <a:ext cx="7078133" cy="584775"/>
          </a:xfrm>
          <a:prstGeom prst="rect">
            <a:avLst/>
          </a:prstGeom>
          <a:noFill/>
        </p:spPr>
        <p:txBody>
          <a:bodyPr wrap="square" rtlCol="0">
            <a:spAutoFit/>
          </a:bodyPr>
          <a:lstStyle/>
          <a:p>
            <a:pPr algn="ctr"/>
            <a:r>
              <a:rPr lang="en-GB" sz="3200" b="1" dirty="0"/>
              <a:t>Where does this occur?</a:t>
            </a:r>
          </a:p>
        </p:txBody>
      </p:sp>
      <p:pic>
        <p:nvPicPr>
          <p:cNvPr id="8" name="Picture 7"/>
          <p:cNvPicPr>
            <a:picLocks noChangeAspect="1"/>
          </p:cNvPicPr>
          <p:nvPr/>
        </p:nvPicPr>
        <p:blipFill>
          <a:blip r:embed="rId2"/>
          <a:stretch>
            <a:fillRect/>
          </a:stretch>
        </p:blipFill>
        <p:spPr>
          <a:xfrm>
            <a:off x="4038430" y="3545810"/>
            <a:ext cx="4115140" cy="3179147"/>
          </a:xfrm>
          <a:prstGeom prst="rect">
            <a:avLst/>
          </a:prstGeom>
        </p:spPr>
      </p:pic>
      <p:sp>
        <p:nvSpPr>
          <p:cNvPr id="9" name="Rounded Rectangle 8"/>
          <p:cNvSpPr/>
          <p:nvPr/>
        </p:nvSpPr>
        <p:spPr>
          <a:xfrm>
            <a:off x="8713076" y="3205655"/>
            <a:ext cx="3163614" cy="351930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4000" dirty="0" smtClean="0"/>
              <a:t>Used in bread making and alcohol</a:t>
            </a:r>
            <a:endParaRPr lang="en-GB" sz="4000" dirty="0"/>
          </a:p>
        </p:txBody>
      </p:sp>
    </p:spTree>
    <p:extLst>
      <p:ext uri="{BB962C8B-B14F-4D97-AF65-F5344CB8AC3E}">
        <p14:creationId xmlns:p14="http://schemas.microsoft.com/office/powerpoint/2010/main" val="371098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74721" y="31530"/>
            <a:ext cx="8354576" cy="6763229"/>
          </a:xfrm>
          <a:prstGeom prst="rect">
            <a:avLst/>
          </a:prstGeom>
          <a:ln>
            <a:solidFill>
              <a:srgbClr val="00B0F0"/>
            </a:solidFill>
          </a:ln>
        </p:spPr>
      </p:pic>
    </p:spTree>
    <p:extLst>
      <p:ext uri="{BB962C8B-B14F-4D97-AF65-F5344CB8AC3E}">
        <p14:creationId xmlns:p14="http://schemas.microsoft.com/office/powerpoint/2010/main" val="30067458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7" name="Rectangle 13"/>
          <p:cNvSpPr>
            <a:spLocks noChangeArrowheads="1"/>
          </p:cNvSpPr>
          <p:nvPr/>
        </p:nvSpPr>
        <p:spPr bwMode="auto">
          <a:xfrm>
            <a:off x="6247018" y="4199858"/>
            <a:ext cx="3505200" cy="205740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65" name="Rectangle 21"/>
          <p:cNvSpPr>
            <a:spLocks noGrp="1" noChangeArrowheads="1"/>
          </p:cNvSpPr>
          <p:nvPr>
            <p:ph type="title" idx="4294967295"/>
          </p:nvPr>
        </p:nvSpPr>
        <p:spPr>
          <a:xfrm>
            <a:off x="1199456" y="193860"/>
            <a:ext cx="9684568" cy="549275"/>
          </a:xfrm>
        </p:spPr>
        <p:txBody>
          <a:bodyPr>
            <a:noAutofit/>
          </a:bodyPr>
          <a:lstStyle/>
          <a:p>
            <a:r>
              <a:rPr lang="en-GB" altLang="en-US" sz="3200" u="sng" dirty="0" smtClean="0"/>
              <a:t>What </a:t>
            </a:r>
            <a:r>
              <a:rPr lang="en-GB" altLang="en-US" sz="3200" u="sng" dirty="0"/>
              <a:t>does the body need for releasing energy? </a:t>
            </a:r>
          </a:p>
        </p:txBody>
      </p:sp>
      <p:sp>
        <p:nvSpPr>
          <p:cNvPr id="6166" name="Text Box 22"/>
          <p:cNvSpPr txBox="1">
            <a:spLocks noChangeArrowheads="1"/>
          </p:cNvSpPr>
          <p:nvPr/>
        </p:nvSpPr>
        <p:spPr bwMode="auto">
          <a:xfrm>
            <a:off x="2062369" y="1178846"/>
            <a:ext cx="7993063" cy="8309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solidFill>
                  <a:srgbClr val="010066"/>
                </a:solidFill>
              </a:rPr>
              <a:t>The body’s energy-releasing process depends on the </a:t>
            </a:r>
            <a:r>
              <a:rPr lang="en-GB" altLang="en-US" sz="2400" b="1">
                <a:solidFill>
                  <a:srgbClr val="010066"/>
                </a:solidFill>
              </a:rPr>
              <a:t>digestive system</a:t>
            </a:r>
            <a:r>
              <a:rPr lang="en-GB" altLang="en-US" sz="2400">
                <a:solidFill>
                  <a:srgbClr val="000099"/>
                </a:solidFill>
              </a:rPr>
              <a:t> and the </a:t>
            </a:r>
            <a:r>
              <a:rPr lang="en-GB" altLang="en-US" sz="2400" b="1">
                <a:solidFill>
                  <a:srgbClr val="010066"/>
                </a:solidFill>
              </a:rPr>
              <a:t>breathing system</a:t>
            </a:r>
            <a:r>
              <a:rPr lang="en-GB" altLang="en-US" sz="2400">
                <a:solidFill>
                  <a:srgbClr val="010066"/>
                </a:solidFill>
              </a:rPr>
              <a:t>.</a:t>
            </a:r>
          </a:p>
        </p:txBody>
      </p:sp>
      <p:sp>
        <p:nvSpPr>
          <p:cNvPr id="6168" name="Text Box 24"/>
          <p:cNvSpPr txBox="1">
            <a:spLocks noChangeArrowheads="1"/>
          </p:cNvSpPr>
          <p:nvPr/>
        </p:nvSpPr>
        <p:spPr bwMode="auto">
          <a:xfrm>
            <a:off x="2064247" y="2463205"/>
            <a:ext cx="7993063"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solidFill>
                  <a:srgbClr val="010066"/>
                </a:solidFill>
              </a:rPr>
              <a:t>What are the substances supplied by these systems?</a:t>
            </a:r>
          </a:p>
        </p:txBody>
      </p:sp>
      <p:grpSp>
        <p:nvGrpSpPr>
          <p:cNvPr id="6178" name="Group 34"/>
          <p:cNvGrpSpPr>
            <a:grpSpLocks/>
          </p:cNvGrpSpPr>
          <p:nvPr/>
        </p:nvGrpSpPr>
        <p:grpSpPr bwMode="auto">
          <a:xfrm>
            <a:off x="2351584" y="5157192"/>
            <a:ext cx="7415212" cy="1081088"/>
            <a:chOff x="521" y="2704"/>
            <a:chExt cx="4671" cy="681"/>
          </a:xfrm>
        </p:grpSpPr>
        <p:pic>
          <p:nvPicPr>
            <p:cNvPr id="6171" name="Picture 27" descr="GFX_equation_pl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1" y="2909"/>
              <a:ext cx="249" cy="249"/>
            </a:xfrm>
            <a:prstGeom prst="rect">
              <a:avLst/>
            </a:prstGeom>
            <a:noFill/>
            <a:extLst>
              <a:ext uri="{909E8E84-426E-40DD-AFC4-6F175D3DCCD1}">
                <a14:hiddenFill xmlns:a14="http://schemas.microsoft.com/office/drawing/2010/main">
                  <a:solidFill>
                    <a:srgbClr val="FFFFFF"/>
                  </a:solidFill>
                </a14:hiddenFill>
              </a:ext>
            </a:extLst>
          </p:spPr>
        </p:pic>
        <p:sp>
          <p:nvSpPr>
            <p:cNvPr id="6172" name="AutoShape 28"/>
            <p:cNvSpPr>
              <a:spLocks noChangeArrowheads="1"/>
            </p:cNvSpPr>
            <p:nvPr/>
          </p:nvSpPr>
          <p:spPr bwMode="auto">
            <a:xfrm>
              <a:off x="521" y="2705"/>
              <a:ext cx="2040" cy="680"/>
            </a:xfrm>
            <a:prstGeom prst="roundRect">
              <a:avLst>
                <a:gd name="adj" fmla="val 14014"/>
              </a:avLst>
            </a:prstGeom>
            <a:solidFill>
              <a:schemeClr val="bg1"/>
            </a:solidFill>
            <a:ln w="381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lnSpc>
                  <a:spcPct val="90000"/>
                </a:lnSpc>
                <a:spcBef>
                  <a:spcPct val="0"/>
                </a:spcBef>
              </a:pPr>
              <a:r>
                <a:rPr lang="en-GB" altLang="en-US" sz="2400" b="1">
                  <a:solidFill>
                    <a:srgbClr val="000066"/>
                  </a:solidFill>
                </a:rPr>
                <a:t>?</a:t>
              </a:r>
              <a:endParaRPr lang="en-GB" altLang="en-US" sz="2400">
                <a:solidFill>
                  <a:srgbClr val="000066"/>
                </a:solidFill>
              </a:endParaRPr>
            </a:p>
          </p:txBody>
        </p:sp>
        <p:sp>
          <p:nvSpPr>
            <p:cNvPr id="6173" name="AutoShape 29"/>
            <p:cNvSpPr>
              <a:spLocks noChangeArrowheads="1"/>
            </p:cNvSpPr>
            <p:nvPr/>
          </p:nvSpPr>
          <p:spPr bwMode="auto">
            <a:xfrm>
              <a:off x="3152" y="2704"/>
              <a:ext cx="2040" cy="680"/>
            </a:xfrm>
            <a:prstGeom prst="roundRect">
              <a:avLst>
                <a:gd name="adj" fmla="val 14014"/>
              </a:avLst>
            </a:prstGeom>
            <a:solidFill>
              <a:schemeClr val="bg1"/>
            </a:solidFill>
            <a:ln w="381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spcBef>
                  <a:spcPct val="0"/>
                </a:spcBef>
              </a:pPr>
              <a:r>
                <a:rPr lang="en-GB" altLang="en-US" sz="2400" b="1">
                  <a:solidFill>
                    <a:srgbClr val="000066"/>
                  </a:solidFill>
                  <a:effectLst>
                    <a:outerShdw blurRad="38100" dist="38100" dir="2700000" algn="tl">
                      <a:srgbClr val="C0C0C0"/>
                    </a:outerShdw>
                  </a:effectLst>
                </a:rPr>
                <a:t>?</a:t>
              </a:r>
              <a:endParaRPr lang="en-GB" altLang="en-US" sz="2600" b="1">
                <a:solidFill>
                  <a:srgbClr val="010066"/>
                </a:solidFill>
              </a:endParaRPr>
            </a:p>
          </p:txBody>
        </p:sp>
      </p:grpSp>
      <p:grpSp>
        <p:nvGrpSpPr>
          <p:cNvPr id="6179" name="Group 35"/>
          <p:cNvGrpSpPr>
            <a:grpSpLocks/>
          </p:cNvGrpSpPr>
          <p:nvPr/>
        </p:nvGrpSpPr>
        <p:grpSpPr bwMode="auto">
          <a:xfrm>
            <a:off x="2819896" y="2890242"/>
            <a:ext cx="6440488" cy="2228850"/>
            <a:chOff x="816" y="1276"/>
            <a:chExt cx="4057" cy="1404"/>
          </a:xfrm>
        </p:grpSpPr>
        <p:pic>
          <p:nvPicPr>
            <p:cNvPr id="6169" name="Picture 25" descr="lungs"/>
            <p:cNvPicPr>
              <a:picLocks noChangeAspect="1" noChangeArrowheads="1"/>
            </p:cNvPicPr>
            <p:nvPr/>
          </p:nvPicPr>
          <p:blipFill>
            <a:blip r:embed="rId4" cstate="print">
              <a:extLst>
                <a:ext uri="{28A0092B-C50C-407E-A947-70E740481C1C}">
                  <a14:useLocalDpi xmlns:a14="http://schemas.microsoft.com/office/drawing/2010/main" val="0"/>
                </a:ext>
              </a:extLst>
            </a:blip>
            <a:srcRect t="6076"/>
            <a:stretch>
              <a:fillRect/>
            </a:stretch>
          </p:blipFill>
          <p:spPr bwMode="auto">
            <a:xfrm>
              <a:off x="3379" y="1276"/>
              <a:ext cx="1494" cy="1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0" name="Picture 26" descr="RC_intest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 y="1324"/>
              <a:ext cx="1263" cy="1335"/>
            </a:xfrm>
            <a:prstGeom prst="rect">
              <a:avLst/>
            </a:prstGeom>
            <a:noFill/>
            <a:extLst>
              <a:ext uri="{909E8E84-426E-40DD-AFC4-6F175D3DCCD1}">
                <a14:hiddenFill xmlns:a14="http://schemas.microsoft.com/office/drawing/2010/main">
                  <a:solidFill>
                    <a:srgbClr val="FFFFFF"/>
                  </a:solidFill>
                </a14:hiddenFill>
              </a:ext>
            </a:extLst>
          </p:spPr>
        </p:pic>
        <p:pic>
          <p:nvPicPr>
            <p:cNvPr id="6174" name="Picture 30" descr="GFX_equation_pl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4" y="1797"/>
              <a:ext cx="249" cy="249"/>
            </a:xfrm>
            <a:prstGeom prst="rect">
              <a:avLst/>
            </a:prstGeom>
            <a:noFill/>
            <a:extLst>
              <a:ext uri="{909E8E84-426E-40DD-AFC4-6F175D3DCCD1}">
                <a14:hiddenFill xmlns:a14="http://schemas.microsoft.com/office/drawing/2010/main">
                  <a:solidFill>
                    <a:srgbClr val="FFFFFF"/>
                  </a:solidFill>
                </a14:hiddenFill>
              </a:ext>
            </a:extLst>
          </p:spPr>
        </p:pic>
      </p:grpSp>
      <p:sp>
        <p:nvSpPr>
          <p:cNvPr id="6180" name="AutoShape 36"/>
          <p:cNvSpPr>
            <a:spLocks noChangeArrowheads="1"/>
          </p:cNvSpPr>
          <p:nvPr/>
        </p:nvSpPr>
        <p:spPr bwMode="auto">
          <a:xfrm>
            <a:off x="2351584" y="5157192"/>
            <a:ext cx="3238500" cy="1079500"/>
          </a:xfrm>
          <a:prstGeom prst="roundRect">
            <a:avLst>
              <a:gd name="adj" fmla="val 14014"/>
            </a:avLst>
          </a:prstGeom>
          <a:solidFill>
            <a:schemeClr val="bg1"/>
          </a:solidFill>
          <a:ln w="381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lnSpc>
                <a:spcPct val="90000"/>
              </a:lnSpc>
              <a:spcBef>
                <a:spcPct val="0"/>
              </a:spcBef>
            </a:pPr>
            <a:r>
              <a:rPr lang="en-GB" altLang="en-US" sz="2400" b="1">
                <a:solidFill>
                  <a:srgbClr val="000066"/>
                </a:solidFill>
              </a:rPr>
              <a:t>glucose</a:t>
            </a:r>
            <a:r>
              <a:rPr lang="en-GB" altLang="en-US" sz="2400">
                <a:solidFill>
                  <a:srgbClr val="000066"/>
                </a:solidFill>
              </a:rPr>
              <a:t> is the </a:t>
            </a:r>
            <a:r>
              <a:rPr lang="en-GB" altLang="en-US" sz="2400" b="1">
                <a:solidFill>
                  <a:srgbClr val="000066"/>
                </a:solidFill>
              </a:rPr>
              <a:t>fuel </a:t>
            </a:r>
          </a:p>
          <a:p>
            <a:pPr algn="ctr" eaLnBrk="1" hangingPunct="1">
              <a:lnSpc>
                <a:spcPct val="90000"/>
              </a:lnSpc>
              <a:spcBef>
                <a:spcPct val="0"/>
              </a:spcBef>
            </a:pPr>
            <a:r>
              <a:rPr lang="en-GB" altLang="en-US" sz="2400">
                <a:solidFill>
                  <a:srgbClr val="000066"/>
                </a:solidFill>
              </a:rPr>
              <a:t>supplied by </a:t>
            </a:r>
          </a:p>
          <a:p>
            <a:pPr algn="ctr" eaLnBrk="1" hangingPunct="1">
              <a:lnSpc>
                <a:spcPct val="90000"/>
              </a:lnSpc>
              <a:spcBef>
                <a:spcPct val="0"/>
              </a:spcBef>
            </a:pPr>
            <a:r>
              <a:rPr lang="en-GB" altLang="en-US" sz="2400">
                <a:solidFill>
                  <a:srgbClr val="000066"/>
                </a:solidFill>
              </a:rPr>
              <a:t>the digestive system</a:t>
            </a:r>
          </a:p>
        </p:txBody>
      </p:sp>
      <p:sp>
        <p:nvSpPr>
          <p:cNvPr id="6181" name="AutoShape 37"/>
          <p:cNvSpPr>
            <a:spLocks noChangeArrowheads="1"/>
          </p:cNvSpPr>
          <p:nvPr/>
        </p:nvSpPr>
        <p:spPr bwMode="auto">
          <a:xfrm>
            <a:off x="6528296" y="5157192"/>
            <a:ext cx="3238500" cy="1079500"/>
          </a:xfrm>
          <a:prstGeom prst="roundRect">
            <a:avLst>
              <a:gd name="adj" fmla="val 14014"/>
            </a:avLst>
          </a:prstGeom>
          <a:solidFill>
            <a:schemeClr val="bg1"/>
          </a:solidFill>
          <a:ln w="381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spcBef>
                <a:spcPct val="0"/>
              </a:spcBef>
            </a:pPr>
            <a:r>
              <a:rPr lang="en-GB" altLang="en-US" sz="2400" b="1">
                <a:solidFill>
                  <a:srgbClr val="000066"/>
                </a:solidFill>
                <a:effectLst>
                  <a:outerShdw blurRad="38100" dist="38100" dir="2700000" algn="tl">
                    <a:srgbClr val="C0C0C0"/>
                  </a:outerShdw>
                </a:effectLst>
              </a:rPr>
              <a:t>oxygen</a:t>
            </a:r>
            <a:r>
              <a:rPr lang="en-GB" altLang="en-US" sz="2400">
                <a:solidFill>
                  <a:srgbClr val="000066"/>
                </a:solidFill>
              </a:rPr>
              <a:t> </a:t>
            </a:r>
          </a:p>
          <a:p>
            <a:pPr algn="ctr">
              <a:lnSpc>
                <a:spcPct val="90000"/>
              </a:lnSpc>
              <a:spcBef>
                <a:spcPct val="0"/>
              </a:spcBef>
            </a:pPr>
            <a:r>
              <a:rPr lang="en-GB" altLang="en-US" sz="2400">
                <a:solidFill>
                  <a:srgbClr val="000066"/>
                </a:solidFill>
              </a:rPr>
              <a:t>is supplied by</a:t>
            </a:r>
          </a:p>
          <a:p>
            <a:pPr algn="ctr">
              <a:lnSpc>
                <a:spcPct val="90000"/>
              </a:lnSpc>
              <a:spcBef>
                <a:spcPct val="0"/>
              </a:spcBef>
            </a:pPr>
            <a:r>
              <a:rPr lang="en-GB" altLang="en-US" sz="2400">
                <a:solidFill>
                  <a:srgbClr val="000066"/>
                </a:solidFill>
              </a:rPr>
              <a:t>the breathing system</a:t>
            </a:r>
            <a:endParaRPr lang="en-GB" altLang="en-US" sz="2600" b="1">
              <a:solidFill>
                <a:srgbClr val="010066"/>
              </a:solidFill>
            </a:endParaRPr>
          </a:p>
        </p:txBody>
      </p:sp>
    </p:spTree>
    <p:extLst>
      <p:ext uri="{BB962C8B-B14F-4D97-AF65-F5344CB8AC3E}">
        <p14:creationId xmlns:p14="http://schemas.microsoft.com/office/powerpoint/2010/main" val="105252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6166"/>
                                        </p:tgtEl>
                                        <p:attrNameLst>
                                          <p:attrName>style.visibility</p:attrName>
                                        </p:attrNameLst>
                                      </p:cBhvr>
                                      <p:to>
                                        <p:strVal val="visible"/>
                                      </p:to>
                                    </p:set>
                                    <p:animEffect transition="in" filter="dissolve">
                                      <p:cBhvr>
                                        <p:cTn id="7" dur="1000"/>
                                        <p:tgtEl>
                                          <p:spTgt spid="6166"/>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6179"/>
                                        </p:tgtEl>
                                        <p:attrNameLst>
                                          <p:attrName>style.visibility</p:attrName>
                                        </p:attrNameLst>
                                      </p:cBhvr>
                                      <p:to>
                                        <p:strVal val="visible"/>
                                      </p:to>
                                    </p:set>
                                    <p:animEffect transition="in" filter="wipe(left)">
                                      <p:cBhvr>
                                        <p:cTn id="11" dur="1000"/>
                                        <p:tgtEl>
                                          <p:spTgt spid="617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6168"/>
                                        </p:tgtEl>
                                        <p:attrNameLst>
                                          <p:attrName>style.visibility</p:attrName>
                                        </p:attrNameLst>
                                      </p:cBhvr>
                                      <p:to>
                                        <p:strVal val="visible"/>
                                      </p:to>
                                    </p:set>
                                    <p:animEffect transition="in" filter="dissolve">
                                      <p:cBhvr>
                                        <p:cTn id="16" dur="1000"/>
                                        <p:tgtEl>
                                          <p:spTgt spid="6168"/>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6178"/>
                                        </p:tgtEl>
                                        <p:attrNameLst>
                                          <p:attrName>style.visibility</p:attrName>
                                        </p:attrNameLst>
                                      </p:cBhvr>
                                      <p:to>
                                        <p:strVal val="visible"/>
                                      </p:to>
                                    </p:set>
                                    <p:animEffect transition="in" filter="wipe(left)">
                                      <p:cBhvr>
                                        <p:cTn id="20" dur="1000"/>
                                        <p:tgtEl>
                                          <p:spTgt spid="617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180"/>
                                        </p:tgtEl>
                                        <p:attrNameLst>
                                          <p:attrName>style.visibility</p:attrName>
                                        </p:attrNameLst>
                                      </p:cBhvr>
                                      <p:to>
                                        <p:strVal val="visible"/>
                                      </p:to>
                                    </p:set>
                                    <p:animEffect transition="in" filter="dissolve">
                                      <p:cBhvr>
                                        <p:cTn id="25" dur="1000"/>
                                        <p:tgtEl>
                                          <p:spTgt spid="618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6181"/>
                                        </p:tgtEl>
                                        <p:attrNameLst>
                                          <p:attrName>style.visibility</p:attrName>
                                        </p:attrNameLst>
                                      </p:cBhvr>
                                      <p:to>
                                        <p:strVal val="visible"/>
                                      </p:to>
                                    </p:set>
                                    <p:animEffect transition="in" filter="dissolve">
                                      <p:cBhvr>
                                        <p:cTn id="30" dur="1000"/>
                                        <p:tgtEl>
                                          <p:spTgt spid="6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6" grpId="0"/>
      <p:bldP spid="6168" grpId="0"/>
      <p:bldP spid="6180" grpId="0" animBg="1"/>
      <p:bldP spid="618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runningmatemedia.com/wp-content/uploads/2010/10/Hitting-the-Wall-254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5911" y="2948653"/>
            <a:ext cx="3025154" cy="357301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franckcamhi.com/glr/sports/runner/bin/images/large/runner_woman-1126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395" y="3442692"/>
            <a:ext cx="3779911" cy="29969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703512" y="188640"/>
            <a:ext cx="8784976" cy="5832648"/>
          </a:xfrm>
        </p:spPr>
        <p:txBody>
          <a:bodyPr>
            <a:normAutofit/>
          </a:bodyPr>
          <a:lstStyle/>
          <a:p>
            <a:pPr marL="0" indent="0">
              <a:buNone/>
            </a:pPr>
            <a:r>
              <a:rPr lang="en-GB" sz="2800" dirty="0"/>
              <a:t>During </a:t>
            </a:r>
            <a:r>
              <a:rPr lang="en-GB" sz="2800" b="1" dirty="0"/>
              <a:t>exercise</a:t>
            </a:r>
            <a:r>
              <a:rPr lang="en-GB" sz="2800" dirty="0"/>
              <a:t>, the muscle cells </a:t>
            </a:r>
            <a:r>
              <a:rPr lang="en-GB" sz="2800" b="1" dirty="0"/>
              <a:t>respire more </a:t>
            </a:r>
            <a:r>
              <a:rPr lang="en-GB" sz="2800" dirty="0"/>
              <a:t>than they do at rest.  This means that:</a:t>
            </a:r>
          </a:p>
          <a:p>
            <a:pPr marL="0" indent="0">
              <a:buNone/>
            </a:pPr>
            <a:endParaRPr lang="en-GB" sz="1050" dirty="0"/>
          </a:p>
          <a:p>
            <a:r>
              <a:rPr lang="en-GB" sz="2600" b="1" dirty="0">
                <a:solidFill>
                  <a:srgbClr val="7030A0"/>
                </a:solidFill>
              </a:rPr>
              <a:t>Oxygen</a:t>
            </a:r>
            <a:r>
              <a:rPr lang="en-GB" sz="2600" dirty="0">
                <a:solidFill>
                  <a:srgbClr val="7030A0"/>
                </a:solidFill>
              </a:rPr>
              <a:t> </a:t>
            </a:r>
            <a:r>
              <a:rPr lang="en-GB" sz="2600" dirty="0"/>
              <a:t>and </a:t>
            </a:r>
            <a:r>
              <a:rPr lang="en-GB" sz="2600" b="1" dirty="0">
                <a:solidFill>
                  <a:srgbClr val="7030A0"/>
                </a:solidFill>
              </a:rPr>
              <a:t>glucose</a:t>
            </a:r>
            <a:r>
              <a:rPr lang="en-GB" sz="2600" dirty="0"/>
              <a:t> must be </a:t>
            </a:r>
            <a:r>
              <a:rPr lang="en-GB" sz="2600" b="1" dirty="0">
                <a:solidFill>
                  <a:srgbClr val="7030A0"/>
                </a:solidFill>
              </a:rPr>
              <a:t>delivered</a:t>
            </a:r>
            <a:r>
              <a:rPr lang="en-GB" sz="2600" dirty="0">
                <a:solidFill>
                  <a:srgbClr val="7030A0"/>
                </a:solidFill>
              </a:rPr>
              <a:t> </a:t>
            </a:r>
            <a:r>
              <a:rPr lang="en-GB" sz="2600" dirty="0"/>
              <a:t>to them more quickly</a:t>
            </a:r>
          </a:p>
          <a:p>
            <a:pPr marL="0" indent="0">
              <a:buNone/>
            </a:pPr>
            <a:endParaRPr lang="en-GB" sz="500" dirty="0"/>
          </a:p>
          <a:p>
            <a:r>
              <a:rPr lang="en-GB" sz="2600" dirty="0"/>
              <a:t>Waste </a:t>
            </a:r>
            <a:r>
              <a:rPr lang="en-GB" sz="2600" b="1" dirty="0">
                <a:solidFill>
                  <a:srgbClr val="7030A0"/>
                </a:solidFill>
              </a:rPr>
              <a:t>carbon dioxide </a:t>
            </a:r>
            <a:r>
              <a:rPr lang="en-GB" sz="2600" dirty="0"/>
              <a:t>must be </a:t>
            </a:r>
            <a:r>
              <a:rPr lang="en-GB" sz="2600" b="1" dirty="0">
                <a:solidFill>
                  <a:srgbClr val="7030A0"/>
                </a:solidFill>
              </a:rPr>
              <a:t>removed</a:t>
            </a:r>
            <a:r>
              <a:rPr lang="en-GB" sz="2600" dirty="0"/>
              <a:t> more quickly</a:t>
            </a:r>
          </a:p>
          <a:p>
            <a:pPr marL="0" indent="0">
              <a:buNone/>
            </a:pPr>
            <a:endParaRPr lang="en-GB" sz="1500" dirty="0"/>
          </a:p>
          <a:p>
            <a:pPr marL="0" indent="0">
              <a:buNone/>
            </a:pPr>
            <a:endParaRPr lang="en-GB" sz="600" dirty="0"/>
          </a:p>
          <a:p>
            <a:pPr marL="0" indent="0" algn="ctr">
              <a:buNone/>
            </a:pPr>
            <a:r>
              <a:rPr lang="en-GB" b="1" dirty="0" smtClean="0">
                <a:solidFill>
                  <a:srgbClr val="0070C0"/>
                </a:solidFill>
              </a:rPr>
              <a:t>This </a:t>
            </a:r>
            <a:r>
              <a:rPr lang="en-GB" b="1" dirty="0">
                <a:solidFill>
                  <a:srgbClr val="0070C0"/>
                </a:solidFill>
              </a:rPr>
              <a:t>is achieved by </a:t>
            </a:r>
            <a:r>
              <a:rPr lang="en-GB" b="1" dirty="0" smtClean="0">
                <a:solidFill>
                  <a:srgbClr val="0070C0"/>
                </a:solidFill>
              </a:rPr>
              <a:t>increasing:</a:t>
            </a:r>
          </a:p>
          <a:p>
            <a:pPr marL="0" indent="0" algn="ctr">
              <a:buNone/>
            </a:pPr>
            <a:r>
              <a:rPr lang="en-GB" dirty="0" smtClean="0">
                <a:solidFill>
                  <a:srgbClr val="0070C0"/>
                </a:solidFill>
              </a:rPr>
              <a:t>volume </a:t>
            </a:r>
            <a:r>
              <a:rPr lang="en-GB" dirty="0">
                <a:solidFill>
                  <a:srgbClr val="0070C0"/>
                </a:solidFill>
              </a:rPr>
              <a:t>of </a:t>
            </a:r>
            <a:r>
              <a:rPr lang="en-GB" dirty="0" smtClean="0">
                <a:solidFill>
                  <a:srgbClr val="0070C0"/>
                </a:solidFill>
              </a:rPr>
              <a:t>breathing</a:t>
            </a:r>
          </a:p>
          <a:p>
            <a:pPr marL="0" indent="0" algn="ctr">
              <a:buNone/>
            </a:pPr>
            <a:r>
              <a:rPr lang="en-GB" dirty="0" smtClean="0">
                <a:solidFill>
                  <a:srgbClr val="0070C0"/>
                </a:solidFill>
              </a:rPr>
              <a:t>rate </a:t>
            </a:r>
            <a:r>
              <a:rPr lang="en-GB" dirty="0">
                <a:solidFill>
                  <a:srgbClr val="0070C0"/>
                </a:solidFill>
              </a:rPr>
              <a:t>of breathing </a:t>
            </a:r>
            <a:endParaRPr lang="en-GB" dirty="0" smtClean="0">
              <a:solidFill>
                <a:srgbClr val="0070C0"/>
              </a:solidFill>
            </a:endParaRPr>
          </a:p>
          <a:p>
            <a:pPr marL="0" indent="0" algn="ctr">
              <a:buNone/>
            </a:pPr>
            <a:r>
              <a:rPr lang="en-GB" dirty="0" smtClean="0">
                <a:solidFill>
                  <a:srgbClr val="0070C0"/>
                </a:solidFill>
              </a:rPr>
              <a:t>heart </a:t>
            </a:r>
            <a:r>
              <a:rPr lang="en-GB" dirty="0">
                <a:solidFill>
                  <a:srgbClr val="0070C0"/>
                </a:solidFill>
              </a:rPr>
              <a:t>rate</a:t>
            </a:r>
          </a:p>
          <a:p>
            <a:pPr marL="0" indent="0" algn="ctr">
              <a:buNone/>
            </a:pPr>
            <a:endParaRPr lang="en-GB" dirty="0">
              <a:solidFill>
                <a:srgbClr val="0070C0"/>
              </a:solidFill>
            </a:endParaRPr>
          </a:p>
          <a:p>
            <a:pPr marL="0" indent="0">
              <a:buNone/>
            </a:pPr>
            <a:endParaRPr lang="en-GB" dirty="0"/>
          </a:p>
        </p:txBody>
      </p:sp>
    </p:spTree>
    <p:custDataLst>
      <p:tags r:id="rId1"/>
    </p:custDataLst>
    <p:extLst>
      <p:ext uri="{BB962C8B-B14F-4D97-AF65-F5344CB8AC3E}">
        <p14:creationId xmlns:p14="http://schemas.microsoft.com/office/powerpoint/2010/main" val="195516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What are the mistakes</a:t>
            </a:r>
            <a:endParaRPr lang="en-GB" b="1" u="sng" dirty="0"/>
          </a:p>
        </p:txBody>
      </p:sp>
      <p:sp>
        <p:nvSpPr>
          <p:cNvPr id="3" name="Content Placeholder 2"/>
          <p:cNvSpPr>
            <a:spLocks noGrp="1"/>
          </p:cNvSpPr>
          <p:nvPr>
            <p:ph idx="1"/>
          </p:nvPr>
        </p:nvSpPr>
        <p:spPr/>
        <p:txBody>
          <a:bodyPr>
            <a:normAutofit fontScale="92500"/>
          </a:bodyPr>
          <a:lstStyle/>
          <a:p>
            <a:pPr marL="0" indent="0">
              <a:buNone/>
            </a:pPr>
            <a:r>
              <a:rPr lang="en-GB" sz="3200" i="1" dirty="0" smtClean="0"/>
              <a:t>Your body needs more energy because your muscles are contracting less. Energy is produced in respiration. Respiration needs carbon dioxide and glucose. Oxygen is taken in through the lungs and transported around the body in the blood. Glucose is absorbed in the large intestines and also transported around the body in the blood. Your muscles are using oxygen and glucose quicker and as a result your heart rate increases to deliver more oxygen and glucose to the cells that are </a:t>
            </a:r>
            <a:r>
              <a:rPr lang="en-GB" sz="3200" i="1" dirty="0" err="1" smtClean="0"/>
              <a:t>respirating</a:t>
            </a:r>
            <a:r>
              <a:rPr lang="en-GB" sz="3200" i="1" dirty="0" smtClean="0"/>
              <a:t> quicker. This also means more glycogen is removed too. It is also important as heat is carried away, the blood carries heat away.</a:t>
            </a:r>
          </a:p>
          <a:p>
            <a:endParaRPr lang="en-GB" dirty="0"/>
          </a:p>
        </p:txBody>
      </p:sp>
    </p:spTree>
    <p:extLst>
      <p:ext uri="{BB962C8B-B14F-4D97-AF65-F5344CB8AC3E}">
        <p14:creationId xmlns:p14="http://schemas.microsoft.com/office/powerpoint/2010/main" val="28054294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What are the mistakes</a:t>
            </a:r>
            <a:endParaRPr lang="en-GB" b="1" u="sng" dirty="0"/>
          </a:p>
        </p:txBody>
      </p:sp>
      <p:sp>
        <p:nvSpPr>
          <p:cNvPr id="3" name="Content Placeholder 2"/>
          <p:cNvSpPr>
            <a:spLocks noGrp="1"/>
          </p:cNvSpPr>
          <p:nvPr>
            <p:ph idx="1"/>
          </p:nvPr>
        </p:nvSpPr>
        <p:spPr/>
        <p:txBody>
          <a:bodyPr>
            <a:normAutofit fontScale="92500"/>
          </a:bodyPr>
          <a:lstStyle/>
          <a:p>
            <a:pPr marL="0" indent="0">
              <a:buNone/>
            </a:pPr>
            <a:r>
              <a:rPr lang="en-GB" sz="3200" i="1" dirty="0"/>
              <a:t>Your body needs more energy because your muscles are contracting </a:t>
            </a:r>
            <a:r>
              <a:rPr lang="en-GB" sz="3200" i="1" dirty="0">
                <a:solidFill>
                  <a:srgbClr val="FF0000"/>
                </a:solidFill>
              </a:rPr>
              <a:t>more</a:t>
            </a:r>
            <a:r>
              <a:rPr lang="en-GB" sz="3200" i="1" dirty="0"/>
              <a:t>. Energy is </a:t>
            </a:r>
            <a:r>
              <a:rPr lang="en-GB" sz="3200" i="1" dirty="0">
                <a:solidFill>
                  <a:srgbClr val="FF0000"/>
                </a:solidFill>
              </a:rPr>
              <a:t>released</a:t>
            </a:r>
            <a:r>
              <a:rPr lang="en-GB" sz="3200" i="1" dirty="0"/>
              <a:t> in respiration. Respiration needs </a:t>
            </a:r>
            <a:r>
              <a:rPr lang="en-GB" sz="3200" i="1" dirty="0">
                <a:solidFill>
                  <a:srgbClr val="FF0000"/>
                </a:solidFill>
              </a:rPr>
              <a:t>oxygen</a:t>
            </a:r>
            <a:r>
              <a:rPr lang="en-GB" sz="3200" i="1" dirty="0"/>
              <a:t> and glucose. Oxygen is taken in through the lungs and transported around the body in the blood. Glucose is absorbed in the </a:t>
            </a:r>
            <a:r>
              <a:rPr lang="en-GB" sz="3200" i="1" dirty="0">
                <a:solidFill>
                  <a:srgbClr val="FF0000"/>
                </a:solidFill>
              </a:rPr>
              <a:t>small </a:t>
            </a:r>
            <a:r>
              <a:rPr lang="en-GB" sz="3200" i="1" dirty="0"/>
              <a:t>intestines and also transported around the body in the blood. Your muscles are using oxygen and glucose quicker and as a result your heart rate increases to deliver more oxygen and glucose to the cells that a </a:t>
            </a:r>
            <a:r>
              <a:rPr lang="en-GB" sz="3200" i="1" dirty="0">
                <a:solidFill>
                  <a:srgbClr val="FF0000"/>
                </a:solidFill>
              </a:rPr>
              <a:t>respiring</a:t>
            </a:r>
            <a:r>
              <a:rPr lang="en-GB" sz="3200" i="1" dirty="0"/>
              <a:t> quicker. This also means more </a:t>
            </a:r>
            <a:r>
              <a:rPr lang="en-GB" sz="3200" i="1" dirty="0">
                <a:solidFill>
                  <a:srgbClr val="FF0000"/>
                </a:solidFill>
              </a:rPr>
              <a:t>carbon dioxide </a:t>
            </a:r>
            <a:r>
              <a:rPr lang="en-GB" sz="3200" i="1" dirty="0"/>
              <a:t>is removed too. It is also important as heat is carried away, the blood carries heat away.</a:t>
            </a:r>
          </a:p>
          <a:p>
            <a:endParaRPr lang="en-GB" dirty="0"/>
          </a:p>
        </p:txBody>
      </p:sp>
    </p:spTree>
    <p:extLst>
      <p:ext uri="{BB962C8B-B14F-4D97-AF65-F5344CB8AC3E}">
        <p14:creationId xmlns:p14="http://schemas.microsoft.com/office/powerpoint/2010/main" val="21727385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Recovery</a:t>
            </a:r>
            <a:endParaRPr lang="en-GB" b="1" u="sng" dirty="0"/>
          </a:p>
        </p:txBody>
      </p:sp>
      <p:sp>
        <p:nvSpPr>
          <p:cNvPr id="3" name="Content Placeholder 2"/>
          <p:cNvSpPr>
            <a:spLocks noGrp="1"/>
          </p:cNvSpPr>
          <p:nvPr>
            <p:ph idx="1"/>
          </p:nvPr>
        </p:nvSpPr>
        <p:spPr/>
        <p:txBody>
          <a:bodyPr>
            <a:normAutofit/>
          </a:bodyPr>
          <a:lstStyle/>
          <a:p>
            <a:pPr marL="0" indent="0">
              <a:buNone/>
            </a:pPr>
            <a:r>
              <a:rPr lang="en-GB" sz="4400" dirty="0"/>
              <a:t>What do you think is needed to get rid of lactic acid?</a:t>
            </a:r>
          </a:p>
        </p:txBody>
      </p:sp>
      <p:sp>
        <p:nvSpPr>
          <p:cNvPr id="4" name="TextBox 3"/>
          <p:cNvSpPr txBox="1"/>
          <p:nvPr/>
        </p:nvSpPr>
        <p:spPr>
          <a:xfrm>
            <a:off x="4546600" y="3447500"/>
            <a:ext cx="3098800" cy="1446550"/>
          </a:xfrm>
          <a:prstGeom prst="rect">
            <a:avLst/>
          </a:prstGeom>
          <a:noFill/>
        </p:spPr>
        <p:txBody>
          <a:bodyPr wrap="square" rtlCol="0">
            <a:spAutoFit/>
          </a:bodyPr>
          <a:lstStyle/>
          <a:p>
            <a:pPr algn="ctr"/>
            <a:r>
              <a:rPr lang="en-GB" sz="8800" b="1" dirty="0">
                <a:solidFill>
                  <a:srgbClr val="FF0000"/>
                </a:solidFill>
              </a:rPr>
              <a:t>O</a:t>
            </a:r>
            <a:r>
              <a:rPr lang="en-GB" sz="8800" b="1" baseline="-25000" dirty="0">
                <a:solidFill>
                  <a:srgbClr val="FF0000"/>
                </a:solidFill>
              </a:rPr>
              <a:t>2</a:t>
            </a:r>
            <a:endParaRPr lang="en-GB" sz="8800" b="1" dirty="0">
              <a:solidFill>
                <a:srgbClr val="FF0000"/>
              </a:solidFill>
            </a:endParaRPr>
          </a:p>
        </p:txBody>
      </p:sp>
    </p:spTree>
    <p:extLst>
      <p:ext uri="{BB962C8B-B14F-4D97-AF65-F5344CB8AC3E}">
        <p14:creationId xmlns:p14="http://schemas.microsoft.com/office/powerpoint/2010/main" val="212425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Recovery with oxygen</a:t>
            </a:r>
            <a:endParaRPr lang="en-GB" b="1" u="sng" dirty="0"/>
          </a:p>
        </p:txBody>
      </p:sp>
      <p:sp>
        <p:nvSpPr>
          <p:cNvPr id="3" name="Content Placeholder 2"/>
          <p:cNvSpPr>
            <a:spLocks noGrp="1"/>
          </p:cNvSpPr>
          <p:nvPr>
            <p:ph idx="1"/>
          </p:nvPr>
        </p:nvSpPr>
        <p:spPr/>
        <p:txBody>
          <a:bodyPr/>
          <a:lstStyle/>
          <a:p>
            <a:r>
              <a:rPr lang="en-GB" dirty="0" smtClean="0"/>
              <a:t>Oxygen can be used to break down the lactic acid into carbon dioxide and water.</a:t>
            </a:r>
          </a:p>
          <a:p>
            <a:r>
              <a:rPr lang="en-GB" dirty="0" smtClean="0"/>
              <a:t>This gets rid of it.</a:t>
            </a:r>
          </a:p>
          <a:p>
            <a:r>
              <a:rPr lang="en-GB" dirty="0" smtClean="0"/>
              <a:t>The muscles recover from their fatigue</a:t>
            </a:r>
            <a:endParaRPr lang="en-GB" dirty="0"/>
          </a:p>
        </p:txBody>
      </p:sp>
      <p:sp>
        <p:nvSpPr>
          <p:cNvPr id="4" name="TextBox 3"/>
          <p:cNvSpPr txBox="1"/>
          <p:nvPr/>
        </p:nvSpPr>
        <p:spPr>
          <a:xfrm>
            <a:off x="8001000" y="0"/>
            <a:ext cx="3098800" cy="1446550"/>
          </a:xfrm>
          <a:prstGeom prst="rect">
            <a:avLst/>
          </a:prstGeom>
          <a:noFill/>
        </p:spPr>
        <p:txBody>
          <a:bodyPr wrap="square" rtlCol="0">
            <a:spAutoFit/>
          </a:bodyPr>
          <a:lstStyle/>
          <a:p>
            <a:pPr algn="ctr"/>
            <a:r>
              <a:rPr lang="en-GB" sz="8800" b="1" dirty="0">
                <a:solidFill>
                  <a:srgbClr val="FF0000"/>
                </a:solidFill>
              </a:rPr>
              <a:t>O</a:t>
            </a:r>
            <a:r>
              <a:rPr lang="en-GB" sz="8800" b="1" baseline="-25000" dirty="0">
                <a:solidFill>
                  <a:srgbClr val="FF0000"/>
                </a:solidFill>
              </a:rPr>
              <a:t>2</a:t>
            </a:r>
            <a:endParaRPr lang="en-GB" sz="8800" b="1" dirty="0">
              <a:solidFill>
                <a:srgbClr val="FF0000"/>
              </a:solidFill>
            </a:endParaRPr>
          </a:p>
        </p:txBody>
      </p:sp>
      <p:sp>
        <p:nvSpPr>
          <p:cNvPr id="5" name="TextBox 4"/>
          <p:cNvSpPr txBox="1"/>
          <p:nvPr/>
        </p:nvSpPr>
        <p:spPr>
          <a:xfrm>
            <a:off x="1998134" y="4690534"/>
            <a:ext cx="8041217" cy="523220"/>
          </a:xfrm>
          <a:prstGeom prst="rect">
            <a:avLst/>
          </a:prstGeom>
          <a:noFill/>
        </p:spPr>
        <p:txBody>
          <a:bodyPr wrap="square" rtlCol="0">
            <a:spAutoFit/>
          </a:bodyPr>
          <a:lstStyle/>
          <a:p>
            <a:pPr algn="ctr"/>
            <a:r>
              <a:rPr lang="en-GB" sz="2800" b="1" dirty="0"/>
              <a:t>Lactic Acid + Oxygen </a:t>
            </a:r>
            <a:r>
              <a:rPr lang="en-GB" sz="2800" b="1" dirty="0">
                <a:sym typeface="Wingdings" panose="05000000000000000000" pitchFamily="2" charset="2"/>
              </a:rPr>
              <a:t> Carbon dioxide + Water</a:t>
            </a:r>
            <a:endParaRPr lang="en-GB" sz="2800" b="1" dirty="0"/>
          </a:p>
        </p:txBody>
      </p:sp>
    </p:spTree>
    <p:extLst>
      <p:ext uri="{BB962C8B-B14F-4D97-AF65-F5344CB8AC3E}">
        <p14:creationId xmlns:p14="http://schemas.microsoft.com/office/powerpoint/2010/main" val="174853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Oxygen Debt – the amount of oxygen that is needed to oxidise the lactic acid</a:t>
            </a:r>
            <a:endParaRPr lang="en-GB" b="1" dirty="0"/>
          </a:p>
        </p:txBody>
      </p:sp>
      <p:sp>
        <p:nvSpPr>
          <p:cNvPr id="3" name="Content Placeholder 2"/>
          <p:cNvSpPr>
            <a:spLocks noGrp="1"/>
          </p:cNvSpPr>
          <p:nvPr>
            <p:ph idx="1"/>
          </p:nvPr>
        </p:nvSpPr>
        <p:spPr/>
        <p:txBody>
          <a:bodyPr/>
          <a:lstStyle/>
          <a:p>
            <a:r>
              <a:rPr lang="en-GB" dirty="0" smtClean="0"/>
              <a:t>Lactic acid builds up during anaerobic respiration.</a:t>
            </a:r>
            <a:endParaRPr lang="en-GB" dirty="0"/>
          </a:p>
        </p:txBody>
      </p:sp>
      <p:sp>
        <p:nvSpPr>
          <p:cNvPr id="4" name="Oval 3"/>
          <p:cNvSpPr/>
          <p:nvPr/>
        </p:nvSpPr>
        <p:spPr>
          <a:xfrm>
            <a:off x="3657601" y="5008033"/>
            <a:ext cx="1642533" cy="13038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Lactic Acid</a:t>
            </a:r>
          </a:p>
        </p:txBody>
      </p:sp>
      <p:sp>
        <p:nvSpPr>
          <p:cNvPr id="5" name="Oval 4"/>
          <p:cNvSpPr/>
          <p:nvPr/>
        </p:nvSpPr>
        <p:spPr>
          <a:xfrm>
            <a:off x="5307543" y="5008033"/>
            <a:ext cx="1642533" cy="13038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Lactic Acid</a:t>
            </a:r>
          </a:p>
        </p:txBody>
      </p:sp>
      <p:sp>
        <p:nvSpPr>
          <p:cNvPr id="6" name="Oval 5"/>
          <p:cNvSpPr/>
          <p:nvPr/>
        </p:nvSpPr>
        <p:spPr>
          <a:xfrm>
            <a:off x="6950076" y="5008033"/>
            <a:ext cx="1642533" cy="13038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Lactic Acid</a:t>
            </a:r>
          </a:p>
        </p:txBody>
      </p:sp>
      <p:sp>
        <p:nvSpPr>
          <p:cNvPr id="7" name="Oval 6"/>
          <p:cNvSpPr/>
          <p:nvPr/>
        </p:nvSpPr>
        <p:spPr>
          <a:xfrm>
            <a:off x="4470401" y="3873500"/>
            <a:ext cx="1642533" cy="13038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Lactic Acid</a:t>
            </a:r>
          </a:p>
        </p:txBody>
      </p:sp>
      <p:sp>
        <p:nvSpPr>
          <p:cNvPr id="8" name="Oval 7"/>
          <p:cNvSpPr/>
          <p:nvPr/>
        </p:nvSpPr>
        <p:spPr>
          <a:xfrm>
            <a:off x="6128809" y="3873500"/>
            <a:ext cx="1642533" cy="13038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Lactic Acid</a:t>
            </a:r>
          </a:p>
        </p:txBody>
      </p:sp>
      <p:sp>
        <p:nvSpPr>
          <p:cNvPr id="9" name="Oval 8"/>
          <p:cNvSpPr/>
          <p:nvPr/>
        </p:nvSpPr>
        <p:spPr>
          <a:xfrm>
            <a:off x="5299605" y="2764896"/>
            <a:ext cx="1642533" cy="13038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Lactic Acid</a:t>
            </a:r>
          </a:p>
        </p:txBody>
      </p:sp>
    </p:spTree>
    <p:extLst>
      <p:ext uri="{BB962C8B-B14F-4D97-AF65-F5344CB8AC3E}">
        <p14:creationId xmlns:p14="http://schemas.microsoft.com/office/powerpoint/2010/main" val="22935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58148" y="139700"/>
            <a:ext cx="11847121" cy="2845238"/>
          </a:xfrm>
          <a:prstGeom prst="rect">
            <a:avLst/>
          </a:prstGeom>
          <a:ln>
            <a:solidFill>
              <a:srgbClr val="00B0F0"/>
            </a:solidFill>
          </a:ln>
        </p:spPr>
      </p:pic>
    </p:spTree>
    <p:extLst>
      <p:ext uri="{BB962C8B-B14F-4D97-AF65-F5344CB8AC3E}">
        <p14:creationId xmlns:p14="http://schemas.microsoft.com/office/powerpoint/2010/main" val="18523436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Oxygen </a:t>
            </a:r>
            <a:r>
              <a:rPr lang="en-GB" b="1" dirty="0" smtClean="0"/>
              <a:t>Debt – the amount of oxygen that is needed to oxidise the lactic acid</a:t>
            </a:r>
            <a:endParaRPr lang="en-GB" b="1" dirty="0"/>
          </a:p>
        </p:txBody>
      </p:sp>
      <p:sp>
        <p:nvSpPr>
          <p:cNvPr id="3" name="Content Placeholder 2"/>
          <p:cNvSpPr>
            <a:spLocks noGrp="1"/>
          </p:cNvSpPr>
          <p:nvPr>
            <p:ph idx="1"/>
          </p:nvPr>
        </p:nvSpPr>
        <p:spPr/>
        <p:txBody>
          <a:bodyPr/>
          <a:lstStyle/>
          <a:p>
            <a:r>
              <a:rPr lang="en-GB" dirty="0" smtClean="0"/>
              <a:t>Oxygen can break the lactic acid down, at a fixed rate.</a:t>
            </a:r>
            <a:endParaRPr lang="en-GB" dirty="0"/>
          </a:p>
        </p:txBody>
      </p:sp>
      <p:sp>
        <p:nvSpPr>
          <p:cNvPr id="4" name="Oval 3"/>
          <p:cNvSpPr/>
          <p:nvPr/>
        </p:nvSpPr>
        <p:spPr>
          <a:xfrm>
            <a:off x="3657601" y="5008033"/>
            <a:ext cx="1642533" cy="13038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Lactic Acid</a:t>
            </a:r>
          </a:p>
        </p:txBody>
      </p:sp>
      <p:sp>
        <p:nvSpPr>
          <p:cNvPr id="5" name="Oval 4"/>
          <p:cNvSpPr/>
          <p:nvPr/>
        </p:nvSpPr>
        <p:spPr>
          <a:xfrm>
            <a:off x="5307543" y="5008033"/>
            <a:ext cx="1642533" cy="13038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Lactic Acid</a:t>
            </a:r>
          </a:p>
        </p:txBody>
      </p:sp>
      <p:sp>
        <p:nvSpPr>
          <p:cNvPr id="6" name="Oval 5"/>
          <p:cNvSpPr/>
          <p:nvPr/>
        </p:nvSpPr>
        <p:spPr>
          <a:xfrm>
            <a:off x="6950076" y="5008033"/>
            <a:ext cx="1642533" cy="13038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Lactic Acid</a:t>
            </a:r>
          </a:p>
        </p:txBody>
      </p:sp>
      <p:sp>
        <p:nvSpPr>
          <p:cNvPr id="7" name="Oval 6"/>
          <p:cNvSpPr/>
          <p:nvPr/>
        </p:nvSpPr>
        <p:spPr>
          <a:xfrm>
            <a:off x="4470401" y="3873500"/>
            <a:ext cx="1642533" cy="13038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Lactic Acid</a:t>
            </a:r>
          </a:p>
        </p:txBody>
      </p:sp>
      <p:sp>
        <p:nvSpPr>
          <p:cNvPr id="8" name="Oval 7"/>
          <p:cNvSpPr/>
          <p:nvPr/>
        </p:nvSpPr>
        <p:spPr>
          <a:xfrm>
            <a:off x="6128809" y="3873500"/>
            <a:ext cx="1642533" cy="13038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Lactic Acid</a:t>
            </a:r>
          </a:p>
        </p:txBody>
      </p:sp>
      <p:sp>
        <p:nvSpPr>
          <p:cNvPr id="9" name="Oval 8"/>
          <p:cNvSpPr/>
          <p:nvPr/>
        </p:nvSpPr>
        <p:spPr>
          <a:xfrm>
            <a:off x="5299605" y="2764896"/>
            <a:ext cx="1642533" cy="13038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Lactic Acid</a:t>
            </a:r>
          </a:p>
        </p:txBody>
      </p:sp>
      <p:sp>
        <p:nvSpPr>
          <p:cNvPr id="10" name="Oval 9"/>
          <p:cNvSpPr/>
          <p:nvPr/>
        </p:nvSpPr>
        <p:spPr>
          <a:xfrm>
            <a:off x="12432632" y="-156102"/>
            <a:ext cx="1558926" cy="14604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rPr>
              <a:t>O</a:t>
            </a:r>
            <a:r>
              <a:rPr lang="en-GB" sz="4800" baseline="-25000" dirty="0">
                <a:solidFill>
                  <a:schemeClr val="tx1"/>
                </a:solidFill>
              </a:rPr>
              <a:t>2</a:t>
            </a:r>
            <a:endParaRPr lang="en-GB" sz="4800" dirty="0">
              <a:solidFill>
                <a:schemeClr val="tx1"/>
              </a:solidFill>
            </a:endParaRPr>
          </a:p>
        </p:txBody>
      </p:sp>
      <p:sp>
        <p:nvSpPr>
          <p:cNvPr id="11" name="Oval 10"/>
          <p:cNvSpPr/>
          <p:nvPr/>
        </p:nvSpPr>
        <p:spPr>
          <a:xfrm>
            <a:off x="12896821" y="1304398"/>
            <a:ext cx="1558926" cy="14604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rPr>
              <a:t>O</a:t>
            </a:r>
            <a:r>
              <a:rPr lang="en-GB" sz="4800" baseline="-25000" dirty="0">
                <a:solidFill>
                  <a:schemeClr val="tx1"/>
                </a:solidFill>
              </a:rPr>
              <a:t>2</a:t>
            </a:r>
            <a:endParaRPr lang="en-GB" sz="4800" dirty="0">
              <a:solidFill>
                <a:schemeClr val="tx1"/>
              </a:solidFill>
            </a:endParaRPr>
          </a:p>
        </p:txBody>
      </p:sp>
      <p:sp>
        <p:nvSpPr>
          <p:cNvPr id="12" name="Oval 11"/>
          <p:cNvSpPr/>
          <p:nvPr/>
        </p:nvSpPr>
        <p:spPr>
          <a:xfrm>
            <a:off x="13049221" y="1456798"/>
            <a:ext cx="1558926" cy="14604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rPr>
              <a:t>O</a:t>
            </a:r>
            <a:r>
              <a:rPr lang="en-GB" sz="4800" baseline="-25000" dirty="0">
                <a:solidFill>
                  <a:schemeClr val="tx1"/>
                </a:solidFill>
              </a:rPr>
              <a:t>2</a:t>
            </a:r>
            <a:endParaRPr lang="en-GB" sz="4800" dirty="0">
              <a:solidFill>
                <a:schemeClr val="tx1"/>
              </a:solidFill>
            </a:endParaRPr>
          </a:p>
        </p:txBody>
      </p:sp>
      <p:sp>
        <p:nvSpPr>
          <p:cNvPr id="13" name="Oval 12"/>
          <p:cNvSpPr/>
          <p:nvPr/>
        </p:nvSpPr>
        <p:spPr>
          <a:xfrm>
            <a:off x="13676284" y="3416830"/>
            <a:ext cx="1558926" cy="14604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rPr>
              <a:t>O</a:t>
            </a:r>
            <a:r>
              <a:rPr lang="en-GB" sz="4800" baseline="-25000" dirty="0">
                <a:solidFill>
                  <a:schemeClr val="tx1"/>
                </a:solidFill>
              </a:rPr>
              <a:t>2</a:t>
            </a:r>
            <a:endParaRPr lang="en-GB" sz="4800" dirty="0">
              <a:solidFill>
                <a:schemeClr val="tx1"/>
              </a:solidFill>
            </a:endParaRPr>
          </a:p>
        </p:txBody>
      </p:sp>
      <p:sp>
        <p:nvSpPr>
          <p:cNvPr id="14" name="Oval 13"/>
          <p:cNvSpPr/>
          <p:nvPr/>
        </p:nvSpPr>
        <p:spPr>
          <a:xfrm>
            <a:off x="13828684" y="3569230"/>
            <a:ext cx="1558926" cy="14604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rPr>
              <a:t>O</a:t>
            </a:r>
            <a:r>
              <a:rPr lang="en-GB" sz="4800" baseline="-25000" dirty="0">
                <a:solidFill>
                  <a:schemeClr val="tx1"/>
                </a:solidFill>
              </a:rPr>
              <a:t>2</a:t>
            </a:r>
            <a:endParaRPr lang="en-GB" sz="4800" dirty="0">
              <a:solidFill>
                <a:schemeClr val="tx1"/>
              </a:solidFill>
            </a:endParaRPr>
          </a:p>
        </p:txBody>
      </p:sp>
      <p:sp>
        <p:nvSpPr>
          <p:cNvPr id="15" name="Oval 14"/>
          <p:cNvSpPr/>
          <p:nvPr/>
        </p:nvSpPr>
        <p:spPr>
          <a:xfrm>
            <a:off x="12432632" y="3069697"/>
            <a:ext cx="1558926" cy="14604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rPr>
              <a:t>O</a:t>
            </a:r>
            <a:r>
              <a:rPr lang="en-GB" sz="4800" baseline="-25000" dirty="0">
                <a:solidFill>
                  <a:schemeClr val="tx1"/>
                </a:solidFill>
              </a:rPr>
              <a:t>2</a:t>
            </a:r>
            <a:endParaRPr lang="en-GB" sz="4800" dirty="0">
              <a:solidFill>
                <a:schemeClr val="tx1"/>
              </a:solidFill>
            </a:endParaRPr>
          </a:p>
        </p:txBody>
      </p:sp>
    </p:spTree>
    <p:extLst>
      <p:ext uri="{BB962C8B-B14F-4D97-AF65-F5344CB8AC3E}">
        <p14:creationId xmlns:p14="http://schemas.microsoft.com/office/powerpoint/2010/main" val="104336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1.94444E-6 3.7037E-6 L -0.34201 0.24861 C -0.41389 0.30486 -0.52083 0.33518 -0.63281 0.33518 C -0.75989 0.33518 -0.86163 0.30486 -0.93333 0.24861 L -1.27465 3.7037E-6 " pathEditMode="relative" rAng="0" ptsTypes="AAAAA">
                                      <p:cBhvr>
                                        <p:cTn id="6" dur="2000" fill="hold"/>
                                        <p:tgtEl>
                                          <p:spTgt spid="10"/>
                                        </p:tgtEl>
                                        <p:attrNameLst>
                                          <p:attrName>ppt_x</p:attrName>
                                          <p:attrName>ppt_y</p:attrName>
                                        </p:attrNameLst>
                                      </p:cBhvr>
                                      <p:rCtr x="-63733" y="16759"/>
                                    </p:animMotion>
                                  </p:childTnLst>
                                </p:cTn>
                              </p:par>
                              <p:par>
                                <p:cTn id="7" presetID="42" presetClass="path" presetSubtype="0" accel="50000" decel="50000" fill="hold" grpId="0" nodeType="withEffect">
                                  <p:stCondLst>
                                    <p:cond delay="250"/>
                                  </p:stCondLst>
                                  <p:childTnLst>
                                    <p:animMotion origin="layout" path="M -4.16667E-6 1.85185E-6 L -0.6118 -0.27847 " pathEditMode="relative" rAng="0" ptsTypes="AA">
                                      <p:cBhvr>
                                        <p:cTn id="8" dur="2000" fill="hold"/>
                                        <p:tgtEl>
                                          <p:spTgt spid="9"/>
                                        </p:tgtEl>
                                        <p:attrNameLst>
                                          <p:attrName>ppt_x</p:attrName>
                                          <p:attrName>ppt_y</p:attrName>
                                        </p:attrNameLst>
                                      </p:cBhvr>
                                      <p:rCtr x="-30590" y="-13935"/>
                                    </p:animMotion>
                                  </p:childTnLst>
                                </p:cTn>
                              </p:par>
                              <p:par>
                                <p:cTn id="9" presetID="37" presetClass="path" presetSubtype="0" accel="50000" decel="50000" fill="hold" grpId="0" nodeType="withEffect">
                                  <p:stCondLst>
                                    <p:cond delay="500"/>
                                  </p:stCondLst>
                                  <p:childTnLst>
                                    <p:animMotion origin="layout" path="M 3.61111E-6 7.40741E-7 L -0.34809 0.21343 C -0.42118 0.26157 -0.53004 0.2875 -0.64358 0.2875 C -0.77327 0.2875 -0.87691 0.26157 -0.94948 0.21343 L -1.29653 7.40741E-7 " pathEditMode="relative" rAng="0" ptsTypes="AAAAA">
                                      <p:cBhvr>
                                        <p:cTn id="10" dur="2000" fill="hold"/>
                                        <p:tgtEl>
                                          <p:spTgt spid="11"/>
                                        </p:tgtEl>
                                        <p:attrNameLst>
                                          <p:attrName>ppt_x</p:attrName>
                                          <p:attrName>ppt_y</p:attrName>
                                        </p:attrNameLst>
                                      </p:cBhvr>
                                      <p:rCtr x="-64826" y="14375"/>
                                    </p:animMotion>
                                  </p:childTnLst>
                                </p:cTn>
                              </p:par>
                              <p:par>
                                <p:cTn id="11" presetID="42" presetClass="path" presetSubtype="0" accel="50000" decel="50000" fill="hold" grpId="0" nodeType="withEffect">
                                  <p:stCondLst>
                                    <p:cond delay="750"/>
                                  </p:stCondLst>
                                  <p:childTnLst>
                                    <p:animMotion origin="layout" path="M -2.77778E-6 -2.22222E-6 L -0.80121 -0.30185 " pathEditMode="relative" rAng="0" ptsTypes="AA">
                                      <p:cBhvr>
                                        <p:cTn id="12" dur="2000" fill="hold"/>
                                        <p:tgtEl>
                                          <p:spTgt spid="8"/>
                                        </p:tgtEl>
                                        <p:attrNameLst>
                                          <p:attrName>ppt_x</p:attrName>
                                          <p:attrName>ppt_y</p:attrName>
                                        </p:attrNameLst>
                                      </p:cBhvr>
                                      <p:rCtr x="-40069" y="-15093"/>
                                    </p:animMotion>
                                  </p:childTnLst>
                                </p:cTn>
                              </p:par>
                              <p:par>
                                <p:cTn id="13" presetID="37" presetClass="path" presetSubtype="0" accel="50000" decel="50000" fill="hold" grpId="0" nodeType="withEffect">
                                  <p:stCondLst>
                                    <p:cond delay="1000"/>
                                  </p:stCondLst>
                                  <p:childTnLst>
                                    <p:animMotion origin="layout" path="M 3.61111E-6 7.40741E-7 L -0.34809 0.21343 C -0.42118 0.26157 -0.53004 0.2875 -0.64358 0.2875 C -0.77327 0.2875 -0.87691 0.26157 -0.94948 0.21343 L -1.29653 7.40741E-7 " pathEditMode="relative" rAng="0" ptsTypes="AAAAA">
                                      <p:cBhvr>
                                        <p:cTn id="14" dur="2000" fill="hold"/>
                                        <p:tgtEl>
                                          <p:spTgt spid="12"/>
                                        </p:tgtEl>
                                        <p:attrNameLst>
                                          <p:attrName>ppt_x</p:attrName>
                                          <p:attrName>ppt_y</p:attrName>
                                        </p:attrNameLst>
                                      </p:cBhvr>
                                      <p:rCtr x="-64826" y="14375"/>
                                    </p:animMotion>
                                  </p:childTnLst>
                                </p:cTn>
                              </p:par>
                              <p:par>
                                <p:cTn id="15" presetID="42" presetClass="path" presetSubtype="0" accel="50000" decel="50000" fill="hold" grpId="0" nodeType="withEffect">
                                  <p:stCondLst>
                                    <p:cond delay="1250"/>
                                  </p:stCondLst>
                                  <p:childTnLst>
                                    <p:animMotion origin="layout" path="M 8.33333E-7 -2.22222E-6 L -0.64358 -0.16852 " pathEditMode="relative" rAng="0" ptsTypes="AA">
                                      <p:cBhvr>
                                        <p:cTn id="16" dur="2000" fill="hold"/>
                                        <p:tgtEl>
                                          <p:spTgt spid="7"/>
                                        </p:tgtEl>
                                        <p:attrNameLst>
                                          <p:attrName>ppt_x</p:attrName>
                                          <p:attrName>ppt_y</p:attrName>
                                        </p:attrNameLst>
                                      </p:cBhvr>
                                      <p:rCtr x="-32188" y="-8426"/>
                                    </p:animMotion>
                                  </p:childTnLst>
                                </p:cTn>
                              </p:par>
                              <p:par>
                                <p:cTn id="17" presetID="37" presetClass="path" presetSubtype="0" accel="50000" decel="50000" fill="hold" grpId="0" nodeType="withEffect">
                                  <p:stCondLst>
                                    <p:cond delay="1500"/>
                                  </p:stCondLst>
                                  <p:childTnLst>
                                    <p:animMotion origin="layout" path="M 5.55556E-7 3.7037E-7 L -0.3717 0.21343 C -0.44983 0.26157 -0.56597 0.2875 -0.68733 0.2875 C -0.82569 0.2875 -0.93646 0.26157 -1.01389 0.21343 L -1.38438 3.7037E-7 " pathEditMode="relative" rAng="0" ptsTypes="AAAAA">
                                      <p:cBhvr>
                                        <p:cTn id="18" dur="2000" fill="hold"/>
                                        <p:tgtEl>
                                          <p:spTgt spid="13"/>
                                        </p:tgtEl>
                                        <p:attrNameLst>
                                          <p:attrName>ppt_x</p:attrName>
                                          <p:attrName>ppt_y</p:attrName>
                                        </p:attrNameLst>
                                      </p:cBhvr>
                                      <p:rCtr x="-69219" y="14375"/>
                                    </p:animMotion>
                                  </p:childTnLst>
                                </p:cTn>
                              </p:par>
                              <p:par>
                                <p:cTn id="19" presetID="42" presetClass="path" presetSubtype="0" accel="50000" decel="50000" fill="hold" grpId="0" nodeType="withEffect">
                                  <p:stCondLst>
                                    <p:cond delay="1750"/>
                                  </p:stCondLst>
                                  <p:childTnLst>
                                    <p:animMotion origin="layout" path="M 2.77778E-7 -1.48148E-6 L -0.96476 -0.17616 " pathEditMode="relative" rAng="0" ptsTypes="AA">
                                      <p:cBhvr>
                                        <p:cTn id="20" dur="2000" fill="hold"/>
                                        <p:tgtEl>
                                          <p:spTgt spid="6"/>
                                        </p:tgtEl>
                                        <p:attrNameLst>
                                          <p:attrName>ppt_x</p:attrName>
                                          <p:attrName>ppt_y</p:attrName>
                                        </p:attrNameLst>
                                      </p:cBhvr>
                                      <p:rCtr x="-48247" y="-8819"/>
                                    </p:animMotion>
                                  </p:childTnLst>
                                </p:cTn>
                              </p:par>
                              <p:par>
                                <p:cTn id="21" presetID="37" presetClass="path" presetSubtype="0" accel="50000" decel="50000" fill="hold" grpId="0" nodeType="withEffect">
                                  <p:stCondLst>
                                    <p:cond delay="2000"/>
                                  </p:stCondLst>
                                  <p:childTnLst>
                                    <p:animMotion origin="layout" path="M -0.00018 -1.85185E-6 L -0.37188 0.21343 C -0.45 0.26158 -0.56615 0.2875 -0.68733 0.2875 C -0.82587 0.2875 -0.93664 0.26158 -1.01389 0.21343 L -1.38438 -1.85185E-6 " pathEditMode="relative" rAng="0" ptsTypes="AAAAA">
                                      <p:cBhvr>
                                        <p:cTn id="22" dur="2000" fill="hold"/>
                                        <p:tgtEl>
                                          <p:spTgt spid="14"/>
                                        </p:tgtEl>
                                        <p:attrNameLst>
                                          <p:attrName>ppt_x</p:attrName>
                                          <p:attrName>ppt_y</p:attrName>
                                        </p:attrNameLst>
                                      </p:cBhvr>
                                      <p:rCtr x="-69219" y="14375"/>
                                    </p:animMotion>
                                  </p:childTnLst>
                                </p:cTn>
                              </p:par>
                              <p:par>
                                <p:cTn id="23" presetID="42" presetClass="path" presetSubtype="0" accel="50000" decel="50000" fill="hold" grpId="0" nodeType="withEffect">
                                  <p:stCondLst>
                                    <p:cond delay="2250"/>
                                  </p:stCondLst>
                                  <p:childTnLst>
                                    <p:animMotion origin="layout" path="M -2.22222E-6 -1.48148E-6 L -0.82187 -0.23194 " pathEditMode="relative" rAng="0" ptsTypes="AA">
                                      <p:cBhvr>
                                        <p:cTn id="24" dur="2000" fill="hold"/>
                                        <p:tgtEl>
                                          <p:spTgt spid="5"/>
                                        </p:tgtEl>
                                        <p:attrNameLst>
                                          <p:attrName>ppt_x</p:attrName>
                                          <p:attrName>ppt_y</p:attrName>
                                        </p:attrNameLst>
                                      </p:cBhvr>
                                      <p:rCtr x="-41094" y="-11597"/>
                                    </p:animMotion>
                                  </p:childTnLst>
                                </p:cTn>
                              </p:par>
                              <p:par>
                                <p:cTn id="25" presetID="37" presetClass="path" presetSubtype="0" accel="50000" decel="50000" fill="hold" grpId="0" nodeType="withEffect">
                                  <p:stCondLst>
                                    <p:cond delay="2500"/>
                                  </p:stCondLst>
                                  <p:childTnLst>
                                    <p:animMotion origin="layout" path="M -0.00017 3.33333E-6 L -0.37187 0.21342 C -0.45 0.26157 -0.56614 0.2875 -0.68732 0.2875 C -0.82587 0.2875 -0.93663 0.26157 -1.01389 0.21342 L -1.38437 3.33333E-6 " pathEditMode="relative" rAng="0" ptsTypes="AAAAA">
                                      <p:cBhvr>
                                        <p:cTn id="26" dur="2000" fill="hold"/>
                                        <p:tgtEl>
                                          <p:spTgt spid="15"/>
                                        </p:tgtEl>
                                        <p:attrNameLst>
                                          <p:attrName>ppt_x</p:attrName>
                                          <p:attrName>ppt_y</p:attrName>
                                        </p:attrNameLst>
                                      </p:cBhvr>
                                      <p:rCtr x="-69219" y="14375"/>
                                    </p:animMotion>
                                  </p:childTnLst>
                                </p:cTn>
                              </p:par>
                              <p:par>
                                <p:cTn id="27" presetID="42" presetClass="path" presetSubtype="0" accel="50000" decel="50000" fill="hold" grpId="0" nodeType="withEffect">
                                  <p:stCondLst>
                                    <p:cond delay="2750"/>
                                  </p:stCondLst>
                                  <p:childTnLst>
                                    <p:animMotion origin="layout" path="M -2.77778E-7 -1.48148E-6 L -0.54149 -0.0919 " pathEditMode="relative" rAng="0" ptsTypes="AA">
                                      <p:cBhvr>
                                        <p:cTn id="28" dur="2000" fill="hold"/>
                                        <p:tgtEl>
                                          <p:spTgt spid="4"/>
                                        </p:tgtEl>
                                        <p:attrNameLst>
                                          <p:attrName>ppt_x</p:attrName>
                                          <p:attrName>ppt_y</p:attrName>
                                        </p:attrNameLst>
                                      </p:cBhvr>
                                      <p:rCtr x="-27083" y="-46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gas was made when oxygen and lactic acid reacted?</a:t>
            </a:r>
            <a:endParaRPr lang="en-GB" b="1" dirty="0"/>
          </a:p>
        </p:txBody>
      </p:sp>
      <p:sp>
        <p:nvSpPr>
          <p:cNvPr id="3" name="Content Placeholder 2"/>
          <p:cNvSpPr>
            <a:spLocks noGrp="1"/>
          </p:cNvSpPr>
          <p:nvPr>
            <p:ph idx="1"/>
          </p:nvPr>
        </p:nvSpPr>
        <p:spPr>
          <a:xfrm>
            <a:off x="2152650" y="3028783"/>
            <a:ext cx="7886700" cy="4351338"/>
          </a:xfrm>
        </p:spPr>
        <p:txBody>
          <a:bodyPr>
            <a:normAutofit/>
          </a:bodyPr>
          <a:lstStyle/>
          <a:p>
            <a:pPr marL="0" indent="0" algn="ctr">
              <a:buNone/>
            </a:pPr>
            <a:r>
              <a:rPr lang="en-GB" sz="6600" dirty="0"/>
              <a:t>Carbon dioxide</a:t>
            </a:r>
          </a:p>
        </p:txBody>
      </p:sp>
    </p:spTree>
    <p:extLst>
      <p:ext uri="{BB962C8B-B14F-4D97-AF65-F5344CB8AC3E}">
        <p14:creationId xmlns:p14="http://schemas.microsoft.com/office/powerpoint/2010/main" val="139563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Oxygen debt is paid off during </a:t>
            </a:r>
            <a:r>
              <a:rPr lang="en-GB" b="1" dirty="0"/>
              <a:t>r</a:t>
            </a:r>
            <a:r>
              <a:rPr lang="en-GB" b="1" dirty="0" smtClean="0"/>
              <a:t>ecovery time</a:t>
            </a:r>
            <a:endParaRPr lang="en-GB" b="1" dirty="0"/>
          </a:p>
        </p:txBody>
      </p:sp>
      <p:sp>
        <p:nvSpPr>
          <p:cNvPr id="3" name="Content Placeholder 2"/>
          <p:cNvSpPr>
            <a:spLocks noGrp="1"/>
          </p:cNvSpPr>
          <p:nvPr>
            <p:ph idx="1"/>
          </p:nvPr>
        </p:nvSpPr>
        <p:spPr>
          <a:xfrm>
            <a:off x="2152650" y="1876926"/>
            <a:ext cx="7886700" cy="4165101"/>
          </a:xfrm>
        </p:spPr>
        <p:txBody>
          <a:bodyPr/>
          <a:lstStyle/>
          <a:p>
            <a:r>
              <a:rPr lang="en-GB" dirty="0" smtClean="0"/>
              <a:t>Oxygen debt depends on how much lactic acid was produced.</a:t>
            </a:r>
          </a:p>
          <a:p>
            <a:r>
              <a:rPr lang="en-GB" dirty="0" smtClean="0"/>
              <a:t>Which depends on how long anaerobic respiration was going for.</a:t>
            </a:r>
          </a:p>
          <a:p>
            <a:pPr marL="0" indent="0">
              <a:buNone/>
            </a:pPr>
            <a:endParaRPr lang="en-GB" dirty="0"/>
          </a:p>
          <a:p>
            <a:pPr marL="0" indent="0">
              <a:buNone/>
            </a:pPr>
            <a:r>
              <a:rPr lang="en-GB" b="1" dirty="0" smtClean="0"/>
              <a:t>Complete the sentence in your book</a:t>
            </a:r>
          </a:p>
          <a:p>
            <a:pPr marL="0" indent="0">
              <a:buNone/>
            </a:pPr>
            <a:r>
              <a:rPr lang="en-GB" dirty="0" smtClean="0"/>
              <a:t>The more lactic acid produced the greater the ……</a:t>
            </a:r>
            <a:endParaRPr lang="en-GB" dirty="0"/>
          </a:p>
        </p:txBody>
      </p:sp>
      <p:sp>
        <p:nvSpPr>
          <p:cNvPr id="4" name="TextBox 3"/>
          <p:cNvSpPr txBox="1"/>
          <p:nvPr/>
        </p:nvSpPr>
        <p:spPr>
          <a:xfrm>
            <a:off x="2152650" y="5274156"/>
            <a:ext cx="7886700" cy="954107"/>
          </a:xfrm>
          <a:prstGeom prst="rect">
            <a:avLst/>
          </a:prstGeom>
          <a:noFill/>
        </p:spPr>
        <p:txBody>
          <a:bodyPr wrap="square" rtlCol="0">
            <a:spAutoFit/>
          </a:bodyPr>
          <a:lstStyle/>
          <a:p>
            <a:r>
              <a:rPr lang="en-GB" sz="2800" dirty="0">
                <a:solidFill>
                  <a:srgbClr val="7030A0"/>
                </a:solidFill>
              </a:rPr>
              <a:t>Oxygen debt, therefore the greater the recovery time.</a:t>
            </a:r>
          </a:p>
        </p:txBody>
      </p:sp>
    </p:spTree>
    <p:extLst>
      <p:ext uri="{BB962C8B-B14F-4D97-AF65-F5344CB8AC3E}">
        <p14:creationId xmlns:p14="http://schemas.microsoft.com/office/powerpoint/2010/main" val="170335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336" y="188639"/>
            <a:ext cx="10585176" cy="5678345"/>
          </a:xfrm>
          <a:prstGeom prst="rect">
            <a:avLst/>
          </a:prstGeom>
          <a:ln>
            <a:solidFill>
              <a:srgbClr val="00B0F0"/>
            </a:solidFill>
          </a:ln>
        </p:spPr>
      </p:pic>
      <p:pic>
        <p:nvPicPr>
          <p:cNvPr id="3" name="Picture 2"/>
          <p:cNvPicPr>
            <a:picLocks noChangeAspect="1"/>
          </p:cNvPicPr>
          <p:nvPr/>
        </p:nvPicPr>
        <p:blipFill>
          <a:blip r:embed="rId3"/>
          <a:stretch>
            <a:fillRect/>
          </a:stretch>
        </p:blipFill>
        <p:spPr>
          <a:xfrm>
            <a:off x="623392" y="1854129"/>
            <a:ext cx="10801491" cy="4043908"/>
          </a:xfrm>
          <a:prstGeom prst="rect">
            <a:avLst/>
          </a:prstGeom>
          <a:ln>
            <a:solidFill>
              <a:srgbClr val="FF0000"/>
            </a:solidFill>
          </a:ln>
        </p:spPr>
      </p:pic>
    </p:spTree>
    <p:extLst>
      <p:ext uri="{BB962C8B-B14F-4D97-AF65-F5344CB8AC3E}">
        <p14:creationId xmlns:p14="http://schemas.microsoft.com/office/powerpoint/2010/main" val="311787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502" t="58246" r="13740" b="12982"/>
          <a:stretch/>
        </p:blipFill>
        <p:spPr bwMode="auto">
          <a:xfrm>
            <a:off x="82875" y="270531"/>
            <a:ext cx="12026250" cy="5478627"/>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5914" t="45672" r="13481" b="29064"/>
          <a:stretch/>
        </p:blipFill>
        <p:spPr bwMode="auto">
          <a:xfrm>
            <a:off x="1271464" y="2888965"/>
            <a:ext cx="9361040" cy="377236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4045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6905297" cy="6799266"/>
          </a:xfrm>
          <a:prstGeom prst="rect">
            <a:avLst/>
          </a:prstGeom>
        </p:spPr>
      </p:pic>
    </p:spTree>
    <p:extLst>
      <p:ext uri="{BB962C8B-B14F-4D97-AF65-F5344CB8AC3E}">
        <p14:creationId xmlns:p14="http://schemas.microsoft.com/office/powerpoint/2010/main" val="495857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10"/>
          <p:cNvSpPr>
            <a:spLocks noChangeArrowheads="1"/>
          </p:cNvSpPr>
          <p:nvPr/>
        </p:nvSpPr>
        <p:spPr bwMode="auto">
          <a:xfrm>
            <a:off x="1944585" y="1439463"/>
            <a:ext cx="8305800" cy="879217"/>
          </a:xfrm>
          <a:prstGeom prst="roundRect">
            <a:avLst>
              <a:gd name="adj" fmla="val 10468"/>
            </a:avLst>
          </a:prstGeom>
          <a:solidFill>
            <a:srgbClr val="FFFFCC"/>
          </a:solidFill>
          <a:ln w="38100" algn="ctr">
            <a:solidFill>
              <a:srgbClr val="10BC45"/>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dirty="0">
                <a:latin typeface="Arial" panose="020B0604020202020204" pitchFamily="34" charset="0"/>
              </a:rPr>
              <a:t>At any given moment, the rate of a physiological process is limited by the factor that is at its least favourable value.</a:t>
            </a:r>
          </a:p>
        </p:txBody>
      </p:sp>
      <p:sp>
        <p:nvSpPr>
          <p:cNvPr id="11267" name="Rectangle 2"/>
          <p:cNvSpPr>
            <a:spLocks noGrp="1" noChangeArrowheads="1"/>
          </p:cNvSpPr>
          <p:nvPr>
            <p:ph type="title" idx="4294967295"/>
          </p:nvPr>
        </p:nvSpPr>
        <p:spPr>
          <a:xfrm>
            <a:off x="1873250" y="-76200"/>
            <a:ext cx="8229600" cy="860425"/>
          </a:xfrm>
        </p:spPr>
        <p:txBody>
          <a:bodyPr/>
          <a:lstStyle/>
          <a:p>
            <a:pPr algn="ctr"/>
            <a:r>
              <a:rPr lang="en-GB" altLang="en-US" b="1" u="sng" dirty="0" smtClean="0"/>
              <a:t>What are limiting factors?</a:t>
            </a:r>
          </a:p>
        </p:txBody>
      </p:sp>
      <p:sp>
        <p:nvSpPr>
          <p:cNvPr id="11268" name="Text Box 3"/>
          <p:cNvSpPr txBox="1">
            <a:spLocks noChangeArrowheads="1"/>
          </p:cNvSpPr>
          <p:nvPr/>
        </p:nvSpPr>
        <p:spPr bwMode="auto">
          <a:xfrm>
            <a:off x="1882775" y="784225"/>
            <a:ext cx="86328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dirty="0">
                <a:latin typeface="Arial" panose="020B0604020202020204" pitchFamily="34" charset="0"/>
              </a:rPr>
              <a:t>The </a:t>
            </a:r>
            <a:r>
              <a:rPr lang="en-GB" altLang="en-US" sz="2400" b="1" dirty="0">
                <a:latin typeface="Arial" panose="020B0604020202020204" pitchFamily="34" charset="0"/>
              </a:rPr>
              <a:t>law of limiting factors </a:t>
            </a:r>
            <a:r>
              <a:rPr lang="en-GB" altLang="en-US" sz="2400" dirty="0">
                <a:latin typeface="Arial" panose="020B0604020202020204" pitchFamily="34" charset="0"/>
              </a:rPr>
              <a:t>states that:</a:t>
            </a:r>
          </a:p>
        </p:txBody>
      </p:sp>
      <p:sp>
        <p:nvSpPr>
          <p:cNvPr id="982023" name="Text Box 7"/>
          <p:cNvSpPr txBox="1">
            <a:spLocks noChangeArrowheads="1"/>
          </p:cNvSpPr>
          <p:nvPr/>
        </p:nvSpPr>
        <p:spPr bwMode="auto">
          <a:xfrm>
            <a:off x="1882775" y="3843338"/>
            <a:ext cx="77812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dirty="0">
                <a:latin typeface="Arial" panose="020B0604020202020204" pitchFamily="34" charset="0"/>
              </a:rPr>
              <a:t>Factors that can limit the rate of photosynthesis include:</a:t>
            </a:r>
          </a:p>
        </p:txBody>
      </p:sp>
      <p:sp>
        <p:nvSpPr>
          <p:cNvPr id="982025" name="Text Box 9"/>
          <p:cNvSpPr txBox="1">
            <a:spLocks noChangeArrowheads="1"/>
          </p:cNvSpPr>
          <p:nvPr/>
        </p:nvSpPr>
        <p:spPr bwMode="auto">
          <a:xfrm>
            <a:off x="798787" y="2493963"/>
            <a:ext cx="1069953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dirty="0">
                <a:latin typeface="Arial" panose="020B0604020202020204" pitchFamily="34" charset="0"/>
              </a:rPr>
              <a:t>This factor is called a </a:t>
            </a:r>
            <a:r>
              <a:rPr lang="en-GB" altLang="en-US" sz="2400" b="1" dirty="0">
                <a:solidFill>
                  <a:srgbClr val="10BC45"/>
                </a:solidFill>
                <a:latin typeface="Arial" panose="020B0604020202020204" pitchFamily="34" charset="0"/>
              </a:rPr>
              <a:t>limiting factor</a:t>
            </a:r>
            <a:r>
              <a:rPr lang="en-GB" altLang="en-US" sz="2400" dirty="0">
                <a:latin typeface="Arial" panose="020B0604020202020204" pitchFamily="34" charset="0"/>
              </a:rPr>
              <a:t> because it limits the rate at which the process can take place. Changing the levels of other factors will not alter the rate of the process.</a:t>
            </a:r>
          </a:p>
        </p:txBody>
      </p:sp>
      <p:sp>
        <p:nvSpPr>
          <p:cNvPr id="982027" name="Text Box 11"/>
          <p:cNvSpPr txBox="1">
            <a:spLocks noChangeArrowheads="1"/>
          </p:cNvSpPr>
          <p:nvPr/>
        </p:nvSpPr>
        <p:spPr bwMode="auto">
          <a:xfrm>
            <a:off x="2606675" y="5703888"/>
            <a:ext cx="31390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55600" indent="-355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rgbClr val="10BC45"/>
              </a:buClr>
              <a:buSzPct val="80000"/>
              <a:buFont typeface="Wingdings" panose="05000000000000000000" pitchFamily="2" charset="2"/>
              <a:buChar char="l"/>
            </a:pPr>
            <a:r>
              <a:rPr lang="en-GB" altLang="en-US" sz="2400" dirty="0">
                <a:solidFill>
                  <a:srgbClr val="010066"/>
                </a:solidFill>
                <a:latin typeface="Arial" panose="020B0604020202020204" pitchFamily="34" charset="0"/>
              </a:rPr>
              <a:t>CO</a:t>
            </a:r>
            <a:r>
              <a:rPr lang="en-GB" altLang="en-US" sz="2400" baseline="-25000" dirty="0">
                <a:solidFill>
                  <a:srgbClr val="010066"/>
                </a:solidFill>
                <a:latin typeface="Arial" panose="020B0604020202020204" pitchFamily="34" charset="0"/>
              </a:rPr>
              <a:t>2</a:t>
            </a:r>
            <a:r>
              <a:rPr lang="en-GB" altLang="en-US" sz="2400" dirty="0">
                <a:solidFill>
                  <a:srgbClr val="010066"/>
                </a:solidFill>
                <a:latin typeface="Arial" panose="020B0604020202020204" pitchFamily="34" charset="0"/>
              </a:rPr>
              <a:t> concentration.</a:t>
            </a:r>
          </a:p>
        </p:txBody>
      </p:sp>
      <p:sp>
        <p:nvSpPr>
          <p:cNvPr id="982028" name="Text Box 12"/>
          <p:cNvSpPr txBox="1">
            <a:spLocks noChangeArrowheads="1"/>
          </p:cNvSpPr>
          <p:nvPr/>
        </p:nvSpPr>
        <p:spPr bwMode="auto">
          <a:xfrm>
            <a:off x="2606675" y="5083175"/>
            <a:ext cx="22044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55600" indent="-355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rgbClr val="10BC45"/>
              </a:buClr>
              <a:buSzPct val="80000"/>
              <a:buFont typeface="Wingdings" panose="05000000000000000000" pitchFamily="2" charset="2"/>
              <a:buChar char="l"/>
            </a:pPr>
            <a:r>
              <a:rPr lang="en-GB" altLang="en-US" sz="2400" dirty="0">
                <a:solidFill>
                  <a:srgbClr val="010066"/>
                </a:solidFill>
                <a:latin typeface="Arial" panose="020B0604020202020204" pitchFamily="34" charset="0"/>
              </a:rPr>
              <a:t>temperature</a:t>
            </a:r>
          </a:p>
        </p:txBody>
      </p:sp>
      <p:sp>
        <p:nvSpPr>
          <p:cNvPr id="982029" name="Text Box 13"/>
          <p:cNvSpPr txBox="1">
            <a:spLocks noChangeArrowheads="1"/>
          </p:cNvSpPr>
          <p:nvPr/>
        </p:nvSpPr>
        <p:spPr bwMode="auto">
          <a:xfrm>
            <a:off x="2606675" y="4464050"/>
            <a:ext cx="23246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55600" indent="-355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rgbClr val="10BC45"/>
              </a:buClr>
              <a:buSzPct val="80000"/>
              <a:buFont typeface="Wingdings" panose="05000000000000000000" pitchFamily="2" charset="2"/>
              <a:buChar char="l"/>
            </a:pPr>
            <a:r>
              <a:rPr lang="en-GB" altLang="en-US" sz="2400" dirty="0">
                <a:solidFill>
                  <a:srgbClr val="010066"/>
                </a:solidFill>
                <a:latin typeface="Arial" panose="020B0604020202020204" pitchFamily="34" charset="0"/>
              </a:rPr>
              <a:t>light intensity</a:t>
            </a:r>
          </a:p>
        </p:txBody>
      </p:sp>
      <p:pic>
        <p:nvPicPr>
          <p:cNvPr id="11274" name="Picture 14" descr="lea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300000">
            <a:off x="9033834" y="4047331"/>
            <a:ext cx="1260475"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82812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82025"/>
                                        </p:tgtEl>
                                        <p:attrNameLst>
                                          <p:attrName>style.visibility</p:attrName>
                                        </p:attrNameLst>
                                      </p:cBhvr>
                                      <p:to>
                                        <p:strVal val="visible"/>
                                      </p:to>
                                    </p:set>
                                    <p:animEffect transition="in" filter="dissolve">
                                      <p:cBhvr>
                                        <p:cTn id="7" dur="500"/>
                                        <p:tgtEl>
                                          <p:spTgt spid="9820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82023"/>
                                        </p:tgtEl>
                                        <p:attrNameLst>
                                          <p:attrName>style.visibility</p:attrName>
                                        </p:attrNameLst>
                                      </p:cBhvr>
                                      <p:to>
                                        <p:strVal val="visible"/>
                                      </p:to>
                                    </p:set>
                                    <p:animEffect transition="in" filter="dissolve">
                                      <p:cBhvr>
                                        <p:cTn id="12" dur="500"/>
                                        <p:tgtEl>
                                          <p:spTgt spid="9820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82029"/>
                                        </p:tgtEl>
                                        <p:attrNameLst>
                                          <p:attrName>style.visibility</p:attrName>
                                        </p:attrNameLst>
                                      </p:cBhvr>
                                      <p:to>
                                        <p:strVal val="visible"/>
                                      </p:to>
                                    </p:set>
                                    <p:animEffect transition="in" filter="dissolve">
                                      <p:cBhvr>
                                        <p:cTn id="17" dur="500"/>
                                        <p:tgtEl>
                                          <p:spTgt spid="982029"/>
                                        </p:tgtEl>
                                      </p:cBhvr>
                                    </p:animEffect>
                                  </p:childTnLst>
                                </p:cTn>
                              </p:par>
                            </p:childTnLst>
                          </p:cTn>
                        </p:par>
                        <p:par>
                          <p:cTn id="18" fill="hold" nodeType="afterGroup">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982028"/>
                                        </p:tgtEl>
                                        <p:attrNameLst>
                                          <p:attrName>style.visibility</p:attrName>
                                        </p:attrNameLst>
                                      </p:cBhvr>
                                      <p:to>
                                        <p:strVal val="visible"/>
                                      </p:to>
                                    </p:set>
                                    <p:animEffect transition="in" filter="dissolve">
                                      <p:cBhvr>
                                        <p:cTn id="21" dur="500"/>
                                        <p:tgtEl>
                                          <p:spTgt spid="982028"/>
                                        </p:tgtEl>
                                      </p:cBhvr>
                                    </p:animEffect>
                                  </p:childTnLst>
                                </p:cTn>
                              </p:par>
                            </p:childTnLst>
                          </p:cTn>
                        </p:par>
                        <p:par>
                          <p:cTn id="22" fill="hold" nodeType="afterGroup">
                            <p:stCondLst>
                              <p:cond delay="1000"/>
                            </p:stCondLst>
                            <p:childTnLst>
                              <p:par>
                                <p:cTn id="23" presetID="9" presetClass="entr" presetSubtype="0" fill="hold" grpId="0" nodeType="afterEffect">
                                  <p:stCondLst>
                                    <p:cond delay="0"/>
                                  </p:stCondLst>
                                  <p:childTnLst>
                                    <p:set>
                                      <p:cBhvr>
                                        <p:cTn id="24" dur="1" fill="hold">
                                          <p:stCondLst>
                                            <p:cond delay="0"/>
                                          </p:stCondLst>
                                        </p:cTn>
                                        <p:tgtEl>
                                          <p:spTgt spid="982027"/>
                                        </p:tgtEl>
                                        <p:attrNameLst>
                                          <p:attrName>style.visibility</p:attrName>
                                        </p:attrNameLst>
                                      </p:cBhvr>
                                      <p:to>
                                        <p:strVal val="visible"/>
                                      </p:to>
                                    </p:set>
                                    <p:animEffect transition="in" filter="dissolve">
                                      <p:cBhvr>
                                        <p:cTn id="25" dur="500"/>
                                        <p:tgtEl>
                                          <p:spTgt spid="982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2023" grpId="0"/>
      <p:bldP spid="982025" grpId="0"/>
      <p:bldP spid="982027" grpId="0"/>
      <p:bldP spid="982028" grpId="0"/>
      <p:bldP spid="9820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l="11452" t="15448" r="14091" b="10435"/>
          <a:stretch>
            <a:fillRect/>
          </a:stretch>
        </p:blipFill>
        <p:spPr bwMode="auto">
          <a:xfrm>
            <a:off x="552450" y="203200"/>
            <a:ext cx="3311525"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4"/>
          <p:cNvPicPr>
            <a:picLocks noChangeAspect="1" noChangeArrowheads="1"/>
          </p:cNvPicPr>
          <p:nvPr/>
        </p:nvPicPr>
        <p:blipFill>
          <a:blip r:embed="rId5">
            <a:extLst>
              <a:ext uri="{28A0092B-C50C-407E-A947-70E740481C1C}">
                <a14:useLocalDpi xmlns:a14="http://schemas.microsoft.com/office/drawing/2010/main" val="0"/>
              </a:ext>
            </a:extLst>
          </a:blip>
          <a:srcRect t="13968"/>
          <a:stretch>
            <a:fillRect/>
          </a:stretch>
        </p:blipFill>
        <p:spPr bwMode="auto">
          <a:xfrm>
            <a:off x="4737101" y="2830567"/>
            <a:ext cx="3455987"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3"/>
          <p:cNvPicPr>
            <a:picLocks noChangeAspect="1" noChangeArrowheads="1"/>
          </p:cNvPicPr>
          <p:nvPr/>
        </p:nvPicPr>
        <p:blipFill>
          <a:blip r:embed="rId6">
            <a:extLst>
              <a:ext uri="{28A0092B-C50C-407E-A947-70E740481C1C}">
                <a14:useLocalDpi xmlns:a14="http://schemas.microsoft.com/office/drawing/2010/main" val="0"/>
              </a:ext>
            </a:extLst>
          </a:blip>
          <a:srcRect t="9390" b="3380"/>
          <a:stretch>
            <a:fillRect/>
          </a:stretch>
        </p:blipFill>
        <p:spPr bwMode="auto">
          <a:xfrm>
            <a:off x="8493125" y="404813"/>
            <a:ext cx="3494088"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6"/>
          <p:cNvSpPr txBox="1">
            <a:spLocks noChangeArrowheads="1"/>
          </p:cNvSpPr>
          <p:nvPr/>
        </p:nvSpPr>
        <p:spPr bwMode="auto">
          <a:xfrm>
            <a:off x="353877" y="4813355"/>
            <a:ext cx="3960812" cy="18158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u="sng" dirty="0"/>
              <a:t>Challenge 1 </a:t>
            </a:r>
            <a:r>
              <a:rPr lang="en-GB" altLang="en-US" sz="2800" dirty="0"/>
              <a:t>– </a:t>
            </a:r>
            <a:r>
              <a:rPr lang="en-GB" altLang="en-US" sz="2800" b="1" dirty="0"/>
              <a:t>Describe</a:t>
            </a:r>
            <a:r>
              <a:rPr lang="en-GB" altLang="en-US" sz="2800" dirty="0"/>
              <a:t> what is happening in each graph in section 1 and section 2</a:t>
            </a:r>
          </a:p>
        </p:txBody>
      </p:sp>
      <p:sp>
        <p:nvSpPr>
          <p:cNvPr id="6" name="TextBox 6"/>
          <p:cNvSpPr txBox="1">
            <a:spLocks noChangeArrowheads="1"/>
          </p:cNvSpPr>
          <p:nvPr/>
        </p:nvSpPr>
        <p:spPr bwMode="auto">
          <a:xfrm>
            <a:off x="8193088" y="5516125"/>
            <a:ext cx="3959225" cy="12003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u="sng" dirty="0"/>
              <a:t>Challenge 2 </a:t>
            </a:r>
            <a:r>
              <a:rPr lang="en-GB" altLang="en-US" sz="2400" dirty="0"/>
              <a:t>– </a:t>
            </a:r>
            <a:r>
              <a:rPr lang="en-GB" altLang="en-US" sz="2400" b="1" dirty="0"/>
              <a:t>Explain </a:t>
            </a:r>
            <a:r>
              <a:rPr lang="en-GB" altLang="en-US" sz="2400" dirty="0"/>
              <a:t>what is happening in each graph in section 1 and section 2</a:t>
            </a:r>
          </a:p>
        </p:txBody>
      </p:sp>
      <p:sp>
        <p:nvSpPr>
          <p:cNvPr id="7" name="TextBox 6"/>
          <p:cNvSpPr txBox="1">
            <a:spLocks noChangeArrowheads="1"/>
          </p:cNvSpPr>
          <p:nvPr/>
        </p:nvSpPr>
        <p:spPr bwMode="auto">
          <a:xfrm>
            <a:off x="4232275" y="173038"/>
            <a:ext cx="3960813" cy="23083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u="sng" dirty="0"/>
              <a:t>Key Words </a:t>
            </a:r>
            <a:r>
              <a:rPr lang="en-GB" altLang="en-US" sz="2400" dirty="0"/>
              <a:t>– rate of photosynthesis, light, temperature, concentration of carbon dioxide, increase, decrease, stays the same, limiting factor</a:t>
            </a:r>
          </a:p>
        </p:txBody>
      </p:sp>
    </p:spTree>
    <p:custDataLst>
      <p:tags r:id="rId1"/>
    </p:custDataLst>
    <p:extLst>
      <p:ext uri="{BB962C8B-B14F-4D97-AF65-F5344CB8AC3E}">
        <p14:creationId xmlns:p14="http://schemas.microsoft.com/office/powerpoint/2010/main" val="2689434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blinds(horizontal)">
                                      <p:cBhvr>
                                        <p:cTn id="7" dur="500"/>
                                        <p:tgtEl>
                                          <p:spTgt spid="1024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42"/>
                                        </p:tgtEl>
                                        <p:attrNameLst>
                                          <p:attrName>style.visibility</p:attrName>
                                        </p:attrNameLst>
                                      </p:cBhvr>
                                      <p:to>
                                        <p:strVal val="visible"/>
                                      </p:to>
                                    </p:set>
                                    <p:animEffect transition="in" filter="blinds(horizontal)">
                                      <p:cBhvr>
                                        <p:cTn id="22" dur="500"/>
                                        <p:tgtEl>
                                          <p:spTgt spid="1024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0244"/>
                                        </p:tgtEl>
                                        <p:attrNameLst>
                                          <p:attrName>style.visibility</p:attrName>
                                        </p:attrNameLst>
                                      </p:cBhvr>
                                      <p:to>
                                        <p:strVal val="visible"/>
                                      </p:to>
                                    </p:set>
                                    <p:animEffect transition="in" filter="blinds(horizontal)">
                                      <p:cBhvr>
                                        <p:cTn id="27" dur="500"/>
                                        <p:tgtEl>
                                          <p:spTgt spid="1024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0243"/>
                                        </p:tgtEl>
                                        <p:attrNameLst>
                                          <p:attrName>style.visibility</p:attrName>
                                        </p:attrNameLst>
                                      </p:cBhvr>
                                      <p:to>
                                        <p:strVal val="visible"/>
                                      </p:to>
                                    </p:set>
                                    <p:animEffect transition="in" filter="blinds(horizontal)">
                                      <p:cBhvr>
                                        <p:cTn id="32"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GB" altLang="en-US" smtClean="0"/>
          </a:p>
        </p:txBody>
      </p:sp>
      <p:sp>
        <p:nvSpPr>
          <p:cNvPr id="16387" name="Content Placeholder 2"/>
          <p:cNvSpPr>
            <a:spLocks noGrp="1"/>
          </p:cNvSpPr>
          <p:nvPr>
            <p:ph idx="1"/>
          </p:nvPr>
        </p:nvSpPr>
        <p:spPr/>
        <p:txBody>
          <a:bodyPr/>
          <a:lstStyle/>
          <a:p>
            <a:endParaRPr lang="en-GB" altLang="en-US" smtClean="0"/>
          </a:p>
        </p:txBody>
      </p:sp>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l="40160" t="23215" r="20909" b="16856"/>
          <a:stretch>
            <a:fillRect/>
          </a:stretch>
        </p:blipFill>
        <p:spPr bwMode="auto">
          <a:xfrm>
            <a:off x="1788347" y="0"/>
            <a:ext cx="8049336" cy="6966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82202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GB" altLang="en-US" smtClean="0"/>
          </a:p>
        </p:txBody>
      </p:sp>
      <p:sp>
        <p:nvSpPr>
          <p:cNvPr id="17411" name="Content Placeholder 2"/>
          <p:cNvSpPr>
            <a:spLocks noGrp="1"/>
          </p:cNvSpPr>
          <p:nvPr>
            <p:ph idx="1"/>
          </p:nvPr>
        </p:nvSpPr>
        <p:spPr/>
        <p:txBody>
          <a:bodyPr/>
          <a:lstStyle/>
          <a:p>
            <a:endParaRPr lang="en-GB" altLang="en-US" smtClean="0"/>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l="22646" t="16666" r="42773" b="15874"/>
          <a:stretch>
            <a:fillRect/>
          </a:stretch>
        </p:blipFill>
        <p:spPr bwMode="auto">
          <a:xfrm>
            <a:off x="2927350" y="6350"/>
            <a:ext cx="6300788" cy="691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93872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9553903" y="1945784"/>
            <a:ext cx="2385849" cy="4351338"/>
          </a:xfrm>
        </p:spPr>
        <p:txBody>
          <a:bodyPr>
            <a:normAutofit lnSpcReduction="10000"/>
          </a:bodyPr>
          <a:lstStyle/>
          <a:p>
            <a:pPr marL="0" indent="0">
              <a:buNone/>
            </a:pPr>
            <a:r>
              <a:rPr lang="en-GB" b="1" u="sng" dirty="0" smtClean="0"/>
              <a:t>Think about</a:t>
            </a:r>
          </a:p>
          <a:p>
            <a:pPr marL="0" indent="0">
              <a:buNone/>
            </a:pPr>
            <a:endParaRPr lang="en-GB" dirty="0"/>
          </a:p>
          <a:p>
            <a:pPr marL="0" indent="0">
              <a:buNone/>
            </a:pPr>
            <a:r>
              <a:rPr lang="en-GB" dirty="0" smtClean="0"/>
              <a:t>Independent variable</a:t>
            </a:r>
          </a:p>
          <a:p>
            <a:pPr marL="0" indent="0">
              <a:buNone/>
            </a:pPr>
            <a:endParaRPr lang="en-GB" dirty="0"/>
          </a:p>
          <a:p>
            <a:pPr marL="0" indent="0">
              <a:buNone/>
            </a:pPr>
            <a:r>
              <a:rPr lang="en-GB" dirty="0" smtClean="0"/>
              <a:t>Dependent variable</a:t>
            </a:r>
          </a:p>
          <a:p>
            <a:pPr marL="0" indent="0">
              <a:buNone/>
            </a:pPr>
            <a:endParaRPr lang="en-GB" dirty="0"/>
          </a:p>
          <a:p>
            <a:pPr marL="0" indent="0">
              <a:buNone/>
            </a:pPr>
            <a:r>
              <a:rPr lang="en-GB" dirty="0" smtClean="0"/>
              <a:t>Control variables</a:t>
            </a:r>
            <a:endParaRPr lang="en-GB" dirty="0"/>
          </a:p>
        </p:txBody>
      </p:sp>
      <p:pic>
        <p:nvPicPr>
          <p:cNvPr id="4" name="Picture 3"/>
          <p:cNvPicPr>
            <a:picLocks noChangeAspect="1"/>
          </p:cNvPicPr>
          <p:nvPr/>
        </p:nvPicPr>
        <p:blipFill>
          <a:blip r:embed="rId2"/>
          <a:stretch>
            <a:fillRect/>
          </a:stretch>
        </p:blipFill>
        <p:spPr>
          <a:xfrm>
            <a:off x="242559" y="78499"/>
            <a:ext cx="8985524" cy="6749823"/>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73570" y="1386677"/>
            <a:ext cx="11888284" cy="4133465"/>
          </a:xfrm>
          <a:prstGeom prst="rect">
            <a:avLst/>
          </a:prstGeom>
          <a:ln>
            <a:solidFill>
              <a:srgbClr val="FF0000"/>
            </a:solidFill>
          </a:ln>
        </p:spPr>
      </p:pic>
    </p:spTree>
    <p:extLst>
      <p:ext uri="{BB962C8B-B14F-4D97-AF65-F5344CB8AC3E}">
        <p14:creationId xmlns:p14="http://schemas.microsoft.com/office/powerpoint/2010/main" val="8729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1047</Words>
  <Application>Microsoft Office PowerPoint</Application>
  <PresentationFormat>Widescreen</PresentationFormat>
  <Paragraphs>166</Paragraphs>
  <Slides>45</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Calibri Light</vt:lpstr>
      <vt:lpstr>Wingdings</vt:lpstr>
      <vt:lpstr>Office Theme</vt:lpstr>
      <vt:lpstr>PowerPoint Presentation</vt:lpstr>
      <vt:lpstr>Photosynthesis</vt:lpstr>
      <vt:lpstr>PowerPoint Presentation</vt:lpstr>
      <vt:lpstr>PowerPoint Presentation</vt:lpstr>
      <vt:lpstr>What are limiting factors?</vt:lpstr>
      <vt:lpstr>PowerPoint Presentation</vt:lpstr>
      <vt:lpstr>PowerPoint Presentation</vt:lpstr>
      <vt:lpstr>PowerPoint Presentation</vt:lpstr>
      <vt:lpstr>PowerPoint Presentation</vt:lpstr>
      <vt:lpstr>The inverse square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Aerobic respiration</vt:lpstr>
      <vt:lpstr>Why do we respire?</vt:lpstr>
      <vt:lpstr>Why do we respire?</vt:lpstr>
      <vt:lpstr>PowerPoint Presentation</vt:lpstr>
      <vt:lpstr>Anaerobic</vt:lpstr>
      <vt:lpstr>Anaerobic Respiration</vt:lpstr>
      <vt:lpstr>Anaerobic Respiration in animals</vt:lpstr>
      <vt:lpstr>Anaerobic Respiration in plants</vt:lpstr>
      <vt:lpstr>PowerPoint Presentation</vt:lpstr>
      <vt:lpstr>What does the body need for releasing energy? </vt:lpstr>
      <vt:lpstr>PowerPoint Presentation</vt:lpstr>
      <vt:lpstr>What are the mistakes</vt:lpstr>
      <vt:lpstr>What are the mistakes</vt:lpstr>
      <vt:lpstr>Recovery</vt:lpstr>
      <vt:lpstr>Recovery with oxygen</vt:lpstr>
      <vt:lpstr>Oxygen Debt – the amount of oxygen that is needed to oxidise the lactic acid</vt:lpstr>
      <vt:lpstr>Oxygen Debt – the amount of oxygen that is needed to oxidise the lactic acid</vt:lpstr>
      <vt:lpstr>What gas was made when oxygen and lactic acid reacted?</vt:lpstr>
      <vt:lpstr>Oxygen debt is paid off during recovery time</vt:lpstr>
      <vt:lpstr>PowerPoint Presentation</vt:lpstr>
      <vt:lpstr>PowerPoint Presentation</vt:lpstr>
      <vt:lpstr>PowerPoint Presentation</vt:lpstr>
    </vt:vector>
  </TitlesOfParts>
  <Company>Torch Academy Gateway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Fugill</dc:creator>
  <cp:lastModifiedBy>David Fugill</cp:lastModifiedBy>
  <cp:revision>8</cp:revision>
  <dcterms:created xsi:type="dcterms:W3CDTF">2018-05-09T07:18:57Z</dcterms:created>
  <dcterms:modified xsi:type="dcterms:W3CDTF">2018-05-14T12:35:38Z</dcterms:modified>
</cp:coreProperties>
</file>