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368" r:id="rId3"/>
    <p:sldId id="269" r:id="rId4"/>
    <p:sldId id="270" r:id="rId5"/>
    <p:sldId id="271" r:id="rId6"/>
    <p:sldId id="276" r:id="rId7"/>
    <p:sldId id="272" r:id="rId8"/>
    <p:sldId id="273" r:id="rId9"/>
    <p:sldId id="274" r:id="rId10"/>
    <p:sldId id="275" r:id="rId11"/>
    <p:sldId id="257" r:id="rId12"/>
    <p:sldId id="369" r:id="rId13"/>
    <p:sldId id="277" r:id="rId14"/>
    <p:sldId id="279" r:id="rId15"/>
    <p:sldId id="280" r:id="rId16"/>
    <p:sldId id="281" r:id="rId17"/>
    <p:sldId id="282" r:id="rId18"/>
    <p:sldId id="258" r:id="rId19"/>
    <p:sldId id="370" r:id="rId20"/>
    <p:sldId id="291" r:id="rId21"/>
    <p:sldId id="372" r:id="rId22"/>
    <p:sldId id="292" r:id="rId23"/>
    <p:sldId id="293" r:id="rId24"/>
    <p:sldId id="259" r:id="rId25"/>
    <p:sldId id="373" r:id="rId26"/>
    <p:sldId id="283" r:id="rId27"/>
    <p:sldId id="284" r:id="rId28"/>
    <p:sldId id="285" r:id="rId29"/>
    <p:sldId id="374" r:id="rId30"/>
    <p:sldId id="286" r:id="rId31"/>
    <p:sldId id="287" r:id="rId32"/>
    <p:sldId id="288" r:id="rId33"/>
    <p:sldId id="289" r:id="rId34"/>
    <p:sldId id="290" r:id="rId35"/>
    <p:sldId id="260" r:id="rId36"/>
    <p:sldId id="296" r:id="rId37"/>
    <p:sldId id="297" r:id="rId38"/>
    <p:sldId id="346" r:id="rId39"/>
    <p:sldId id="313" r:id="rId40"/>
    <p:sldId id="375" r:id="rId41"/>
    <p:sldId id="298" r:id="rId42"/>
    <p:sldId id="314" r:id="rId43"/>
    <p:sldId id="376" r:id="rId44"/>
    <p:sldId id="299" r:id="rId45"/>
    <p:sldId id="301" r:id="rId46"/>
    <p:sldId id="307" r:id="rId47"/>
    <p:sldId id="308" r:id="rId48"/>
    <p:sldId id="310" r:id="rId49"/>
    <p:sldId id="311" r:id="rId50"/>
    <p:sldId id="262" r:id="rId51"/>
    <p:sldId id="377" r:id="rId52"/>
    <p:sldId id="315" r:id="rId53"/>
    <p:sldId id="316" r:id="rId54"/>
    <p:sldId id="317" r:id="rId55"/>
    <p:sldId id="318" r:id="rId56"/>
    <p:sldId id="319" r:id="rId57"/>
    <p:sldId id="320" r:id="rId58"/>
    <p:sldId id="378" r:id="rId59"/>
    <p:sldId id="328" r:id="rId60"/>
    <p:sldId id="263" r:id="rId61"/>
    <p:sldId id="379" r:id="rId62"/>
    <p:sldId id="329" r:id="rId63"/>
    <p:sldId id="330" r:id="rId64"/>
    <p:sldId id="332" r:id="rId65"/>
    <p:sldId id="333" r:id="rId66"/>
    <p:sldId id="335" r:id="rId67"/>
    <p:sldId id="337" r:id="rId68"/>
    <p:sldId id="338" r:id="rId69"/>
    <p:sldId id="341" r:id="rId70"/>
    <p:sldId id="347" r:id="rId71"/>
    <p:sldId id="264" r:id="rId72"/>
    <p:sldId id="380" r:id="rId73"/>
    <p:sldId id="342" r:id="rId74"/>
    <p:sldId id="343" r:id="rId75"/>
    <p:sldId id="345" r:id="rId76"/>
    <p:sldId id="348" r:id="rId77"/>
    <p:sldId id="265" r:id="rId78"/>
    <p:sldId id="381" r:id="rId79"/>
    <p:sldId id="350" r:id="rId80"/>
    <p:sldId id="351" r:id="rId81"/>
    <p:sldId id="352" r:id="rId82"/>
    <p:sldId id="354" r:id="rId83"/>
    <p:sldId id="365" r:id="rId84"/>
    <p:sldId id="382" r:id="rId85"/>
    <p:sldId id="366" r:id="rId86"/>
    <p:sldId id="383" r:id="rId87"/>
    <p:sldId id="359" r:id="rId88"/>
    <p:sldId id="360" r:id="rId89"/>
    <p:sldId id="361" r:id="rId90"/>
    <p:sldId id="362" r:id="rId91"/>
    <p:sldId id="363" r:id="rId92"/>
    <p:sldId id="364" r:id="rId93"/>
    <p:sldId id="349" r:id="rId9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6" autoAdjust="0"/>
    <p:restoredTop sz="93971" autoAdjust="0"/>
  </p:normalViewPr>
  <p:slideViewPr>
    <p:cSldViewPr snapToGrid="0">
      <p:cViewPr varScale="1">
        <p:scale>
          <a:sx n="83" d="100"/>
          <a:sy n="83" d="100"/>
        </p:scale>
        <p:origin x="13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8DE4E-0698-4650-9BC4-752D9F4F972B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FB4A-27B3-449F-A884-305F5D91D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86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FB4A-27B3-449F-A884-305F5D91D67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76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FBBE-F740-4120-B887-DEA1D2086A9F}" type="slidenum">
              <a:rPr lang="en-GB" smtClean="0"/>
              <a:pPr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95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FBBE-F740-4120-B887-DEA1D2086A9F}" type="slidenum">
              <a:rPr lang="en-GB" smtClean="0"/>
              <a:pPr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61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FBBE-F740-4120-B887-DEA1D2086A9F}" type="slidenum">
              <a:rPr lang="en-GB" smtClean="0"/>
              <a:pPr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1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1CD0A-E229-4642-8B5D-781AB1C7EBD8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42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1CD0A-E229-4642-8B5D-781AB1C7EBD8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955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1CD0A-E229-4642-8B5D-781AB1C7EBD8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099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FBBE-F740-4120-B887-DEA1D2086A9F}" type="slidenum">
              <a:rPr lang="en-GB" smtClean="0"/>
              <a:pPr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62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FBBE-F740-4120-B887-DEA1D2086A9F}" type="slidenum">
              <a:rPr lang="en-GB" smtClean="0"/>
              <a:pPr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FBBE-F740-4120-B887-DEA1D2086A9F}" type="slidenum">
              <a:rPr lang="en-GB" smtClean="0"/>
              <a:pPr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72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FBBE-F740-4120-B887-DEA1D2086A9F}" type="slidenum">
              <a:rPr lang="en-GB" smtClean="0"/>
              <a:pPr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81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5FBBE-F740-4120-B887-DEA1D2086A9F}" type="slidenum">
              <a:rPr lang="en-GB" smtClean="0"/>
              <a:pPr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41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2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8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17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1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5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2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4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1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1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7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ACEAC-C331-4846-B891-07A42ECCBF6F}" type="datetimeFigureOut">
              <a:rPr lang="en-GB" smtClean="0"/>
              <a:t>25/05/2018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16FD-95A8-4D50-A198-520C50B72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8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I7yCkSXPo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EAh9E2KhO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X2IYWggEB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PM_tWNFbGY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JArhELmiUk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tQweTAzjB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ZLpmNJu-e0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HjFAxS0ivI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FZasZ-hs_A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3IBYDJ5XmM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etAGS1gkQM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irsten\AppData\Local\Microsoft\Windows\Temporary%20Internet%20Files\Content.IE5\OEZ4WERM\MS910220080%5b1%5d.wav" TargetMode="External"/><Relationship Id="rId4" Type="http://schemas.openxmlformats.org/officeDocument/2006/relationships/image" Target="../media/image70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hvevdJU_DM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0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BuSFPOtcJ4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iyjH9gsyB8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iUvB_GafM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8" y="119062"/>
            <a:ext cx="11169879" cy="662814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31228" y="2354317"/>
            <a:ext cx="10951779" cy="13873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90" y="624361"/>
            <a:ext cx="11642986" cy="612284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280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Butane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6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Four carbon atoms ten hydrogen atoms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31" y="2875203"/>
            <a:ext cx="7093847" cy="3592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17" y="2374856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Structural formula</a:t>
            </a:r>
            <a:endParaRPr lang="en-GB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816662" y="2374856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Molecular formula</a:t>
            </a:r>
            <a:endParaRPr lang="en-GB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8469870" y="3607432"/>
            <a:ext cx="34072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/>
              <a:t>C</a:t>
            </a:r>
            <a:r>
              <a:rPr lang="en-GB" sz="11500" baseline="-25000" dirty="0" smtClean="0"/>
              <a:t>4</a:t>
            </a:r>
            <a:r>
              <a:rPr lang="en-GB" sz="11500" dirty="0" smtClean="0"/>
              <a:t>H</a:t>
            </a:r>
            <a:r>
              <a:rPr lang="en-GB" sz="11500" baseline="-25000" dirty="0" smtClean="0"/>
              <a:t>10</a:t>
            </a:r>
            <a:endParaRPr lang="en-GB" sz="11500" baseline="-25000" dirty="0"/>
          </a:p>
        </p:txBody>
      </p:sp>
    </p:spTree>
    <p:extLst>
      <p:ext uri="{BB962C8B-B14F-4D97-AF65-F5344CB8AC3E}">
        <p14:creationId xmlns:p14="http://schemas.microsoft.com/office/powerpoint/2010/main" val="146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9" y="166785"/>
            <a:ext cx="11805845" cy="66551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89" y="1290306"/>
            <a:ext cx="11919762" cy="553166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991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I7yCkSXPo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7680" y="191770"/>
            <a:ext cx="11369040" cy="639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89" y="417677"/>
            <a:ext cx="8169166" cy="621080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606564" y="4918842"/>
            <a:ext cx="1629104" cy="56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HEAT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90091" y="4918842"/>
            <a:ext cx="2454166" cy="56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EVAPORATE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477702" y="1826064"/>
            <a:ext cx="2454166" cy="5675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CONDENSE</a:t>
            </a:r>
            <a:endParaRPr lang="en-GB" dirty="0"/>
          </a:p>
        </p:txBody>
      </p:sp>
      <p:sp>
        <p:nvSpPr>
          <p:cNvPr id="8" name="Up-Down Arrow 7"/>
          <p:cNvSpPr/>
          <p:nvPr/>
        </p:nvSpPr>
        <p:spPr>
          <a:xfrm>
            <a:off x="8962696" y="417677"/>
            <a:ext cx="493986" cy="57491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08530" y="543397"/>
            <a:ext cx="2454166" cy="5675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LOW boiling points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6508530" y="5651424"/>
            <a:ext cx="2454166" cy="5675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HIGH boiling points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21018" y="117269"/>
            <a:ext cx="3205658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GB" sz="2400" b="0" i="0" dirty="0" smtClean="0">
                <a:solidFill>
                  <a:srgbClr val="222222"/>
                </a:solidFill>
                <a:effectLst/>
              </a:rPr>
              <a:t>Crude oil is heated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2400" b="0" i="0" dirty="0" smtClean="0">
                <a:solidFill>
                  <a:srgbClr val="222222"/>
                </a:solidFill>
                <a:effectLst/>
              </a:rPr>
              <a:t>Hydrocarbons evaporate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2400" b="0" i="0" dirty="0" smtClean="0">
                <a:solidFill>
                  <a:srgbClr val="222222"/>
                </a:solidFill>
                <a:effectLst/>
              </a:rPr>
              <a:t>Fractionating column is hotter at the bottom / cooler at the top</a:t>
            </a:r>
          </a:p>
          <a:p>
            <a:pPr marL="571500" indent="-571500">
              <a:buFont typeface="+mj-lt"/>
              <a:buAutoNum type="arabicPeriod"/>
            </a:pPr>
            <a:r>
              <a:rPr lang="en-GB" sz="2400" b="0" i="0" dirty="0" smtClean="0">
                <a:solidFill>
                  <a:srgbClr val="222222"/>
                </a:solidFill>
                <a:effectLst/>
              </a:rPr>
              <a:t>Vapours condense at their boiling points / at different levels.</a:t>
            </a:r>
            <a:endParaRPr lang="en-GB" sz="2400" b="0" i="0" dirty="0">
              <a:solidFill>
                <a:srgbClr val="2222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001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73571"/>
            <a:ext cx="9354207" cy="850802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027906"/>
            <a:ext cx="11715577" cy="569406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153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01" y="149224"/>
            <a:ext cx="11801266" cy="613596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01" y="2510659"/>
            <a:ext cx="11465024" cy="329105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1789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5" y="94100"/>
            <a:ext cx="7680105" cy="664578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28" y="1690688"/>
            <a:ext cx="10903337" cy="49754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1625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13" y="77513"/>
            <a:ext cx="7550369" cy="71680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124" y="42040"/>
            <a:ext cx="7340163" cy="702049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52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6" y="115133"/>
            <a:ext cx="7478548" cy="671596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790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4EAh9E2KhO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400" y="128270"/>
            <a:ext cx="11409680" cy="64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X2IYWggEB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400" y="281940"/>
            <a:ext cx="11389360" cy="64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539" y="170808"/>
            <a:ext cx="7202488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43904" y="2178477"/>
            <a:ext cx="2173114" cy="3992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dirty="0" smtClean="0"/>
              <a:t>KEY WORDS:</a:t>
            </a:r>
          </a:p>
          <a:p>
            <a:endParaRPr lang="en-GB" sz="2400" dirty="0"/>
          </a:p>
          <a:p>
            <a:r>
              <a:rPr lang="en-GB" sz="2400" dirty="0" smtClean="0"/>
              <a:t>Boiling point:</a:t>
            </a:r>
          </a:p>
          <a:p>
            <a:endParaRPr lang="en-GB" sz="2400" dirty="0"/>
          </a:p>
          <a:p>
            <a:r>
              <a:rPr lang="en-GB" sz="2400" dirty="0" smtClean="0"/>
              <a:t>Volatility:</a:t>
            </a:r>
          </a:p>
          <a:p>
            <a:endParaRPr lang="en-GB" sz="2400" dirty="0"/>
          </a:p>
          <a:p>
            <a:r>
              <a:rPr lang="en-GB" sz="2400" dirty="0" smtClean="0"/>
              <a:t>Viscosity:</a:t>
            </a:r>
          </a:p>
          <a:p>
            <a:endParaRPr lang="en-GB" sz="2400" dirty="0"/>
          </a:p>
          <a:p>
            <a:r>
              <a:rPr lang="en-GB" sz="2400" dirty="0" smtClean="0"/>
              <a:t>Flammability: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5513" y="315663"/>
            <a:ext cx="3084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Properties of hydrocarbons</a:t>
            </a:r>
            <a:endParaRPr lang="en-GB" sz="32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5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8PM_tWNFbG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400" y="209550"/>
            <a:ext cx="11409680" cy="64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54" y="2147263"/>
            <a:ext cx="10972800" cy="73923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Complete combustion- With enough oxygen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GB" b="1" u="sng" dirty="0" smtClean="0">
                <a:latin typeface="+mn-lt"/>
              </a:rPr>
              <a:t>Burning hydrocarbons</a:t>
            </a:r>
            <a:endParaRPr lang="en-GB" b="1" u="sng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213" y="4634212"/>
            <a:ext cx="1166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Symbol equation: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181" y="3343078"/>
            <a:ext cx="171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Word equation: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7904" y="3235356"/>
            <a:ext cx="7877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Propane + </a:t>
            </a:r>
            <a:r>
              <a:rPr lang="en-GB" sz="3200" dirty="0"/>
              <a:t>________ </a:t>
            </a:r>
            <a:r>
              <a:rPr lang="en-GB" sz="3200" dirty="0" smtClean="0">
                <a:sym typeface="Wingdings" panose="05000000000000000000" pitchFamily="2" charset="2"/>
              </a:rPr>
              <a:t> </a:t>
            </a:r>
            <a:r>
              <a:rPr lang="en-GB" sz="3200" dirty="0">
                <a:sym typeface="Wingdings" panose="05000000000000000000" pitchFamily="2" charset="2"/>
              </a:rPr>
              <a:t>________ + </a:t>
            </a:r>
            <a:r>
              <a:rPr lang="en-GB" sz="3200" dirty="0" smtClean="0">
                <a:sym typeface="Wingdings" panose="05000000000000000000" pitchFamily="2" charset="2"/>
              </a:rPr>
              <a:t>________</a:t>
            </a:r>
            <a:endParaRPr lang="en-GB" sz="3200" dirty="0"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9127" y="472514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CO</a:t>
            </a:r>
            <a:r>
              <a:rPr lang="en-GB" sz="3600" baseline="-25000" dirty="0" smtClean="0">
                <a:solidFill>
                  <a:srgbClr val="FF0000"/>
                </a:solidFill>
              </a:rPr>
              <a:t>2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3477" y="469607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C</a:t>
            </a:r>
            <a:r>
              <a:rPr lang="en-GB" sz="3600" baseline="-25000" dirty="0" smtClean="0">
                <a:solidFill>
                  <a:srgbClr val="FF0000"/>
                </a:solidFill>
              </a:rPr>
              <a:t>3</a:t>
            </a:r>
            <a:r>
              <a:rPr lang="en-GB" sz="3600" dirty="0" smtClean="0">
                <a:solidFill>
                  <a:srgbClr val="FF0000"/>
                </a:solidFill>
              </a:rPr>
              <a:t>H</a:t>
            </a:r>
            <a:r>
              <a:rPr lang="en-GB" sz="3600" baseline="-25000" dirty="0" smtClean="0">
                <a:solidFill>
                  <a:srgbClr val="FF0000"/>
                </a:solidFill>
              </a:rPr>
              <a:t>8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8806" y="473645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H</a:t>
            </a:r>
            <a:r>
              <a:rPr lang="en-GB" sz="3600" baseline="-25000" dirty="0" smtClean="0">
                <a:solidFill>
                  <a:srgbClr val="FF0000"/>
                </a:solidFill>
              </a:rPr>
              <a:t>2</a:t>
            </a:r>
            <a:r>
              <a:rPr lang="en-GB" sz="3600" dirty="0" smtClean="0">
                <a:solidFill>
                  <a:srgbClr val="FF0000"/>
                </a:solidFill>
              </a:rPr>
              <a:t>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7443" y="471544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O</a:t>
            </a:r>
            <a:r>
              <a:rPr lang="en-GB" sz="3600" baseline="-25000" dirty="0" smtClean="0">
                <a:solidFill>
                  <a:srgbClr val="FF0000"/>
                </a:solidFill>
              </a:rPr>
              <a:t>2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2110" y="3108084"/>
            <a:ext cx="1511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 smtClean="0"/>
              <a:t>oxygen</a:t>
            </a:r>
            <a:endParaRPr lang="en-GB" sz="4400" dirty="0"/>
          </a:p>
        </p:txBody>
      </p:sp>
      <p:sp>
        <p:nvSpPr>
          <p:cNvPr id="15" name="Rectangle 14"/>
          <p:cNvSpPr/>
          <p:nvPr/>
        </p:nvSpPr>
        <p:spPr>
          <a:xfrm>
            <a:off x="8380882" y="2673476"/>
            <a:ext cx="1594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 smtClean="0"/>
              <a:t>Carbon dioxide</a:t>
            </a:r>
            <a:endParaRPr lang="en-GB" sz="4400" dirty="0"/>
          </a:p>
        </p:txBody>
      </p:sp>
      <p:sp>
        <p:nvSpPr>
          <p:cNvPr id="16" name="Rectangle 15"/>
          <p:cNvSpPr/>
          <p:nvPr/>
        </p:nvSpPr>
        <p:spPr>
          <a:xfrm>
            <a:off x="6652416" y="3177763"/>
            <a:ext cx="1288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 smtClean="0"/>
              <a:t>water</a:t>
            </a:r>
            <a:endParaRPr lang="en-GB" sz="4400" dirty="0"/>
          </a:p>
        </p:txBody>
      </p:sp>
      <p:sp>
        <p:nvSpPr>
          <p:cNvPr id="17" name="Rectangle 16"/>
          <p:cNvSpPr/>
          <p:nvPr/>
        </p:nvSpPr>
        <p:spPr>
          <a:xfrm>
            <a:off x="6068921" y="4674905"/>
            <a:ext cx="10650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4400" dirty="0" smtClean="0">
                <a:solidFill>
                  <a:srgbClr val="00B050"/>
                </a:solidFill>
              </a:rPr>
              <a:t>4</a:t>
            </a: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63021" y="4674905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4400" dirty="0" smtClean="0">
                <a:solidFill>
                  <a:srgbClr val="00B050"/>
                </a:solidFill>
              </a:rPr>
              <a:t>3</a:t>
            </a: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06041" y="4622852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4400" dirty="0" smtClean="0">
                <a:solidFill>
                  <a:srgbClr val="00B050"/>
                </a:solidFill>
              </a:rPr>
              <a:t>5</a:t>
            </a:r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04424" y="4909811"/>
            <a:ext cx="7710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______ + </a:t>
            </a:r>
            <a:r>
              <a:rPr lang="en-GB" sz="3200" dirty="0">
                <a:solidFill>
                  <a:srgbClr val="FF0000"/>
                </a:solidFill>
              </a:rPr>
              <a:t>________ </a:t>
            </a:r>
            <a:r>
              <a:rPr lang="en-GB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3200" dirty="0">
                <a:solidFill>
                  <a:srgbClr val="FF0000"/>
                </a:solidFill>
                <a:sym typeface="Wingdings" panose="05000000000000000000" pitchFamily="2" charset="2"/>
              </a:rPr>
              <a:t>________ + </a:t>
            </a:r>
            <a:r>
              <a:rPr lang="en-GB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________</a:t>
            </a:r>
            <a:endParaRPr lang="en-GB" sz="32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67587" y="6021420"/>
            <a:ext cx="1980883" cy="8460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oxidation</a:t>
            </a:r>
            <a:endParaRPr lang="en-GB" sz="3200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8258029" y="5392293"/>
            <a:ext cx="990441" cy="62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0"/>
          </p:cNvCxnSpPr>
          <p:nvPr/>
        </p:nvCxnSpPr>
        <p:spPr>
          <a:xfrm flipH="1" flipV="1">
            <a:off x="7467283" y="5401796"/>
            <a:ext cx="790746" cy="619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9941"/>
            <a:ext cx="6439603" cy="67314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283" y="2639047"/>
            <a:ext cx="7969375" cy="2448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768" y="692698"/>
            <a:ext cx="8664869" cy="587863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28" y="3483034"/>
            <a:ext cx="11210051" cy="202234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7469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6" y="181662"/>
            <a:ext cx="8248650" cy="63627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25" y="1313770"/>
            <a:ext cx="11577786" cy="540476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552247" y="3623733"/>
            <a:ext cx="10558021" cy="14121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JArhELmiU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7680" y="173990"/>
            <a:ext cx="1132840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461232"/>
              </p:ext>
            </p:extLst>
          </p:nvPr>
        </p:nvGraphicFramePr>
        <p:xfrm>
          <a:off x="2854325" y="692151"/>
          <a:ext cx="67056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hart" r:id="rId3" imgW="3362249" imgH="2447849" progId="Excel.Chart.8">
                  <p:embed/>
                </p:oleObj>
              </mc:Choice>
              <mc:Fallback>
                <p:oleObj name="Chart" r:id="rId3" imgW="3362249" imgH="2447849" progId="Excel.Chart.8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692151"/>
                        <a:ext cx="67056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3382963" y="242093"/>
            <a:ext cx="56483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u="sng" kern="10" dirty="0">
                <a:ln w="0"/>
                <a:cs typeface="Arial" panose="020B0604020202020204" pitchFamily="34" charset="0"/>
              </a:rPr>
              <a:t>Alkanes: Supply and Demand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93532" y="5947161"/>
            <a:ext cx="107291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dirty="0" smtClean="0">
                <a:latin typeface="+mn-lt"/>
              </a:rPr>
              <a:t>Short chain hydrocarbons are far more in demand than long chain hydrocarbons. We solve this problem by ‘cracking’ long chain hydrocarbons (breaking them into smaller hydrocarbons)</a:t>
            </a:r>
            <a:endParaRPr lang="en-US" altLang="en-US" sz="2000" dirty="0">
              <a:latin typeface="+mn-lt"/>
            </a:endParaRPr>
          </a:p>
        </p:txBody>
      </p:sp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301082" y="2704258"/>
            <a:ext cx="3525838" cy="1703394"/>
            <a:chOff x="340" y="2972"/>
            <a:chExt cx="2221" cy="1073"/>
          </a:xfrm>
        </p:grpSpPr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340" y="2972"/>
              <a:ext cx="1044" cy="2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dirty="0">
                  <a:solidFill>
                    <a:schemeClr val="bg1"/>
                  </a:solidFill>
                </a:rPr>
                <a:t>Methane gas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912" y="3205"/>
              <a:ext cx="1649" cy="840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65" name="Group 17"/>
          <p:cNvGrpSpPr>
            <a:grpSpLocks/>
          </p:cNvGrpSpPr>
          <p:nvPr/>
        </p:nvGrpSpPr>
        <p:grpSpPr bwMode="auto">
          <a:xfrm>
            <a:off x="1385344" y="4273051"/>
            <a:ext cx="3533777" cy="1447801"/>
            <a:chOff x="1655" y="2492"/>
            <a:chExt cx="2226" cy="912"/>
          </a:xfrm>
        </p:grpSpPr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1655" y="2997"/>
              <a:ext cx="1452" cy="4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dirty="0">
                  <a:solidFill>
                    <a:schemeClr val="bg1"/>
                  </a:solidFill>
                </a:rPr>
                <a:t>Octane – found in the  petrol fraction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flipV="1">
              <a:off x="2290" y="2492"/>
              <a:ext cx="1591" cy="484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6517681" y="4273360"/>
            <a:ext cx="4546601" cy="1096963"/>
            <a:chOff x="2329" y="2692"/>
            <a:chExt cx="2864" cy="691"/>
          </a:xfrm>
        </p:grpSpPr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3469" y="2976"/>
              <a:ext cx="1724" cy="4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dirty="0">
                  <a:solidFill>
                    <a:schemeClr val="bg1"/>
                  </a:solidFill>
                </a:rPr>
                <a:t>Long chains – found in the  residue fraction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 flipH="1" flipV="1">
              <a:off x="2329" y="2704"/>
              <a:ext cx="1594" cy="272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 flipH="1" flipV="1">
              <a:off x="2744" y="2692"/>
              <a:ext cx="1179" cy="284"/>
            </a:xfrm>
            <a:prstGeom prst="line">
              <a:avLst/>
            </a:prstGeom>
            <a:noFill/>
            <a:ln w="9525">
              <a:solidFill>
                <a:srgbClr val="99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402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4" grpId="0"/>
      <p:bldP spid="20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Types of cracking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Steam cracking</a:t>
            </a:r>
          </a:p>
          <a:p>
            <a:pPr lvl="1"/>
            <a:r>
              <a:rPr lang="en-GB" dirty="0" smtClean="0"/>
              <a:t>High temperature and pressure</a:t>
            </a:r>
          </a:p>
          <a:p>
            <a:pPr lvl="1"/>
            <a:endParaRPr lang="en-GB" dirty="0"/>
          </a:p>
          <a:p>
            <a:r>
              <a:rPr lang="en-GB" dirty="0" smtClean="0"/>
              <a:t>Catalytic cracking</a:t>
            </a:r>
          </a:p>
          <a:p>
            <a:pPr lvl="1"/>
            <a:r>
              <a:rPr lang="en-GB" dirty="0" smtClean="0"/>
              <a:t>(Relatively) Low temperature and pressure</a:t>
            </a:r>
          </a:p>
          <a:p>
            <a:pPr lvl="1"/>
            <a:r>
              <a:rPr lang="en-GB" dirty="0" smtClean="0"/>
              <a:t>Used in the production of petrol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2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Cracking Apparatus</a:t>
            </a:r>
            <a:endParaRPr lang="en-GB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72" y="1340769"/>
            <a:ext cx="9590856" cy="52010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5480" y="3789040"/>
            <a:ext cx="144016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223792" y="4149080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71864" y="1580356"/>
            <a:ext cx="1944216" cy="408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688288" y="1605492"/>
            <a:ext cx="1224136" cy="743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300356" y="4365104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3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8tQweTAzjB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400" y="137160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Hydrocarbons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Oil is a mixture of </a:t>
            </a:r>
            <a:r>
              <a:rPr lang="en-US" sz="3200" b="1" u="sng" dirty="0" smtClean="0"/>
              <a:t>HYDROCARBONS</a:t>
            </a:r>
          </a:p>
          <a:p>
            <a:endParaRPr lang="en-US" sz="3200" dirty="0" smtClean="0"/>
          </a:p>
          <a:p>
            <a:r>
              <a:rPr lang="en-US" sz="3200" dirty="0" smtClean="0"/>
              <a:t>Most of the compounds in crude oil consist of molecules made up of hydrogen and carbon atoms </a:t>
            </a:r>
            <a:r>
              <a:rPr lang="en-US" sz="3200" b="1" u="sng" dirty="0" smtClean="0">
                <a:solidFill>
                  <a:srgbClr val="FF0000"/>
                </a:solidFill>
              </a:rPr>
              <a:t>only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We can separate the different unchanged hydrocarbons from crude oil by </a:t>
            </a:r>
            <a:r>
              <a:rPr lang="en-US" sz="3200" b="1" u="sng" dirty="0" smtClean="0"/>
              <a:t>FRACTIONAL DISTILLATION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928" y="5326851"/>
            <a:ext cx="3854176" cy="121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51213" y="139700"/>
            <a:ext cx="49530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GB" altLang="en-US" sz="4000" b="1" u="sng"/>
              <a:t>Catalytic Cracking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40" y="1037431"/>
            <a:ext cx="8499475" cy="1443039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z="2800" dirty="0"/>
              <a:t>In the catalytic cracker long chain molecules are split apart or ‘cracked’.   An example of such a reaction is: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763798" y="6097726"/>
            <a:ext cx="2981907" cy="46166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solidFill>
                  <a:srgbClr val="0000FF"/>
                </a:solidFill>
              </a:rPr>
              <a:t>C</a:t>
            </a:r>
            <a:r>
              <a:rPr lang="en-GB" altLang="en-US" sz="2400" baseline="-25000">
                <a:solidFill>
                  <a:srgbClr val="0000FF"/>
                </a:solidFill>
              </a:rPr>
              <a:t>8</a:t>
            </a:r>
            <a:r>
              <a:rPr lang="en-GB" altLang="en-US" sz="2400">
                <a:solidFill>
                  <a:srgbClr val="0000FF"/>
                </a:solidFill>
              </a:rPr>
              <a:t>H</a:t>
            </a:r>
            <a:r>
              <a:rPr lang="en-GB" altLang="en-US" sz="2400" baseline="-25000">
                <a:solidFill>
                  <a:srgbClr val="0000FF"/>
                </a:solidFill>
              </a:rPr>
              <a:t>18</a:t>
            </a:r>
            <a:r>
              <a:rPr lang="en-GB" altLang="en-US" sz="2400">
                <a:solidFill>
                  <a:srgbClr val="0000FF"/>
                </a:solidFill>
              </a:rPr>
              <a:t>  </a:t>
            </a:r>
            <a:r>
              <a:rPr lang="en-GB" altLang="en-US" sz="2400">
                <a:solidFill>
                  <a:srgbClr val="0000FF"/>
                </a:solidFill>
                <a:sym typeface="Monotype Sorts" pitchFamily="2" charset="2"/>
              </a:rPr>
              <a:t>  C</a:t>
            </a:r>
            <a:r>
              <a:rPr lang="en-GB" altLang="en-US" sz="2400" baseline="-25000">
                <a:solidFill>
                  <a:srgbClr val="0000FF"/>
                </a:solidFill>
                <a:sym typeface="Monotype Sorts" pitchFamily="2" charset="2"/>
              </a:rPr>
              <a:t>6</a:t>
            </a:r>
            <a:r>
              <a:rPr lang="en-GB" altLang="en-US" sz="2400">
                <a:solidFill>
                  <a:srgbClr val="0000FF"/>
                </a:solidFill>
                <a:sym typeface="Monotype Sorts" pitchFamily="2" charset="2"/>
              </a:rPr>
              <a:t>H</a:t>
            </a:r>
            <a:r>
              <a:rPr lang="en-GB" altLang="en-US" sz="2400" baseline="-25000">
                <a:solidFill>
                  <a:srgbClr val="0000FF"/>
                </a:solidFill>
                <a:sym typeface="Monotype Sorts" pitchFamily="2" charset="2"/>
              </a:rPr>
              <a:t>14</a:t>
            </a:r>
            <a:r>
              <a:rPr lang="en-GB" altLang="en-US" sz="2400">
                <a:solidFill>
                  <a:srgbClr val="0000FF"/>
                </a:solidFill>
                <a:sym typeface="Monotype Sorts" pitchFamily="2" charset="2"/>
              </a:rPr>
              <a:t> + C</a:t>
            </a:r>
            <a:r>
              <a:rPr lang="en-GB" altLang="en-US" sz="2400" baseline="-25000">
                <a:solidFill>
                  <a:srgbClr val="0000FF"/>
                </a:solidFill>
                <a:sym typeface="Monotype Sorts" pitchFamily="2" charset="2"/>
              </a:rPr>
              <a:t>2</a:t>
            </a:r>
            <a:r>
              <a:rPr lang="en-GB" altLang="en-US" sz="2400">
                <a:solidFill>
                  <a:srgbClr val="0000FF"/>
                </a:solidFill>
                <a:sym typeface="Monotype Sorts" pitchFamily="2" charset="2"/>
              </a:rPr>
              <a:t>H</a:t>
            </a:r>
            <a:r>
              <a:rPr lang="en-GB" altLang="en-US" sz="2400" baseline="-25000">
                <a:solidFill>
                  <a:srgbClr val="0000FF"/>
                </a:solidFill>
                <a:sym typeface="Monotype Sorts" pitchFamily="2" charset="2"/>
              </a:rPr>
              <a:t>4</a:t>
            </a:r>
            <a:endParaRPr lang="en-GB" altLang="en-US" sz="2400">
              <a:solidFill>
                <a:srgbClr val="0000FF"/>
              </a:solidFill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31" y="4246701"/>
            <a:ext cx="1670391" cy="17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699252" y="4691063"/>
            <a:ext cx="404962" cy="60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3200"/>
              <a:t>+</a:t>
            </a:r>
            <a:endParaRPr lang="en-GB" altLang="en-US" sz="24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121777" y="4475163"/>
            <a:ext cx="1111177" cy="47890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2400">
                <a:solidFill>
                  <a:srgbClr val="FFFF00"/>
                </a:solidFill>
              </a:rPr>
              <a:t>ethene</a:t>
            </a:r>
            <a:endParaRPr lang="en-GB" altLang="en-US" sz="2400"/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4181477" y="2270128"/>
            <a:ext cx="5154613" cy="1266825"/>
            <a:chOff x="1579" y="1534"/>
            <a:chExt cx="3247" cy="798"/>
          </a:xfrm>
        </p:grpSpPr>
        <p:pic>
          <p:nvPicPr>
            <p:cNvPr id="14346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" y="1534"/>
              <a:ext cx="2415" cy="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146" y="1650"/>
              <a:ext cx="680" cy="29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2400">
                  <a:solidFill>
                    <a:srgbClr val="FFFF00"/>
                  </a:solidFill>
                </a:rPr>
                <a:t>Octane</a:t>
              </a:r>
              <a:endParaRPr lang="en-GB" altLang="en-US" sz="2400"/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1936749" y="3810001"/>
            <a:ext cx="4387851" cy="1960563"/>
            <a:chOff x="165" y="2504"/>
            <a:chExt cx="2764" cy="1235"/>
          </a:xfrm>
        </p:grpSpPr>
        <p:pic>
          <p:nvPicPr>
            <p:cNvPr id="1434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" y="2833"/>
              <a:ext cx="2178" cy="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165" y="2504"/>
              <a:ext cx="684" cy="29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2400">
                  <a:solidFill>
                    <a:srgbClr val="FFFF00"/>
                  </a:solidFill>
                </a:rPr>
                <a:t>hexane</a:t>
              </a:r>
              <a:endParaRPr lang="en-GB" altLang="en-US" sz="2400"/>
            </a:p>
          </p:txBody>
        </p:sp>
      </p:grp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9194563" y="5051426"/>
            <a:ext cx="1026691" cy="13234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000">
                <a:solidFill>
                  <a:srgbClr val="0000FF"/>
                </a:solidFill>
              </a:rPr>
              <a:t>Ethene</a:t>
            </a:r>
          </a:p>
          <a:p>
            <a:pPr eaLnBrk="0" hangingPunct="0"/>
            <a:r>
              <a:rPr lang="en-GB" altLang="en-US" sz="2000">
                <a:solidFill>
                  <a:srgbClr val="0000FF"/>
                </a:solidFill>
              </a:rPr>
              <a:t>is used</a:t>
            </a:r>
          </a:p>
          <a:p>
            <a:pPr eaLnBrk="0" hangingPunct="0"/>
            <a:r>
              <a:rPr lang="en-GB" altLang="en-US" sz="2000">
                <a:solidFill>
                  <a:srgbClr val="0000FF"/>
                </a:solidFill>
              </a:rPr>
              <a:t>to make</a:t>
            </a:r>
          </a:p>
          <a:p>
            <a:pPr eaLnBrk="0" hangingPunct="0"/>
            <a:r>
              <a:rPr lang="en-GB" altLang="en-US" sz="2000">
                <a:solidFill>
                  <a:srgbClr val="0000FF"/>
                </a:solidFill>
              </a:rPr>
              <a:t>plastics</a:t>
            </a:r>
            <a:endParaRPr lang="en-GB" altLang="en-US" sz="2400"/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4851402" y="3613151"/>
            <a:ext cx="2767012" cy="782639"/>
            <a:chOff x="2001" y="2380"/>
            <a:chExt cx="1743" cy="493"/>
          </a:xfrm>
        </p:grpSpPr>
        <p:sp>
          <p:nvSpPr>
            <p:cNvPr id="14353" name="AutoShape 17"/>
            <p:cNvSpPr>
              <a:spLocks noChangeArrowheads="1"/>
            </p:cNvSpPr>
            <p:nvPr/>
          </p:nvSpPr>
          <p:spPr bwMode="auto">
            <a:xfrm>
              <a:off x="2705" y="2400"/>
              <a:ext cx="499" cy="47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2001" y="2380"/>
              <a:ext cx="6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2000"/>
                <a:t>Heat    </a:t>
              </a:r>
            </a:p>
            <a:p>
              <a:pPr eaLnBrk="0" hangingPunct="0"/>
              <a:r>
                <a:rPr lang="en-GB" altLang="en-US" sz="2000"/>
                <a:t>pressure</a:t>
              </a:r>
              <a:endParaRPr lang="en-GB" altLang="en-US" sz="2400"/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129" y="2470"/>
              <a:ext cx="6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altLang="en-US" sz="2000"/>
                <a:t>catalyst</a:t>
              </a:r>
              <a:endParaRPr lang="en-GB" altLang="en-US" sz="2400"/>
            </a:p>
          </p:txBody>
        </p:sp>
      </p:grp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936750" y="5380040"/>
            <a:ext cx="1189039" cy="70788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en-US" sz="2000">
                <a:solidFill>
                  <a:srgbClr val="0000FF"/>
                </a:solidFill>
              </a:rPr>
              <a:t>Used as a fuel</a:t>
            </a:r>
          </a:p>
        </p:txBody>
      </p:sp>
      <p:cxnSp>
        <p:nvCxnSpPr>
          <p:cNvPr id="3" name="Straight Arrow Connector 2"/>
          <p:cNvCxnSpPr>
            <a:stCxn id="14344" idx="0"/>
          </p:cNvCxnSpPr>
          <p:nvPr/>
        </p:nvCxnSpPr>
        <p:spPr>
          <a:xfrm flipV="1">
            <a:off x="9657559" y="3810003"/>
            <a:ext cx="535781" cy="665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9657557" y="1052737"/>
            <a:ext cx="2271091" cy="27032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This is an example of an alk</a:t>
            </a:r>
            <a:r>
              <a:rPr lang="en-GB" sz="2400" b="1" u="sng" dirty="0"/>
              <a:t>ene</a:t>
            </a:r>
            <a:r>
              <a:rPr lang="en-GB" sz="2400" dirty="0"/>
              <a:t>. It has at least 1 </a:t>
            </a:r>
            <a:r>
              <a:rPr lang="en-GB" sz="2400" b="1" dirty="0"/>
              <a:t>double </a:t>
            </a:r>
            <a:r>
              <a:rPr lang="en-GB" sz="2400" dirty="0"/>
              <a:t>bond and has he formula C</a:t>
            </a:r>
            <a:r>
              <a:rPr lang="en-GB" sz="2400" baseline="-25000" dirty="0"/>
              <a:t>n</a:t>
            </a:r>
            <a:r>
              <a:rPr lang="en-GB" sz="2400" dirty="0"/>
              <a:t>H</a:t>
            </a:r>
            <a:r>
              <a:rPr lang="en-GB" sz="2400" baseline="-25000" dirty="0"/>
              <a:t>2n</a:t>
            </a:r>
            <a:endParaRPr lang="en-GB" sz="2400" b="1" u="sng" baseline="-25000" dirty="0"/>
          </a:p>
        </p:txBody>
      </p:sp>
    </p:spTree>
    <p:extLst>
      <p:ext uri="{BB962C8B-B14F-4D97-AF65-F5344CB8AC3E}">
        <p14:creationId xmlns:p14="http://schemas.microsoft.com/office/powerpoint/2010/main" val="391555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51" grpId="0" animBg="1"/>
      <p:bldP spid="1435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94" y="140903"/>
            <a:ext cx="11894708" cy="438905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962" y="758470"/>
            <a:ext cx="10385644" cy="601544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385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16632"/>
            <a:ext cx="9289032" cy="6648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27" y="3707855"/>
            <a:ext cx="10429524" cy="305720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952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5" y="90159"/>
            <a:ext cx="11953526" cy="5585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55" y="2325222"/>
            <a:ext cx="11365756" cy="440928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904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83057"/>
            <a:ext cx="9649072" cy="670504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06" y="1545021"/>
            <a:ext cx="10806485" cy="524308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337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" y="64294"/>
            <a:ext cx="11834322" cy="625722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18" y="960137"/>
            <a:ext cx="11543368" cy="56779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608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0"/>
            <a:ext cx="7772400" cy="129289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Alkenes structure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064332" y="4056374"/>
            <a:ext cx="357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C</a:t>
            </a:r>
            <a:r>
              <a:rPr lang="en-GB" sz="3200" baseline="-25000" dirty="0" smtClean="0">
                <a:solidFill>
                  <a:srgbClr val="0070C0"/>
                </a:solidFill>
              </a:rPr>
              <a:t>2</a:t>
            </a:r>
            <a:r>
              <a:rPr lang="en-GB" sz="3200" dirty="0" smtClean="0">
                <a:solidFill>
                  <a:srgbClr val="0070C0"/>
                </a:solidFill>
              </a:rPr>
              <a:t>H</a:t>
            </a:r>
            <a:r>
              <a:rPr lang="en-GB" sz="3200" baseline="-25000" dirty="0" smtClean="0">
                <a:solidFill>
                  <a:srgbClr val="0070C0"/>
                </a:solidFill>
              </a:rPr>
              <a:t>4</a:t>
            </a:r>
            <a:endParaRPr lang="en-GB" sz="3200" baseline="-250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30993" y="2578813"/>
            <a:ext cx="4886535" cy="1508667"/>
            <a:chOff x="677917" y="2697356"/>
            <a:chExt cx="3975887" cy="1170451"/>
          </a:xfrm>
        </p:grpSpPr>
        <p:pic>
          <p:nvPicPr>
            <p:cNvPr id="3074" name="Picture 2" descr="http://1.bp.blogspot.com/-xx4P-LL5078/T63GShWXZqI/AAAAAAAAAS4/QWFkawMkhkg/s1600/cracking-alkenes-491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17"/>
            <a:stretch/>
          </p:blipFill>
          <p:spPr bwMode="auto">
            <a:xfrm>
              <a:off x="1029285" y="2697356"/>
              <a:ext cx="3624519" cy="117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77917" y="2827870"/>
              <a:ext cx="1439918" cy="788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297182" y="2559061"/>
            <a:ext cx="4731194" cy="4121815"/>
            <a:chOff x="677917" y="2827870"/>
            <a:chExt cx="3975888" cy="3309584"/>
          </a:xfrm>
        </p:grpSpPr>
        <p:pic>
          <p:nvPicPr>
            <p:cNvPr id="12" name="Picture 2" descr="http://1.bp.blogspot.com/-xx4P-LL5078/T63GShWXZqI/AAAAAAAAAS4/QWFkawMkhkg/s1600/cracking-alkenes-491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44" b="36131"/>
            <a:stretch/>
          </p:blipFill>
          <p:spPr bwMode="auto">
            <a:xfrm>
              <a:off x="1029285" y="3888827"/>
              <a:ext cx="3624520" cy="1198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924910" y="4088524"/>
              <a:ext cx="1439918" cy="788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7917" y="2827870"/>
              <a:ext cx="1439918" cy="788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7917" y="5349178"/>
              <a:ext cx="1439918" cy="788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71579" y="4172783"/>
            <a:ext cx="4347520" cy="1656762"/>
            <a:chOff x="677917" y="5214305"/>
            <a:chExt cx="3975888" cy="1270578"/>
          </a:xfrm>
        </p:grpSpPr>
        <p:pic>
          <p:nvPicPr>
            <p:cNvPr id="18" name="Picture 2" descr="http://1.bp.blogspot.com/-xx4P-LL5078/T63GShWXZqI/AAAAAAAAAS4/QWFkawMkhkg/s1600/cracking-alkenes-491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273" b="-1233"/>
            <a:stretch/>
          </p:blipFill>
          <p:spPr bwMode="auto">
            <a:xfrm>
              <a:off x="1029285" y="5214305"/>
              <a:ext cx="3624520" cy="127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77917" y="5349178"/>
              <a:ext cx="1439918" cy="788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65049" y="5532036"/>
            <a:ext cx="357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C</a:t>
            </a:r>
            <a:r>
              <a:rPr lang="en-GB" sz="3200" baseline="-25000" dirty="0" smtClean="0">
                <a:solidFill>
                  <a:srgbClr val="0070C0"/>
                </a:solidFill>
              </a:rPr>
              <a:t>3</a:t>
            </a:r>
            <a:r>
              <a:rPr lang="en-GB" sz="3200" dirty="0" smtClean="0">
                <a:solidFill>
                  <a:srgbClr val="0070C0"/>
                </a:solidFill>
              </a:rPr>
              <a:t>H</a:t>
            </a:r>
            <a:r>
              <a:rPr lang="en-GB" sz="3200" baseline="-25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32340" y="5945954"/>
            <a:ext cx="357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</a:rPr>
              <a:t>C</a:t>
            </a:r>
            <a:r>
              <a:rPr lang="en-GB" sz="3200" baseline="-25000" dirty="0" smtClean="0">
                <a:solidFill>
                  <a:srgbClr val="0070C0"/>
                </a:solidFill>
              </a:rPr>
              <a:t>4</a:t>
            </a:r>
            <a:r>
              <a:rPr lang="en-GB" sz="3200" dirty="0" smtClean="0">
                <a:solidFill>
                  <a:srgbClr val="0070C0"/>
                </a:solidFill>
              </a:rPr>
              <a:t>H</a:t>
            </a:r>
            <a:r>
              <a:rPr lang="en-GB" sz="3200" baseline="-250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13191" y="3588008"/>
            <a:ext cx="357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0000"/>
                </a:solidFill>
              </a:rPr>
              <a:t>Butene</a:t>
            </a:r>
            <a:endParaRPr lang="en-GB" sz="3200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3943" y="1814837"/>
            <a:ext cx="357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Ethene</a:t>
            </a:r>
            <a:endParaRPr lang="en-GB" sz="3200" baseline="-25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2413" y="3028375"/>
            <a:ext cx="357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Propene</a:t>
            </a:r>
            <a:endParaRPr lang="en-GB" sz="32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Covalent Bonding in Alkenes</a:t>
            </a:r>
            <a:endParaRPr lang="en-GB" b="1" u="sng" dirty="0"/>
          </a:p>
        </p:txBody>
      </p:sp>
      <p:pic>
        <p:nvPicPr>
          <p:cNvPr id="3074" name="Picture 2" descr="http://www.chemistryrules.me.uk/found/ethene_ven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05" y="2038524"/>
            <a:ext cx="5854665" cy="429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8" y="419584"/>
            <a:ext cx="10160952" cy="637840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26" y="4897121"/>
            <a:ext cx="10819458" cy="9763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208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1" y="131386"/>
            <a:ext cx="10490854" cy="649663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53" y="3207679"/>
            <a:ext cx="11596049" cy="346252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203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/>
          <a:lstStyle/>
          <a:p>
            <a:r>
              <a:rPr lang="en-US" b="1" u="sng" dirty="0" smtClean="0"/>
              <a:t>Alkanes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138"/>
            <a:ext cx="10515600" cy="4351338"/>
          </a:xfrm>
        </p:spPr>
        <p:txBody>
          <a:bodyPr/>
          <a:lstStyle/>
          <a:p>
            <a:r>
              <a:rPr lang="en-US" dirty="0" smtClean="0"/>
              <a:t>Alkanes are the name of a type of chemical that makes up the compounds in crude oil.</a:t>
            </a:r>
          </a:p>
          <a:p>
            <a:endParaRPr lang="en-US" dirty="0"/>
          </a:p>
          <a:p>
            <a:r>
              <a:rPr lang="en-US" dirty="0" smtClean="0"/>
              <a:t>They are hydrocarbons (contain only hydrogen and carbon) and form a series of increasing molecular weights.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75" y="4480652"/>
            <a:ext cx="6917106" cy="21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4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3ZLpmNJu-e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6080" y="128270"/>
            <a:ext cx="11409680" cy="64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Addition Reactions – Halogens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How do we know halogens and alkenes undergo addition reactions? </a:t>
            </a:r>
          </a:p>
          <a:p>
            <a:pPr marL="457200" lvl="1" indent="0" algn="ctr">
              <a:buNone/>
            </a:pPr>
            <a:r>
              <a:rPr lang="en-GB" dirty="0" smtClean="0"/>
              <a:t>Bromine water turning colourless</a:t>
            </a:r>
            <a:endParaRPr lang="en-GB" dirty="0"/>
          </a:p>
        </p:txBody>
      </p:sp>
      <p:pic>
        <p:nvPicPr>
          <p:cNvPr id="2050" name="Picture 2" descr="http://1.bp.blogspot.com/-l8DuRoZ8EK0/TcRIveJnzdI/AAAAAAAAAAM/RbAemKrqI04/s1600/63793431JBJvJf_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2885654"/>
            <a:ext cx="3905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7689" y="2885653"/>
            <a:ext cx="2672705" cy="1080120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Alkane + Bromine water (no reaction)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0016" y="2885653"/>
            <a:ext cx="2664297" cy="1080120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Alkene + Bromine water (turns colourless)</a:t>
            </a:r>
          </a:p>
        </p:txBody>
      </p:sp>
      <p:sp>
        <p:nvSpPr>
          <p:cNvPr id="5" name="Rectangle 4"/>
          <p:cNvSpPr/>
          <p:nvPr/>
        </p:nvSpPr>
        <p:spPr>
          <a:xfrm>
            <a:off x="8904313" y="4302042"/>
            <a:ext cx="2088232" cy="18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Alkenes will also react with other halogens: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Chlorine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Bromine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Iodine </a:t>
            </a:r>
          </a:p>
        </p:txBody>
      </p:sp>
    </p:spTree>
    <p:extLst>
      <p:ext uri="{BB962C8B-B14F-4D97-AF65-F5344CB8AC3E}">
        <p14:creationId xmlns:p14="http://schemas.microsoft.com/office/powerpoint/2010/main" val="17174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Testing alkenes – using bromine water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testing alkenes with bromine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88" y="1494140"/>
            <a:ext cx="8166623" cy="50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HjFAxS0iv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7680" y="176530"/>
            <a:ext cx="11287760" cy="63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Addition Reactions – Halogens </a:t>
            </a:r>
            <a:endParaRPr lang="en-GB" b="1" u="sng" dirty="0"/>
          </a:p>
        </p:txBody>
      </p:sp>
      <p:pic>
        <p:nvPicPr>
          <p:cNvPr id="4098" name="Picture 2" descr="http://upload.wikimedia.org/wikipedia/commons/8/8d/Ethene-2D-fl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140968"/>
            <a:ext cx="185099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chemservice.com/media/product/structures/n-10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88" y="2910106"/>
            <a:ext cx="3019906" cy="19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3752" y="357301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7902" y="3573016"/>
            <a:ext cx="69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9936" y="3573017"/>
            <a:ext cx="69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Br</a:t>
            </a:r>
          </a:p>
        </p:txBody>
      </p:sp>
      <p:cxnSp>
        <p:nvCxnSpPr>
          <p:cNvPr id="6" name="Straight Connector 5"/>
          <p:cNvCxnSpPr>
            <a:endCxn id="8" idx="1"/>
          </p:cNvCxnSpPr>
          <p:nvPr/>
        </p:nvCxnSpPr>
        <p:spPr>
          <a:xfrm>
            <a:off x="5015880" y="3896180"/>
            <a:ext cx="504056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35690" y="356415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/>
              </a:rPr>
              <a:t>→</a:t>
            </a:r>
            <a:endParaRPr lang="en-GB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1847528" y="4882256"/>
            <a:ext cx="1850998" cy="7069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Ethene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4360932" y="4869160"/>
            <a:ext cx="1850998" cy="7069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Bromine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80176" y="4869160"/>
            <a:ext cx="2304256" cy="7069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Dibromoethane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7555197" y="5636154"/>
            <a:ext cx="2592288" cy="6611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Colourless</a:t>
            </a:r>
          </a:p>
        </p:txBody>
      </p:sp>
    </p:spTree>
    <p:extLst>
      <p:ext uri="{BB962C8B-B14F-4D97-AF65-F5344CB8AC3E}">
        <p14:creationId xmlns:p14="http://schemas.microsoft.com/office/powerpoint/2010/main" val="36857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0" grpId="0"/>
      <p:bldP spid="14" grpId="0"/>
      <p:bldP spid="15" grpId="0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Addition Reactions – Hydrogen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6647" y="1506886"/>
            <a:ext cx="9606455" cy="4572000"/>
          </a:xfrm>
        </p:spPr>
        <p:txBody>
          <a:bodyPr/>
          <a:lstStyle/>
          <a:p>
            <a:r>
              <a:rPr lang="en-GB" dirty="0" smtClean="0"/>
              <a:t>Alkenes are </a:t>
            </a:r>
            <a:r>
              <a:rPr lang="en-GB" b="1" dirty="0" smtClean="0"/>
              <a:t>unsaturated </a:t>
            </a:r>
            <a:r>
              <a:rPr lang="en-GB" dirty="0" smtClean="0"/>
              <a:t>so we can add more hydrogen to make them </a:t>
            </a:r>
            <a:r>
              <a:rPr lang="en-GB" b="1" dirty="0" smtClean="0"/>
              <a:t>saturated</a:t>
            </a:r>
          </a:p>
          <a:p>
            <a:endParaRPr lang="en-GB" b="1" dirty="0" smtClean="0"/>
          </a:p>
          <a:p>
            <a:r>
              <a:rPr lang="en-GB" b="1" dirty="0" smtClean="0"/>
              <a:t>Hydrogenation</a:t>
            </a:r>
            <a:endParaRPr lang="en-GB" b="1" dirty="0" smtClean="0"/>
          </a:p>
          <a:p>
            <a:pPr lvl="1"/>
            <a:r>
              <a:rPr lang="en-GB" dirty="0" smtClean="0"/>
              <a:t>60</a:t>
            </a:r>
            <a:r>
              <a:rPr lang="en-GB" dirty="0" smtClean="0">
                <a:latin typeface="Calibri"/>
              </a:rPr>
              <a:t>⁰C</a:t>
            </a:r>
          </a:p>
          <a:p>
            <a:pPr lvl="1"/>
            <a:r>
              <a:rPr lang="en-GB" dirty="0" smtClean="0">
                <a:latin typeface="Calibri"/>
              </a:rPr>
              <a:t>Nickel catalyst</a:t>
            </a:r>
            <a:endParaRPr lang="en-GB" dirty="0"/>
          </a:p>
        </p:txBody>
      </p:sp>
      <p:pic>
        <p:nvPicPr>
          <p:cNvPr id="4" name="Picture 2" descr="http://upload.wikimedia.org/wikipedia/commons/8/8d/Ethene-2D-f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66" y="4409728"/>
            <a:ext cx="185099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9390" y="484177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540" y="4841776"/>
            <a:ext cx="69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5574" y="4841777"/>
            <a:ext cx="69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</a:t>
            </a:r>
          </a:p>
        </p:txBody>
      </p:sp>
      <p:cxnSp>
        <p:nvCxnSpPr>
          <p:cNvPr id="8" name="Straight Connector 7"/>
          <p:cNvCxnSpPr>
            <a:endCxn id="7" idx="1"/>
          </p:cNvCxnSpPr>
          <p:nvPr/>
        </p:nvCxnSpPr>
        <p:spPr>
          <a:xfrm>
            <a:off x="5461518" y="5164940"/>
            <a:ext cx="504056" cy="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81328" y="483291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/>
              </a:rPr>
              <a:t>→</a:t>
            </a:r>
            <a:endParaRPr lang="en-GB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2293166" y="6151016"/>
            <a:ext cx="1850998" cy="7069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Ethene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4806570" y="6137920"/>
            <a:ext cx="1850998" cy="7069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Hydrogen</a:t>
            </a:r>
          </a:p>
        </p:txBody>
      </p:sp>
      <p:pic>
        <p:nvPicPr>
          <p:cNvPr id="6146" name="Picture 2" descr="http://fr.academic.ru/pictures/frwiki/69/Ethane-2D-fl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59" y="4048818"/>
            <a:ext cx="29548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173679" y="6151016"/>
            <a:ext cx="1850998" cy="7069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Ethane</a:t>
            </a:r>
          </a:p>
        </p:txBody>
      </p:sp>
    </p:spTree>
    <p:extLst>
      <p:ext uri="{BB962C8B-B14F-4D97-AF65-F5344CB8AC3E}">
        <p14:creationId xmlns:p14="http://schemas.microsoft.com/office/powerpoint/2010/main" val="228781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Addition Reactions – Water (Steam)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GB" dirty="0" smtClean="0"/>
              <a:t>Ethanol (and other alcohols) can be made from the hydration of </a:t>
            </a:r>
            <a:r>
              <a:rPr lang="en-GB" dirty="0" err="1" smtClean="0"/>
              <a:t>ethene</a:t>
            </a:r>
            <a:r>
              <a:rPr lang="en-GB" dirty="0"/>
              <a:t> </a:t>
            </a:r>
            <a:r>
              <a:rPr lang="en-GB" dirty="0" smtClean="0"/>
              <a:t>(and other alkenes)</a:t>
            </a:r>
          </a:p>
          <a:p>
            <a:r>
              <a:rPr lang="en-GB" b="1" dirty="0" smtClean="0"/>
              <a:t>Hydration</a:t>
            </a:r>
            <a:r>
              <a:rPr lang="en-GB" dirty="0" smtClean="0"/>
              <a:t> is the addition of water</a:t>
            </a:r>
          </a:p>
          <a:p>
            <a:pPr lvl="1"/>
            <a:r>
              <a:rPr lang="en-GB" dirty="0" smtClean="0"/>
              <a:t>Concentrated phosphoric acid catalyst</a:t>
            </a:r>
          </a:p>
          <a:p>
            <a:pPr lvl="1"/>
            <a:r>
              <a:rPr lang="en-GB" dirty="0" smtClean="0"/>
              <a:t>High temperature and pressure</a:t>
            </a:r>
          </a:p>
          <a:p>
            <a:pPr lvl="1"/>
            <a:endParaRPr lang="en-GB" dirty="0"/>
          </a:p>
          <a:p>
            <a:pPr marL="274320" lvl="1" indent="0">
              <a:buNone/>
            </a:pPr>
            <a:endParaRPr lang="en-GB" dirty="0" smtClean="0"/>
          </a:p>
        </p:txBody>
      </p:sp>
      <p:pic>
        <p:nvPicPr>
          <p:cNvPr id="4" name="Picture 2" descr="http://upload.wikimedia.org/wikipedia/commons/8/8d/Ethene-2D-f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217120"/>
            <a:ext cx="185099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3752" y="4649169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5690" y="464030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alibri"/>
              </a:rPr>
              <a:t>→</a:t>
            </a:r>
            <a:endParaRPr lang="en-GB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1847528" y="5958408"/>
            <a:ext cx="1850998" cy="7069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Ethene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4360932" y="5945312"/>
            <a:ext cx="1850998" cy="7069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Water</a:t>
            </a:r>
          </a:p>
        </p:txBody>
      </p:sp>
      <p:pic>
        <p:nvPicPr>
          <p:cNvPr id="7170" name="Picture 2" descr="http://i.stack.imgur.com/micP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72" y="4649168"/>
            <a:ext cx="1768219" cy="75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3/37/Ethanol-2D-fl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76" y="3875138"/>
            <a:ext cx="3585527" cy="23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799982" y="6031228"/>
            <a:ext cx="1850998" cy="70698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Ethanol </a:t>
            </a:r>
          </a:p>
        </p:txBody>
      </p:sp>
    </p:spTree>
    <p:extLst>
      <p:ext uri="{BB962C8B-B14F-4D97-AF65-F5344CB8AC3E}">
        <p14:creationId xmlns:p14="http://schemas.microsoft.com/office/powerpoint/2010/main" val="36807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Addition Reactions – Water (Steam)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The reaction is reversible so ethanol can break back down into steam and </a:t>
            </a:r>
            <a:r>
              <a:rPr lang="en-GB" dirty="0" err="1" smtClean="0"/>
              <a:t>ethene</a:t>
            </a: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Unreacted </a:t>
            </a:r>
            <a:r>
              <a:rPr lang="en-GB" dirty="0" err="1" smtClean="0"/>
              <a:t>ethene</a:t>
            </a:r>
            <a:r>
              <a:rPr lang="en-GB" dirty="0" smtClean="0"/>
              <a:t> and steam are recycled over the catalyst</a:t>
            </a:r>
          </a:p>
        </p:txBody>
      </p:sp>
    </p:spTree>
    <p:extLst>
      <p:ext uri="{BB962C8B-B14F-4D97-AF65-F5344CB8AC3E}">
        <p14:creationId xmlns:p14="http://schemas.microsoft.com/office/powerpoint/2010/main" val="16844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3" y="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All Addition Reactions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1263" y="1611130"/>
            <a:ext cx="10733689" cy="492628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all addition reactions, only one molecule of halogen, hydrogen or water is needed</a:t>
            </a:r>
          </a:p>
          <a:p>
            <a:r>
              <a:rPr lang="en-GB" dirty="0" smtClean="0"/>
              <a:t>Only one double bond to open up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Halogens, e.g. Br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</a:p>
          <a:p>
            <a:pPr lvl="1"/>
            <a:r>
              <a:rPr lang="en-GB" dirty="0" smtClean="0"/>
              <a:t>One bromine from the bromine molecule bonds to one carbon from the double bond, then the other Br bonds to the other carbon from the double bond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Hydrogen, H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</a:p>
          <a:p>
            <a:pPr lvl="1"/>
            <a:r>
              <a:rPr lang="en-GB" dirty="0" smtClean="0"/>
              <a:t>Same concept, but with H-H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Water, H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O</a:t>
            </a:r>
          </a:p>
          <a:p>
            <a:pPr lvl="1"/>
            <a:r>
              <a:rPr lang="en-GB" dirty="0" smtClean="0"/>
              <a:t>H bonds to one of the carbons, then OH bonds to the </a:t>
            </a:r>
            <a:r>
              <a:rPr lang="en-GB" dirty="0" smtClean="0"/>
              <a:t>other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How many hydrogen molecules would I need if I had two double bonds? Why?</a:t>
            </a:r>
          </a:p>
        </p:txBody>
      </p:sp>
    </p:spTree>
    <p:extLst>
      <p:ext uri="{BB962C8B-B14F-4D97-AF65-F5344CB8AC3E}">
        <p14:creationId xmlns:p14="http://schemas.microsoft.com/office/powerpoint/2010/main" val="2438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Naming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85594"/>
            <a:ext cx="10515600" cy="5032376"/>
          </a:xfrm>
        </p:spPr>
        <p:txBody>
          <a:bodyPr>
            <a:normAutofit/>
          </a:bodyPr>
          <a:lstStyle/>
          <a:p>
            <a:r>
              <a:rPr lang="en-GB" dirty="0" smtClean="0"/>
              <a:t>Halogens</a:t>
            </a:r>
          </a:p>
          <a:p>
            <a:pPr lvl="1"/>
            <a:r>
              <a:rPr lang="en-GB" dirty="0" err="1" smtClean="0"/>
              <a:t>Dibromo</a:t>
            </a:r>
            <a:r>
              <a:rPr lang="en-GB" dirty="0" smtClean="0"/>
              <a:t> (bromine)</a:t>
            </a:r>
          </a:p>
          <a:p>
            <a:pPr lvl="1"/>
            <a:r>
              <a:rPr lang="en-GB" dirty="0" err="1" smtClean="0"/>
              <a:t>Dichloro</a:t>
            </a:r>
            <a:r>
              <a:rPr lang="en-GB" dirty="0" smtClean="0"/>
              <a:t> (chlorine)</a:t>
            </a:r>
          </a:p>
          <a:p>
            <a:pPr lvl="1"/>
            <a:r>
              <a:rPr lang="en-GB" dirty="0" err="1" smtClean="0"/>
              <a:t>Diiodo</a:t>
            </a:r>
            <a:r>
              <a:rPr lang="en-GB" dirty="0" smtClean="0"/>
              <a:t> (iodine)</a:t>
            </a:r>
          </a:p>
          <a:p>
            <a:endParaRPr lang="en-GB" dirty="0" smtClean="0"/>
          </a:p>
          <a:p>
            <a:r>
              <a:rPr lang="en-GB" dirty="0" smtClean="0"/>
              <a:t>Hydrogenation</a:t>
            </a:r>
            <a:endParaRPr lang="en-GB" dirty="0" smtClean="0"/>
          </a:p>
          <a:p>
            <a:pPr lvl="1"/>
            <a:r>
              <a:rPr lang="en-GB" dirty="0" err="1" smtClean="0"/>
              <a:t>ene</a:t>
            </a:r>
            <a:r>
              <a:rPr lang="en-GB" dirty="0" smtClean="0"/>
              <a:t> to </a:t>
            </a:r>
            <a:r>
              <a:rPr lang="en-GB" dirty="0" err="1" smtClean="0"/>
              <a:t>ane</a:t>
            </a:r>
            <a:endParaRPr lang="en-GB" dirty="0"/>
          </a:p>
          <a:p>
            <a:pPr lvl="2"/>
            <a:r>
              <a:rPr lang="en-GB" dirty="0" err="1" smtClean="0"/>
              <a:t>Ethene</a:t>
            </a:r>
            <a:r>
              <a:rPr lang="en-GB" dirty="0" smtClean="0"/>
              <a:t> to ethane</a:t>
            </a:r>
          </a:p>
          <a:p>
            <a:endParaRPr lang="en-GB" dirty="0" smtClean="0"/>
          </a:p>
          <a:p>
            <a:r>
              <a:rPr lang="en-GB" dirty="0" smtClean="0"/>
              <a:t>Hydration</a:t>
            </a:r>
            <a:endParaRPr lang="en-GB" dirty="0" smtClean="0"/>
          </a:p>
          <a:p>
            <a:pPr lvl="1"/>
            <a:r>
              <a:rPr lang="en-GB" dirty="0" smtClean="0"/>
              <a:t>Will look at naming alcohols in a few lessons time!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8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Carbon chains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Alkanes are </a:t>
            </a:r>
            <a:r>
              <a:rPr lang="en-US" u="sng" dirty="0" smtClean="0"/>
              <a:t>chains of carbon atoms</a:t>
            </a:r>
            <a:r>
              <a:rPr lang="en-US" dirty="0" smtClean="0"/>
              <a:t> with hydrogen atoms attached to them.</a:t>
            </a:r>
          </a:p>
          <a:p>
            <a:r>
              <a:rPr lang="en-US" dirty="0" smtClean="0"/>
              <a:t>There is an alkane with one carbon atom, two carbon atoms, three, four, five and so on. The chains can be massive with hundreds of carbon atoms.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You need be able to name and draw the first four</a:t>
            </a:r>
            <a:r>
              <a:rPr lang="en-US" dirty="0" smtClean="0">
                <a:solidFill>
                  <a:srgbClr val="FF0000"/>
                </a:solidFill>
              </a:rPr>
              <a:t> and recognize some larger ones.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4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8" y="97993"/>
            <a:ext cx="9191134" cy="670474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668" y="365125"/>
            <a:ext cx="8696251" cy="633743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0030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uFZasZ-hs_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7040" y="106680"/>
            <a:ext cx="11267440" cy="63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Covalent Bonding in Alcohols</a:t>
            </a:r>
            <a:endParaRPr lang="en-GB" b="1" u="sng" dirty="0"/>
          </a:p>
        </p:txBody>
      </p:sp>
      <p:sp>
        <p:nvSpPr>
          <p:cNvPr id="4" name="Oval 3"/>
          <p:cNvSpPr/>
          <p:nvPr/>
        </p:nvSpPr>
        <p:spPr>
          <a:xfrm>
            <a:off x="3298199" y="3172939"/>
            <a:ext cx="1944216" cy="187220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882375" y="3172939"/>
            <a:ext cx="1944216" cy="187220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521078" y="3172939"/>
            <a:ext cx="1944216" cy="187220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708053" y="2380851"/>
            <a:ext cx="1124508" cy="108012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506111" y="3568983"/>
            <a:ext cx="1124508" cy="108012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72785" y="4649103"/>
            <a:ext cx="1124508" cy="108012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403534" y="2380851"/>
            <a:ext cx="1124508" cy="108012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375088" y="4649103"/>
            <a:ext cx="1124508" cy="108012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194743" y="3568983"/>
            <a:ext cx="1124508" cy="108012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109547" y="3244947"/>
            <a:ext cx="125493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388731" y="3893019"/>
            <a:ext cx="125493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046800" y="4757115"/>
            <a:ext cx="125493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725100" y="4769624"/>
            <a:ext cx="125493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752007" y="3244947"/>
            <a:ext cx="125493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266752" y="3893142"/>
            <a:ext cx="125493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ultiply 14"/>
          <p:cNvSpPr/>
          <p:nvPr/>
        </p:nvSpPr>
        <p:spPr>
          <a:xfrm>
            <a:off x="6538559" y="4076752"/>
            <a:ext cx="288032" cy="252028"/>
          </a:xfrm>
          <a:prstGeom prst="mathMultiply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Multiply 21"/>
          <p:cNvSpPr/>
          <p:nvPr/>
        </p:nvSpPr>
        <p:spPr>
          <a:xfrm>
            <a:off x="4270307" y="3194153"/>
            <a:ext cx="288032" cy="252028"/>
          </a:xfrm>
          <a:prstGeom prst="mathMultiply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ultiply 22"/>
          <p:cNvSpPr/>
          <p:nvPr/>
        </p:nvSpPr>
        <p:spPr>
          <a:xfrm>
            <a:off x="3298199" y="4076752"/>
            <a:ext cx="288032" cy="252028"/>
          </a:xfrm>
          <a:prstGeom prst="mathMultiply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y 23"/>
          <p:cNvSpPr/>
          <p:nvPr/>
        </p:nvSpPr>
        <p:spPr>
          <a:xfrm>
            <a:off x="4178343" y="4715618"/>
            <a:ext cx="288032" cy="252028"/>
          </a:xfrm>
          <a:prstGeom prst="mathMultiply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y 24"/>
          <p:cNvSpPr/>
          <p:nvPr/>
        </p:nvSpPr>
        <p:spPr>
          <a:xfrm>
            <a:off x="4882375" y="3814972"/>
            <a:ext cx="288032" cy="252028"/>
          </a:xfrm>
          <a:prstGeom prst="mathMultiply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y 25"/>
          <p:cNvSpPr/>
          <p:nvPr/>
        </p:nvSpPr>
        <p:spPr>
          <a:xfrm>
            <a:off x="4884675" y="4076752"/>
            <a:ext cx="288032" cy="252028"/>
          </a:xfrm>
          <a:prstGeom prst="mathMultiply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y 26"/>
          <p:cNvSpPr/>
          <p:nvPr/>
        </p:nvSpPr>
        <p:spPr>
          <a:xfrm>
            <a:off x="5877499" y="3180099"/>
            <a:ext cx="288032" cy="252028"/>
          </a:xfrm>
          <a:prstGeom prst="mathMultiply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y 27"/>
          <p:cNvSpPr/>
          <p:nvPr/>
        </p:nvSpPr>
        <p:spPr>
          <a:xfrm>
            <a:off x="5850592" y="4715618"/>
            <a:ext cx="288032" cy="252028"/>
          </a:xfrm>
          <a:prstGeom prst="mathMultiply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Multiply 28"/>
          <p:cNvSpPr/>
          <p:nvPr/>
        </p:nvSpPr>
        <p:spPr>
          <a:xfrm>
            <a:off x="6540606" y="3824724"/>
            <a:ext cx="288032" cy="252028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Multiply 29"/>
          <p:cNvSpPr/>
          <p:nvPr/>
        </p:nvSpPr>
        <p:spPr>
          <a:xfrm>
            <a:off x="8194743" y="4057003"/>
            <a:ext cx="288032" cy="252028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Multiply 30"/>
          <p:cNvSpPr/>
          <p:nvPr/>
        </p:nvSpPr>
        <p:spPr>
          <a:xfrm>
            <a:off x="7214291" y="3068729"/>
            <a:ext cx="288032" cy="252028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Multiply 31"/>
          <p:cNvSpPr/>
          <p:nvPr/>
        </p:nvSpPr>
        <p:spPr>
          <a:xfrm>
            <a:off x="7214291" y="4897628"/>
            <a:ext cx="288032" cy="252028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Multiply 32"/>
          <p:cNvSpPr/>
          <p:nvPr/>
        </p:nvSpPr>
        <p:spPr>
          <a:xfrm>
            <a:off x="7463667" y="4913640"/>
            <a:ext cx="288032" cy="252028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Multiply 33"/>
          <p:cNvSpPr/>
          <p:nvPr/>
        </p:nvSpPr>
        <p:spPr>
          <a:xfrm>
            <a:off x="7473102" y="3054085"/>
            <a:ext cx="288032" cy="252028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009017" y="2486267"/>
            <a:ext cx="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74463" y="2465053"/>
            <a:ext cx="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45521" y="3755100"/>
            <a:ext cx="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74463" y="5021337"/>
            <a:ext cx="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46271" y="4967646"/>
            <a:ext cx="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22135" y="3722809"/>
            <a:ext cx="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69632" y="3755100"/>
            <a:ext cx="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C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36667" y="3755100"/>
            <a:ext cx="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01648" y="3751327"/>
            <a:ext cx="80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O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214291" y="2077036"/>
            <a:ext cx="3140692" cy="6076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Ethanol – CH</a:t>
            </a:r>
            <a:r>
              <a:rPr lang="en-GB" b="1" baseline="-25000" dirty="0"/>
              <a:t>3</a:t>
            </a:r>
            <a:r>
              <a:rPr lang="en-GB" b="1" dirty="0"/>
              <a:t>CH</a:t>
            </a:r>
            <a:r>
              <a:rPr lang="en-GB" b="1" baseline="-25000" dirty="0"/>
              <a:t>2</a:t>
            </a:r>
            <a:r>
              <a:rPr lang="en-GB" b="1" dirty="0"/>
              <a:t>OH</a:t>
            </a:r>
          </a:p>
        </p:txBody>
      </p:sp>
    </p:spTree>
    <p:extLst>
      <p:ext uri="{BB962C8B-B14F-4D97-AF65-F5344CB8AC3E}">
        <p14:creationId xmlns:p14="http://schemas.microsoft.com/office/powerpoint/2010/main" val="30027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Production of Ethanol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Ethanol is used commonly in everyday products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There are two ways ethanol is produced industrially</a:t>
            </a:r>
          </a:p>
          <a:p>
            <a:pPr lvl="1">
              <a:lnSpc>
                <a:spcPct val="150000"/>
              </a:lnSpc>
            </a:pPr>
            <a:r>
              <a:rPr lang="en-GB" b="1" dirty="0" smtClean="0"/>
              <a:t>Hydration of Ethene</a:t>
            </a:r>
          </a:p>
          <a:p>
            <a:pPr lvl="1">
              <a:lnSpc>
                <a:spcPct val="150000"/>
              </a:lnSpc>
            </a:pPr>
            <a:r>
              <a:rPr lang="en-GB" b="1" dirty="0" smtClean="0"/>
              <a:t>Fermentation of Glucose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5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021"/>
          </a:xfrm>
        </p:spPr>
        <p:txBody>
          <a:bodyPr/>
          <a:lstStyle/>
          <a:p>
            <a:pPr algn="ctr"/>
            <a:r>
              <a:rPr lang="en-GB" b="1" u="sng" dirty="0" smtClean="0"/>
              <a:t>Fermentation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752" y="2924944"/>
            <a:ext cx="8503920" cy="266429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Extract sugar (glucose) from crops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 yeast to glucose (enzymes in yeast act as a </a:t>
            </a:r>
            <a:r>
              <a:rPr lang="en-GB" b="1" dirty="0" smtClean="0"/>
              <a:t>catalyst</a:t>
            </a:r>
            <a:r>
              <a:rPr lang="en-GB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Fermentation </a:t>
            </a:r>
          </a:p>
          <a:p>
            <a:pPr lvl="1"/>
            <a:r>
              <a:rPr lang="en-GB" dirty="0" smtClean="0"/>
              <a:t>30-40</a:t>
            </a:r>
            <a:r>
              <a:rPr lang="en-GB" dirty="0" smtClean="0">
                <a:latin typeface="Calibri"/>
              </a:rPr>
              <a:t>⁰C</a:t>
            </a:r>
          </a:p>
          <a:p>
            <a:pPr lvl="1"/>
            <a:r>
              <a:rPr lang="en-GB" dirty="0" smtClean="0">
                <a:latin typeface="Calibri"/>
              </a:rPr>
              <a:t>CO</a:t>
            </a:r>
            <a:r>
              <a:rPr lang="en-GB" baseline="-25000" dirty="0" smtClean="0">
                <a:latin typeface="Calibri"/>
              </a:rPr>
              <a:t>2</a:t>
            </a:r>
            <a:r>
              <a:rPr lang="en-GB" dirty="0" smtClean="0">
                <a:latin typeface="Calibri"/>
              </a:rPr>
              <a:t> released</a:t>
            </a:r>
          </a:p>
          <a:p>
            <a:pPr lvl="1"/>
            <a:r>
              <a:rPr lang="en-GB" dirty="0" smtClean="0">
                <a:latin typeface="Calibri"/>
              </a:rPr>
              <a:t>Batch process (stop and start)</a:t>
            </a:r>
          </a:p>
          <a:p>
            <a:pPr marL="274320" lvl="1" indent="0">
              <a:buNone/>
            </a:pPr>
            <a:endParaRPr lang="en-GB" dirty="0" smtClean="0">
              <a:latin typeface="Calibri"/>
            </a:endParaRPr>
          </a:p>
          <a:p>
            <a:pPr lvl="1"/>
            <a:endParaRPr lang="en-GB" dirty="0"/>
          </a:p>
        </p:txBody>
      </p:sp>
      <p:pic>
        <p:nvPicPr>
          <p:cNvPr id="4098" name="Picture 2" descr="http://www.publicdomainpictures.net/pictures/10000/velka/1-1221129588D7g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50" y="1412777"/>
            <a:ext cx="1610047" cy="120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ffthegridnews.com/wp-content/uploads/2015/03/sugar-2-healthcareaboveallDOT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646312"/>
            <a:ext cx="1656184" cy="93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exaswinecamp.com/wp-content/uploads/2012/08/P1050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517307"/>
            <a:ext cx="1666269" cy="12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healthyliquor.com/wp-content/uploads/2011/12/red-win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1335816"/>
            <a:ext cx="1152128" cy="17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359696" y="2016545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63952" y="2016545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22309" y="2016545"/>
            <a:ext cx="792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31704" y="15173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5960" y="15271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4232" y="156187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49650" y="5589241"/>
            <a:ext cx="873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baseline="-25000" dirty="0"/>
              <a:t>6</a:t>
            </a:r>
            <a:r>
              <a:rPr lang="en-GB" sz="2400" b="1" dirty="0"/>
              <a:t>H</a:t>
            </a:r>
            <a:r>
              <a:rPr lang="en-GB" sz="2400" b="1" baseline="-25000" dirty="0"/>
              <a:t>12</a:t>
            </a:r>
            <a:r>
              <a:rPr lang="en-GB" sz="2400" b="1" dirty="0"/>
              <a:t>O</a:t>
            </a:r>
            <a:r>
              <a:rPr lang="en-GB" sz="2400" b="1" baseline="-25000" dirty="0"/>
              <a:t>6</a:t>
            </a:r>
            <a:r>
              <a:rPr lang="en-GB" sz="2400" b="1" dirty="0"/>
              <a:t> (</a:t>
            </a:r>
            <a:r>
              <a:rPr lang="en-GB" sz="2400" b="1" dirty="0" err="1"/>
              <a:t>aq</a:t>
            </a:r>
            <a:r>
              <a:rPr lang="en-GB" sz="2400" b="1" dirty="0"/>
              <a:t>) 	</a:t>
            </a:r>
            <a:r>
              <a:rPr lang="en-GB" sz="2400" b="1" dirty="0">
                <a:latin typeface="Calibri"/>
              </a:rPr>
              <a:t>→ 	2CH</a:t>
            </a:r>
            <a:r>
              <a:rPr lang="en-GB" sz="2400" b="1" baseline="-25000" dirty="0">
                <a:latin typeface="Calibri"/>
              </a:rPr>
              <a:t>3</a:t>
            </a:r>
            <a:r>
              <a:rPr lang="en-GB" sz="2400" b="1" dirty="0">
                <a:latin typeface="Calibri"/>
              </a:rPr>
              <a:t>CH</a:t>
            </a:r>
            <a:r>
              <a:rPr lang="en-GB" sz="2400" b="1" baseline="-25000" dirty="0">
                <a:latin typeface="Calibri"/>
              </a:rPr>
              <a:t>2</a:t>
            </a:r>
            <a:r>
              <a:rPr lang="en-GB" sz="2400" b="1" dirty="0">
                <a:latin typeface="Calibri"/>
              </a:rPr>
              <a:t>OH (</a:t>
            </a:r>
            <a:r>
              <a:rPr lang="en-GB" sz="2400" b="1" dirty="0" err="1">
                <a:latin typeface="Calibri"/>
              </a:rPr>
              <a:t>aq</a:t>
            </a:r>
            <a:r>
              <a:rPr lang="en-GB" sz="2400" b="1" dirty="0">
                <a:latin typeface="Calibri"/>
              </a:rPr>
              <a:t>) 	+ 	2CO</a:t>
            </a:r>
            <a:r>
              <a:rPr lang="en-GB" sz="2400" b="1" baseline="-25000" dirty="0">
                <a:latin typeface="Calibri"/>
              </a:rPr>
              <a:t>2</a:t>
            </a:r>
            <a:r>
              <a:rPr lang="en-GB" sz="2400" b="1" dirty="0">
                <a:latin typeface="Calibri"/>
              </a:rPr>
              <a:t> (g)</a:t>
            </a:r>
          </a:p>
          <a:p>
            <a:r>
              <a:rPr lang="en-GB" sz="2400" b="1" dirty="0">
                <a:latin typeface="Calibri"/>
              </a:rPr>
              <a:t>Glucose 	→ 	Ethanol 		+ 	Carbon dioxide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983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Sugars – renewable resource</a:t>
            </a:r>
          </a:p>
          <a:p>
            <a:r>
              <a:rPr lang="en-GB" dirty="0"/>
              <a:t>B</a:t>
            </a:r>
            <a:r>
              <a:rPr lang="en-GB" dirty="0" smtClean="0"/>
              <a:t>atch process – cheap   equipment needed </a:t>
            </a:r>
          </a:p>
          <a:p>
            <a:r>
              <a:rPr lang="en-GB" dirty="0" smtClean="0"/>
              <a:t>More carbon neutral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Very slow</a:t>
            </a:r>
          </a:p>
          <a:p>
            <a:r>
              <a:rPr lang="en-GB" dirty="0" smtClean="0"/>
              <a:t>Very impure – needs further processing, fractional distillation, which takes time and money</a:t>
            </a:r>
          </a:p>
          <a:p>
            <a:r>
              <a:rPr lang="en-GB" dirty="0" smtClean="0"/>
              <a:t>Batch process – high labour costs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4775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Advantages/Disadvantages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1751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161" y="142317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/>
              <a:t>Hydration of Ethene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03513" y="3140968"/>
            <a:ext cx="8768896" cy="252028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Extract crude oil from the ground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Oil refinery – fractional distillation then cracking to get </a:t>
            </a:r>
            <a:r>
              <a:rPr lang="en-GB" dirty="0" err="1" smtClean="0"/>
              <a:t>ethene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Hydration (addition of steam)</a:t>
            </a:r>
          </a:p>
          <a:p>
            <a:pPr lvl="1"/>
            <a:r>
              <a:rPr lang="en-GB" dirty="0" smtClean="0"/>
              <a:t>Phosphoric acid catalyst</a:t>
            </a:r>
          </a:p>
          <a:p>
            <a:pPr lvl="1"/>
            <a:r>
              <a:rPr lang="en-GB" dirty="0" smtClean="0"/>
              <a:t>High temperature and pressure</a:t>
            </a:r>
          </a:p>
          <a:p>
            <a:pPr lvl="1"/>
            <a:r>
              <a:rPr lang="en-GB" dirty="0" smtClean="0"/>
              <a:t>Continuous process</a:t>
            </a:r>
          </a:p>
        </p:txBody>
      </p:sp>
      <p:pic>
        <p:nvPicPr>
          <p:cNvPr id="5122" name="Picture 2" descr="http://starrfmonline.com/kitnes/data/2015/01/21/1.19635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"/>
          <a:stretch/>
        </p:blipFill>
        <p:spPr bwMode="auto">
          <a:xfrm>
            <a:off x="1775521" y="1528782"/>
            <a:ext cx="1830123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75720" y="2132856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4" name="Picture 4" descr="http://www.industrialaccidentlawyerblog.com/Oil%20Refin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72" y="1556792"/>
            <a:ext cx="1939669" cy="14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185240" y="2132856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6" name="Picture 6" descr="http://upload.wikimedia.org/wikipedia/commons/8/8d/Ethene-2D-fl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1" y="1528783"/>
            <a:ext cx="1452109" cy="13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8328248" y="2132856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30" name="Picture 10" descr="http://img.dooyoo.co.uk/GB_EN/orig/0/1/2/0/6/12069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 b="4839"/>
          <a:stretch/>
        </p:blipFill>
        <p:spPr bwMode="auto">
          <a:xfrm>
            <a:off x="9048329" y="1351718"/>
            <a:ext cx="1424081" cy="173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75720" y="16711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0016" y="16711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0256" y="167119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9650" y="5589241"/>
            <a:ext cx="8738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baseline="-25000" dirty="0"/>
              <a:t>2</a:t>
            </a:r>
            <a:r>
              <a:rPr lang="en-GB" sz="2400" b="1" dirty="0"/>
              <a:t>H</a:t>
            </a:r>
            <a:r>
              <a:rPr lang="en-GB" sz="2400" b="1" baseline="-25000" dirty="0"/>
              <a:t>4</a:t>
            </a:r>
            <a:r>
              <a:rPr lang="en-GB" sz="2400" b="1" dirty="0"/>
              <a:t> 	 + 	H</a:t>
            </a:r>
            <a:r>
              <a:rPr lang="en-GB" sz="2400" b="1" baseline="-25000" dirty="0"/>
              <a:t>2</a:t>
            </a:r>
            <a:r>
              <a:rPr lang="en-GB" sz="2400" b="1" dirty="0"/>
              <a:t>O 	</a:t>
            </a:r>
            <a:r>
              <a:rPr lang="en-GB" sz="2400" b="1" dirty="0">
                <a:latin typeface="Calibri"/>
              </a:rPr>
              <a:t>→ 	CH</a:t>
            </a:r>
            <a:r>
              <a:rPr lang="en-GB" sz="2400" b="1" baseline="-25000" dirty="0">
                <a:latin typeface="Calibri"/>
              </a:rPr>
              <a:t>3</a:t>
            </a:r>
            <a:r>
              <a:rPr lang="en-GB" sz="2400" b="1" dirty="0">
                <a:latin typeface="Calibri"/>
              </a:rPr>
              <a:t>CH</a:t>
            </a:r>
            <a:r>
              <a:rPr lang="en-GB" sz="2400" b="1" baseline="-25000" dirty="0">
                <a:latin typeface="Calibri"/>
              </a:rPr>
              <a:t>2</a:t>
            </a:r>
            <a:r>
              <a:rPr lang="en-GB" sz="2400" b="1" dirty="0">
                <a:latin typeface="Calibri"/>
              </a:rPr>
              <a:t>OH</a:t>
            </a:r>
          </a:p>
          <a:p>
            <a:r>
              <a:rPr lang="en-GB" sz="2400" b="1" dirty="0">
                <a:latin typeface="Calibri"/>
              </a:rPr>
              <a:t>Ethene + 	Water 	→ 	Ethanol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150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GB" dirty="0" smtClean="0"/>
              <a:t>Fast reaction</a:t>
            </a:r>
          </a:p>
          <a:p>
            <a:r>
              <a:rPr lang="en-GB" dirty="0" smtClean="0"/>
              <a:t>Pure product</a:t>
            </a:r>
          </a:p>
          <a:p>
            <a:r>
              <a:rPr lang="en-GB" dirty="0" smtClean="0"/>
              <a:t>95% yield (initially 5%, can recycle unreacted </a:t>
            </a:r>
            <a:r>
              <a:rPr lang="en-GB" dirty="0" err="1" smtClean="0"/>
              <a:t>ethene</a:t>
            </a:r>
            <a:r>
              <a:rPr lang="en-GB" dirty="0" smtClean="0"/>
              <a:t>)</a:t>
            </a:r>
          </a:p>
          <a:p>
            <a:r>
              <a:rPr lang="en-GB" dirty="0" smtClean="0"/>
              <a:t>Continuous (cheaper manpower)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High technology equipment needed – expensive initial costs</a:t>
            </a:r>
          </a:p>
          <a:p>
            <a:r>
              <a:rPr lang="en-GB" dirty="0" smtClean="0"/>
              <a:t>High energy costs for high pressure</a:t>
            </a:r>
          </a:p>
          <a:p>
            <a:r>
              <a:rPr lang="en-GB" dirty="0" err="1" smtClean="0"/>
              <a:t>Ethene</a:t>
            </a:r>
            <a:r>
              <a:rPr lang="en-GB" dirty="0" smtClean="0"/>
              <a:t> is non-renewable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Advantages/Disadvantages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0240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w3IBYDJ5Xm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7680" y="135890"/>
            <a:ext cx="11287760" cy="63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Reactions of alcohol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4"/>
            <a:ext cx="10515600" cy="481901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State the </a:t>
            </a:r>
            <a:r>
              <a:rPr lang="en-GB" b="1" dirty="0" smtClean="0"/>
              <a:t>products</a:t>
            </a:r>
            <a:r>
              <a:rPr lang="en-GB" dirty="0" smtClean="0"/>
              <a:t> in the following reactions: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Ethanol + Oxygen </a:t>
            </a:r>
            <a:r>
              <a:rPr lang="en-GB" dirty="0" smtClean="0">
                <a:latin typeface="Calibri"/>
              </a:rPr>
              <a:t>→ Carbon dioxide + water</a:t>
            </a:r>
          </a:p>
          <a:p>
            <a:pPr marL="0" indent="0">
              <a:buNone/>
            </a:pPr>
            <a:r>
              <a:rPr lang="en-GB" dirty="0" smtClean="0">
                <a:latin typeface="Calibri"/>
              </a:rPr>
              <a:t>Ethanol + Oxidising agent → Ethanoic acid + water</a:t>
            </a:r>
          </a:p>
          <a:p>
            <a:pPr marL="0" indent="0">
              <a:buNone/>
            </a:pPr>
            <a:r>
              <a:rPr lang="en-GB" dirty="0" smtClean="0">
                <a:latin typeface="Calibri"/>
              </a:rPr>
              <a:t>Ethanol + Sodium → Sodium </a:t>
            </a:r>
            <a:r>
              <a:rPr lang="en-GB" dirty="0" err="1" smtClean="0">
                <a:latin typeface="Calibri"/>
              </a:rPr>
              <a:t>ethoxide</a:t>
            </a:r>
            <a:r>
              <a:rPr lang="en-GB" dirty="0" smtClean="0">
                <a:latin typeface="Calibri"/>
              </a:rPr>
              <a:t> + hydrogen</a:t>
            </a:r>
          </a:p>
          <a:p>
            <a:pPr marL="0" indent="0">
              <a:buNone/>
            </a:pPr>
            <a:endParaRPr lang="en-GB" dirty="0">
              <a:latin typeface="Calibri"/>
            </a:endParaRPr>
          </a:p>
          <a:p>
            <a:pPr marL="0" indent="0">
              <a:buNone/>
            </a:pPr>
            <a:r>
              <a:rPr lang="en-GB" dirty="0" smtClean="0">
                <a:latin typeface="Calibri"/>
              </a:rPr>
              <a:t>What would you </a:t>
            </a:r>
            <a:r>
              <a:rPr lang="en-GB" b="1" dirty="0" smtClean="0">
                <a:latin typeface="Calibri"/>
              </a:rPr>
              <a:t>observe</a:t>
            </a:r>
            <a:r>
              <a:rPr lang="en-GB" dirty="0" smtClean="0">
                <a:latin typeface="Calibri"/>
              </a:rPr>
              <a:t> in each of the reactions above?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3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Alkanes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work out a </a:t>
            </a:r>
            <a:r>
              <a:rPr lang="en-US" b="1" u="sng" dirty="0" smtClean="0"/>
              <a:t>general formula</a:t>
            </a:r>
            <a:r>
              <a:rPr lang="en-US" dirty="0" smtClean="0"/>
              <a:t> for any alkane it is:</a:t>
            </a:r>
          </a:p>
          <a:p>
            <a:pPr marL="0" indent="0" algn="ctr">
              <a:spcAft>
                <a:spcPts val="1000"/>
              </a:spcAft>
              <a:buNone/>
            </a:pPr>
            <a:r>
              <a:rPr lang="en-US" sz="7800" dirty="0"/>
              <a:t>C</a:t>
            </a:r>
            <a:r>
              <a:rPr lang="en-US" sz="7800" baseline="-25000" dirty="0"/>
              <a:t>n</a:t>
            </a:r>
            <a:r>
              <a:rPr lang="en-US" sz="7800" dirty="0"/>
              <a:t>H</a:t>
            </a:r>
            <a:r>
              <a:rPr lang="en-US" sz="7800" baseline="-25000" dirty="0"/>
              <a:t>2n+2</a:t>
            </a:r>
            <a:r>
              <a:rPr lang="en-US" sz="7100" baseline="-25000" dirty="0"/>
              <a:t> </a:t>
            </a:r>
          </a:p>
          <a:p>
            <a:r>
              <a:rPr lang="en-US" dirty="0" smtClean="0"/>
              <a:t>where n is the number of carbon atoms</a:t>
            </a:r>
          </a:p>
          <a:p>
            <a:r>
              <a:rPr lang="en-US" dirty="0" smtClean="0"/>
              <a:t>and 2n+2 is the number of hydrogen atoms 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0"/>
            <a:ext cx="8422029" cy="675901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17" y="196155"/>
            <a:ext cx="9089110" cy="666184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684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ketAGS1gkQ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6720" y="156210"/>
            <a:ext cx="11287760" cy="63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Carboxylic Acids</a:t>
            </a:r>
            <a:endParaRPr lang="en-GB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375920" y="3573017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</a:rPr>
              <a:t>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951984" y="4077072"/>
            <a:ext cx="288032" cy="216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15880" y="4005063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39816" y="3606116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0016" y="393305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</a:rPr>
              <a:t>O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744072" y="4365104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32104" y="3933057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807968" y="3429001"/>
            <a:ext cx="288032" cy="216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79976" y="3501009"/>
            <a:ext cx="288032" cy="2160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68008" y="2924945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14847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properties of carboxylic acids are due to the presence of the functional group </a:t>
            </a:r>
            <a:r>
              <a:rPr lang="en-GB" sz="3200" dirty="0">
                <a:solidFill>
                  <a:schemeClr val="accent2"/>
                </a:solidFill>
              </a:rPr>
              <a:t>-COOH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1944" y="479715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err="1">
                <a:solidFill>
                  <a:schemeClr val="accent2"/>
                </a:solidFill>
              </a:rPr>
              <a:t>Methanoic</a:t>
            </a:r>
            <a:r>
              <a:rPr lang="en-GB" sz="2800" i="1" dirty="0">
                <a:solidFill>
                  <a:schemeClr val="accent2"/>
                </a:solidFill>
              </a:rPr>
              <a:t> Acid, </a:t>
            </a:r>
            <a:r>
              <a:rPr lang="en-GB" sz="2800" dirty="0">
                <a:solidFill>
                  <a:schemeClr val="accent2"/>
                </a:solidFill>
              </a:rPr>
              <a:t>HCOOH</a:t>
            </a:r>
            <a:endParaRPr lang="en-GB" sz="2800" i="1" dirty="0">
              <a:solidFill>
                <a:schemeClr val="accent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8048" y="6021289"/>
            <a:ext cx="38164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200" b="1" dirty="0">
                <a:latin typeface="Comic Sans MS" pitchFamily="66" charset="0"/>
              </a:rPr>
              <a:t>C</a:t>
            </a:r>
            <a:r>
              <a:rPr lang="en-GB" sz="3200" b="1" baseline="-25000" dirty="0">
                <a:latin typeface="Comic Sans MS" pitchFamily="66" charset="0"/>
              </a:rPr>
              <a:t>n</a:t>
            </a:r>
            <a:r>
              <a:rPr lang="en-GB" sz="3200" b="1" dirty="0">
                <a:latin typeface="Comic Sans MS" pitchFamily="66" charset="0"/>
              </a:rPr>
              <a:t>H</a:t>
            </a:r>
            <a:r>
              <a:rPr lang="en-GB" sz="3200" b="1" baseline="-25000" dirty="0">
                <a:latin typeface="Comic Sans MS" pitchFamily="66" charset="0"/>
              </a:rPr>
              <a:t>2n+1</a:t>
            </a:r>
            <a:r>
              <a:rPr lang="en-GB" sz="3200" b="1" dirty="0">
                <a:latin typeface="Comic Sans MS" pitchFamily="66" charset="0"/>
              </a:rPr>
              <a:t>COOH</a:t>
            </a:r>
          </a:p>
        </p:txBody>
      </p:sp>
    </p:spTree>
    <p:extLst>
      <p:ext uri="{BB962C8B-B14F-4D97-AF65-F5344CB8AC3E}">
        <p14:creationId xmlns:p14="http://schemas.microsoft.com/office/powerpoint/2010/main" val="10008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  <p:bldP spid="19" grpId="0"/>
      <p:bldP spid="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77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Carboxylic acids</a:t>
            </a:r>
            <a:endParaRPr lang="en-GB" b="1" u="sng" dirty="0"/>
          </a:p>
        </p:txBody>
      </p:sp>
      <p:pic>
        <p:nvPicPr>
          <p:cNvPr id="1026" name="Picture 2" descr="http://0.tqn.com/d/chemistry/1/0/f/m/aceticac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258" y="1690688"/>
            <a:ext cx="5963816" cy="4100124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9925" y="1136650"/>
            <a:ext cx="5025185" cy="572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GB" sz="3600" b="1" dirty="0" smtClean="0">
              <a:latin typeface="+mj-lt"/>
            </a:endParaRPr>
          </a:p>
          <a:p>
            <a:pPr>
              <a:buNone/>
            </a:pPr>
            <a:r>
              <a:rPr lang="en-GB" sz="3600" b="1" dirty="0" smtClean="0">
                <a:latin typeface="+mj-lt"/>
              </a:rPr>
              <a:t>2 carbons - </a:t>
            </a:r>
            <a:r>
              <a:rPr lang="en-GB" sz="3600" b="1" dirty="0" err="1" smtClean="0"/>
              <a:t>Butanoic</a:t>
            </a:r>
            <a:r>
              <a:rPr lang="en-GB" sz="3600" b="1" dirty="0" smtClean="0"/>
              <a:t> </a:t>
            </a:r>
            <a:r>
              <a:rPr lang="en-GB" sz="3600" b="1" dirty="0"/>
              <a:t>acid</a:t>
            </a:r>
            <a:r>
              <a:rPr lang="en-GB" sz="3600" b="1" dirty="0">
                <a:solidFill>
                  <a:schemeClr val="bg1"/>
                </a:solidFill>
              </a:rPr>
              <a:t>.</a:t>
            </a:r>
            <a:r>
              <a:rPr lang="en-GB" sz="3600" b="1" dirty="0"/>
              <a:t>  </a:t>
            </a:r>
          </a:p>
          <a:p>
            <a:pPr>
              <a:buFontTx/>
              <a:buNone/>
            </a:pPr>
            <a:endParaRPr lang="en-GB" sz="3600" b="1" dirty="0" smtClean="0">
              <a:latin typeface="+mj-lt"/>
            </a:endParaRPr>
          </a:p>
          <a:p>
            <a:pPr>
              <a:buFontTx/>
              <a:buNone/>
            </a:pPr>
            <a:endParaRPr lang="en-GB" sz="3600" b="1" dirty="0" smtClean="0">
              <a:latin typeface="+mj-lt"/>
            </a:endParaRPr>
          </a:p>
          <a:p>
            <a:pPr>
              <a:buNone/>
            </a:pPr>
            <a:r>
              <a:rPr lang="en-GB" sz="3600" b="1" dirty="0" smtClean="0">
                <a:latin typeface="+mj-lt"/>
              </a:rPr>
              <a:t>3 carbons - </a:t>
            </a:r>
            <a:r>
              <a:rPr lang="en-GB" sz="3600" b="1" dirty="0" err="1" smtClean="0"/>
              <a:t>Pentanoic</a:t>
            </a:r>
            <a:r>
              <a:rPr lang="en-GB" sz="3600" b="1" dirty="0" smtClean="0"/>
              <a:t> </a:t>
            </a:r>
            <a:r>
              <a:rPr lang="en-GB" sz="3600" b="1" dirty="0"/>
              <a:t>acid</a:t>
            </a:r>
          </a:p>
          <a:p>
            <a:pPr>
              <a:buFontTx/>
              <a:buNone/>
            </a:pPr>
            <a:endParaRPr lang="en-GB" sz="3600" b="1" dirty="0" smtClean="0">
              <a:latin typeface="+mj-lt"/>
            </a:endParaRPr>
          </a:p>
          <a:p>
            <a:pPr>
              <a:buFontTx/>
              <a:buNone/>
            </a:pPr>
            <a:endParaRPr lang="en-GB" sz="3600" b="1" dirty="0" smtClean="0">
              <a:latin typeface="+mj-lt"/>
            </a:endParaRPr>
          </a:p>
          <a:p>
            <a:pPr>
              <a:buNone/>
            </a:pPr>
            <a:r>
              <a:rPr lang="en-GB" sz="3600" b="1" dirty="0" smtClean="0">
                <a:latin typeface="+mj-lt"/>
              </a:rPr>
              <a:t>4 carbons  - </a:t>
            </a:r>
            <a:r>
              <a:rPr lang="en-GB" sz="3600" b="1" dirty="0" smtClean="0"/>
              <a:t>Ethanoic </a:t>
            </a:r>
            <a:r>
              <a:rPr lang="en-GB" sz="3600" b="1" dirty="0"/>
              <a:t>acid</a:t>
            </a:r>
          </a:p>
          <a:p>
            <a:pPr>
              <a:buFontTx/>
              <a:buNone/>
            </a:pPr>
            <a:endParaRPr lang="en-GB" sz="3600" b="1" dirty="0" smtClean="0">
              <a:latin typeface="+mj-lt"/>
            </a:endParaRPr>
          </a:p>
          <a:p>
            <a:pPr>
              <a:buFontTx/>
              <a:buNone/>
            </a:pPr>
            <a:endParaRPr lang="en-GB" sz="3600" b="1" dirty="0" smtClean="0">
              <a:latin typeface="+mj-lt"/>
            </a:endParaRPr>
          </a:p>
          <a:p>
            <a:pPr>
              <a:buNone/>
            </a:pPr>
            <a:r>
              <a:rPr lang="en-GB" sz="3600" b="1" dirty="0" smtClean="0">
                <a:latin typeface="+mj-lt"/>
              </a:rPr>
              <a:t>5 carbons - </a:t>
            </a:r>
            <a:r>
              <a:rPr lang="en-GB" sz="3600" b="1" dirty="0" err="1" smtClean="0"/>
              <a:t>Propanoic</a:t>
            </a:r>
            <a:r>
              <a:rPr lang="en-GB" sz="3600" b="1" dirty="0" smtClean="0"/>
              <a:t> </a:t>
            </a:r>
            <a:r>
              <a:rPr lang="en-GB" sz="3600" b="1" dirty="0"/>
              <a:t>acid</a:t>
            </a:r>
          </a:p>
          <a:p>
            <a:pPr>
              <a:buFontTx/>
              <a:buNone/>
            </a:pPr>
            <a:endParaRPr lang="en-GB" sz="36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20485" y="5903701"/>
            <a:ext cx="1879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b="1" dirty="0"/>
              <a:t>Ethanoic acid</a:t>
            </a:r>
          </a:p>
        </p:txBody>
      </p:sp>
    </p:spTree>
    <p:extLst>
      <p:ext uri="{BB962C8B-B14F-4D97-AF65-F5344CB8AC3E}">
        <p14:creationId xmlns:p14="http://schemas.microsoft.com/office/powerpoint/2010/main" val="25911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algn="ctr"/>
            <a:r>
              <a:rPr lang="en-GB" b="1" u="sng" dirty="0" smtClean="0"/>
              <a:t>Carboxylic acids properties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289" y="1639758"/>
            <a:ext cx="10419644" cy="48245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Form acidic solutions when dissolved in water</a:t>
            </a:r>
          </a:p>
          <a:p>
            <a:endParaRPr lang="en-GB" dirty="0" smtClean="0"/>
          </a:p>
          <a:p>
            <a:r>
              <a:rPr lang="en-GB" dirty="0" smtClean="0"/>
              <a:t>Less acidic than nitric and hydrochloric acid</a:t>
            </a:r>
          </a:p>
          <a:p>
            <a:endParaRPr lang="en-GB" dirty="0" smtClean="0"/>
          </a:p>
          <a:p>
            <a:r>
              <a:rPr lang="en-GB" dirty="0" smtClean="0"/>
              <a:t>Unpleasant smells and tastes</a:t>
            </a:r>
          </a:p>
          <a:p>
            <a:pPr lvl="1"/>
            <a:r>
              <a:rPr lang="en-GB" dirty="0" smtClean="0"/>
              <a:t>Responsible for smelly socks and rancid butter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Normally have higher boiling points than water</a:t>
            </a:r>
          </a:p>
          <a:p>
            <a:endParaRPr lang="en-GB" dirty="0" smtClean="0"/>
          </a:p>
          <a:p>
            <a:r>
              <a:rPr lang="en-GB" dirty="0" smtClean="0"/>
              <a:t>Not Flammable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MS910220080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68408" y="5733256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Kirsten\AppData\Local\Microsoft\Windows\Temporary Internet Files\Content.IE5\U68FVYER\MP900430466[1].jpg"/>
          <p:cNvPicPr>
            <a:picLocks noChangeAspect="1" noChangeArrowheads="1"/>
          </p:cNvPicPr>
          <p:nvPr/>
        </p:nvPicPr>
        <p:blipFill>
          <a:blip r:embed="rId4" cstate="print"/>
          <a:srcRect t="9798" b="9798"/>
          <a:stretch>
            <a:fillRect/>
          </a:stretch>
        </p:blipFill>
        <p:spPr bwMode="auto">
          <a:xfrm>
            <a:off x="8463136" y="5085184"/>
            <a:ext cx="2204864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51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Reacting Carboxylic Acids</a:t>
            </a:r>
            <a:endParaRPr lang="en-GB" b="1" u="sng" dirty="0"/>
          </a:p>
        </p:txBody>
      </p:sp>
      <p:sp>
        <p:nvSpPr>
          <p:cNvPr id="4" name="Rectangle 3"/>
          <p:cNvSpPr/>
          <p:nvPr/>
        </p:nvSpPr>
        <p:spPr>
          <a:xfrm>
            <a:off x="2063552" y="1556793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 Carboxylic acids show the characteristic reactions of acids with metals, alkalis and carbonates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3552" y="3012517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Carboxylic acids react with:</a:t>
            </a:r>
          </a:p>
          <a:p>
            <a:endParaRPr lang="en-GB" sz="2800" dirty="0"/>
          </a:p>
          <a:p>
            <a:r>
              <a:rPr lang="en-GB" sz="2800" b="1" dirty="0"/>
              <a:t>Metals</a:t>
            </a:r>
            <a:r>
              <a:rPr lang="en-GB" sz="2800" dirty="0"/>
              <a:t> to form a salt and hydrogen (slowly</a:t>
            </a:r>
            <a:r>
              <a:rPr lang="en-GB" sz="2800" dirty="0" smtClean="0"/>
              <a:t>)</a:t>
            </a:r>
          </a:p>
          <a:p>
            <a:endParaRPr lang="en-GB" sz="2800" dirty="0"/>
          </a:p>
          <a:p>
            <a:r>
              <a:rPr lang="en-GB" sz="2800" b="1" dirty="0"/>
              <a:t>Carbonates</a:t>
            </a:r>
            <a:r>
              <a:rPr lang="en-GB" sz="2800" dirty="0"/>
              <a:t> to form a salt, water and carbon dioxide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Alkalis</a:t>
            </a:r>
            <a:r>
              <a:rPr lang="en-GB" sz="2800" dirty="0" smtClean="0"/>
              <a:t> </a:t>
            </a:r>
            <a:r>
              <a:rPr lang="en-GB" sz="2800" dirty="0"/>
              <a:t>to form salt and water (neutralisation)</a:t>
            </a:r>
          </a:p>
        </p:txBody>
      </p:sp>
    </p:spTree>
    <p:extLst>
      <p:ext uri="{BB962C8B-B14F-4D97-AF65-F5344CB8AC3E}">
        <p14:creationId xmlns:p14="http://schemas.microsoft.com/office/powerpoint/2010/main" val="25340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algn="ctr"/>
            <a:r>
              <a:rPr lang="en-GB" b="1" u="sng" dirty="0" smtClean="0"/>
              <a:t>As weak acids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556" y="1124745"/>
            <a:ext cx="10442222" cy="4525963"/>
          </a:xfrm>
        </p:spPr>
        <p:txBody>
          <a:bodyPr/>
          <a:lstStyle/>
          <a:p>
            <a:r>
              <a:rPr lang="en-GB" dirty="0" smtClean="0"/>
              <a:t>Acids must dissolve in water to show their acidic properties, as in water all acids ionise</a:t>
            </a:r>
          </a:p>
          <a:p>
            <a:endParaRPr lang="en-GB" dirty="0" smtClean="0"/>
          </a:p>
          <a:p>
            <a:r>
              <a:rPr lang="en-GB" dirty="0" smtClean="0"/>
              <a:t>Strong acids completely ionise in solution</a:t>
            </a:r>
          </a:p>
          <a:p>
            <a:endParaRPr lang="en-GB" dirty="0" smtClean="0"/>
          </a:p>
          <a:p>
            <a:r>
              <a:rPr lang="en-GB" dirty="0" smtClean="0"/>
              <a:t>Weak acids only some will ionise in solution</a:t>
            </a:r>
          </a:p>
          <a:p>
            <a:endParaRPr lang="en-GB" dirty="0" smtClean="0"/>
          </a:p>
          <a:p>
            <a:r>
              <a:rPr lang="en-GB" dirty="0" smtClean="0"/>
              <a:t>In two samples of equal volume, the strong acid will have a higher concentration of H</a:t>
            </a:r>
            <a:r>
              <a:rPr lang="en-GB" baseline="30000" dirty="0" smtClean="0"/>
              <a:t>+</a:t>
            </a:r>
            <a:r>
              <a:rPr lang="en-GB" dirty="0" smtClean="0"/>
              <a:t> (</a:t>
            </a:r>
            <a:r>
              <a:rPr lang="en-GB" dirty="0" err="1" smtClean="0"/>
              <a:t>aq</a:t>
            </a:r>
            <a:r>
              <a:rPr lang="en-GB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5640" y="565070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HCOOH (</a:t>
            </a:r>
            <a:r>
              <a:rPr lang="en-GB" sz="2400" b="1" dirty="0" err="1">
                <a:solidFill>
                  <a:srgbClr val="C00000"/>
                </a:solidFill>
              </a:rPr>
              <a:t>aq</a:t>
            </a:r>
            <a:r>
              <a:rPr lang="en-GB" sz="2400" b="1" dirty="0">
                <a:solidFill>
                  <a:srgbClr val="C00000"/>
                </a:solidFill>
              </a:rPr>
              <a:t>)  + H</a:t>
            </a:r>
            <a:r>
              <a:rPr lang="en-GB" sz="2400" b="1" baseline="-25000" dirty="0">
                <a:solidFill>
                  <a:srgbClr val="C00000"/>
                </a:solidFill>
              </a:rPr>
              <a:t>2</a:t>
            </a:r>
            <a:r>
              <a:rPr lang="en-GB" sz="2400" b="1" dirty="0">
                <a:solidFill>
                  <a:srgbClr val="C00000"/>
                </a:solidFill>
              </a:rPr>
              <a:t>O(l) </a:t>
            </a:r>
            <a:r>
              <a:rPr lang="en-GB" sz="2400" b="1" dirty="0">
                <a:solidFill>
                  <a:srgbClr val="C00000"/>
                </a:solidFill>
                <a:sym typeface="Wingdings" pitchFamily="2" charset="2"/>
              </a:rPr>
              <a:t> H</a:t>
            </a:r>
            <a:r>
              <a:rPr lang="en-GB" sz="2400" b="1" baseline="-25000" dirty="0">
                <a:solidFill>
                  <a:srgbClr val="C00000"/>
                </a:solidFill>
                <a:sym typeface="Wingdings" pitchFamily="2" charset="2"/>
              </a:rPr>
              <a:t>3</a:t>
            </a:r>
            <a:r>
              <a:rPr lang="en-GB" sz="2400" b="1" dirty="0">
                <a:solidFill>
                  <a:srgbClr val="C00000"/>
                </a:solidFill>
                <a:sym typeface="Wingdings" pitchFamily="2" charset="2"/>
              </a:rPr>
              <a:t>O</a:t>
            </a:r>
            <a:r>
              <a:rPr lang="en-GB" sz="2400" b="1" baseline="30000" dirty="0">
                <a:solidFill>
                  <a:srgbClr val="C00000"/>
                </a:solidFill>
                <a:sym typeface="Wingdings" pitchFamily="2" charset="2"/>
              </a:rPr>
              <a:t>+</a:t>
            </a:r>
            <a:r>
              <a:rPr lang="en-GB" sz="2400" b="1" dirty="0">
                <a:solidFill>
                  <a:srgbClr val="C00000"/>
                </a:solidFill>
                <a:sym typeface="Wingdings" pitchFamily="2" charset="2"/>
              </a:rPr>
              <a:t>(</a:t>
            </a:r>
            <a:r>
              <a:rPr lang="en-GB" sz="2400" b="1" dirty="0" err="1">
                <a:solidFill>
                  <a:srgbClr val="C00000"/>
                </a:solidFill>
                <a:sym typeface="Wingdings" pitchFamily="2" charset="2"/>
              </a:rPr>
              <a:t>aq</a:t>
            </a:r>
            <a:r>
              <a:rPr lang="en-GB" sz="2400" b="1" dirty="0">
                <a:solidFill>
                  <a:srgbClr val="C00000"/>
                </a:solidFill>
                <a:sym typeface="Wingdings" pitchFamily="2" charset="2"/>
              </a:rPr>
              <a:t>)  +  HCOO</a:t>
            </a:r>
            <a:r>
              <a:rPr lang="en-GB" sz="2400" b="1" baseline="30000" dirty="0">
                <a:solidFill>
                  <a:srgbClr val="C00000"/>
                </a:solidFill>
                <a:sym typeface="Wingdings" pitchFamily="2" charset="2"/>
              </a:rPr>
              <a:t>-</a:t>
            </a:r>
            <a:r>
              <a:rPr lang="en-GB" sz="2400" b="1" dirty="0">
                <a:solidFill>
                  <a:srgbClr val="C00000"/>
                </a:solidFill>
                <a:sym typeface="Wingdings" pitchFamily="2" charset="2"/>
              </a:rPr>
              <a:t>(</a:t>
            </a:r>
            <a:r>
              <a:rPr lang="en-GB" sz="2400" b="1" dirty="0" err="1">
                <a:solidFill>
                  <a:srgbClr val="C00000"/>
                </a:solidFill>
                <a:sym typeface="Wingdings" pitchFamily="2" charset="2"/>
              </a:rPr>
              <a:t>aq</a:t>
            </a:r>
            <a:r>
              <a:rPr lang="en-GB" sz="2400" b="1" dirty="0">
                <a:solidFill>
                  <a:srgbClr val="C00000"/>
                </a:solidFill>
                <a:sym typeface="Wingdings" pitchFamily="2" charset="2"/>
              </a:rPr>
              <a:t>)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9656" y="6154763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</a:t>
            </a:r>
            <a:r>
              <a:rPr lang="en-GB" dirty="0" err="1"/>
              <a:t>Methanoic</a:t>
            </a:r>
            <a:r>
              <a:rPr lang="en-GB" dirty="0"/>
              <a:t> Acid          Base          </a:t>
            </a:r>
            <a:r>
              <a:rPr lang="en-GB" dirty="0" err="1"/>
              <a:t>Oxonium</a:t>
            </a:r>
            <a:r>
              <a:rPr lang="en-GB" dirty="0"/>
              <a:t> Ion         </a:t>
            </a:r>
            <a:r>
              <a:rPr lang="en-GB" dirty="0" err="1"/>
              <a:t>Methanoate</a:t>
            </a:r>
            <a:r>
              <a:rPr lang="en-GB" dirty="0"/>
              <a:t> Ion</a:t>
            </a:r>
          </a:p>
        </p:txBody>
      </p:sp>
    </p:spTree>
    <p:extLst>
      <p:ext uri="{BB962C8B-B14F-4D97-AF65-F5344CB8AC3E}">
        <p14:creationId xmlns:p14="http://schemas.microsoft.com/office/powerpoint/2010/main" val="16981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pPr algn="ctr"/>
            <a:r>
              <a:rPr lang="en-GB" b="1" u="sng" dirty="0" smtClean="0"/>
              <a:t>Making Esters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124745"/>
            <a:ext cx="8229600" cy="4525963"/>
          </a:xfrm>
        </p:spPr>
        <p:txBody>
          <a:bodyPr/>
          <a:lstStyle/>
          <a:p>
            <a:r>
              <a:rPr lang="en-GB" dirty="0" smtClean="0"/>
              <a:t>Carboxylic Acids reacting with alcohols</a:t>
            </a:r>
          </a:p>
          <a:p>
            <a:endParaRPr lang="en-GB" dirty="0" smtClean="0"/>
          </a:p>
          <a:p>
            <a:r>
              <a:rPr lang="en-GB" dirty="0" smtClean="0"/>
              <a:t>Water is formed in the reversible reaction</a:t>
            </a:r>
          </a:p>
          <a:p>
            <a:endParaRPr lang="en-GB" dirty="0" smtClean="0"/>
          </a:p>
          <a:p>
            <a:r>
              <a:rPr lang="en-GB" dirty="0" smtClean="0"/>
              <a:t>Sulphuric acid is normally used as a catalyst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65313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Carboxylic acid + Alcohol </a:t>
            </a:r>
            <a:r>
              <a:rPr lang="en-GB" sz="3600" dirty="0">
                <a:solidFill>
                  <a:schemeClr val="tx2"/>
                </a:solidFill>
                <a:sym typeface="Wingdings" pitchFamily="2" charset="2"/>
              </a:rPr>
              <a:t>        Ester + Water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304339">
            <a:off x="6744072" y="429309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Strong Acid Catalyst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51723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solidFill>
                  <a:srgbClr val="C00000"/>
                </a:solidFill>
              </a:rPr>
              <a:t>Ethanoic</a:t>
            </a:r>
            <a:r>
              <a:rPr lang="en-GB" sz="2800" dirty="0">
                <a:solidFill>
                  <a:srgbClr val="C00000"/>
                </a:solidFill>
              </a:rPr>
              <a:t> Acid  +  Methanol  </a:t>
            </a:r>
            <a:r>
              <a:rPr lang="en-GB" sz="2800" dirty="0">
                <a:solidFill>
                  <a:srgbClr val="C00000"/>
                </a:solidFill>
                <a:sym typeface="Wingdings" pitchFamily="2" charset="2"/>
              </a:rPr>
              <a:t>       Methyl Ethanoate  + Water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reversible reaction symbol"/>
          <p:cNvPicPr>
            <a:picLocks noChangeAspect="1" noChangeArrowheads="1"/>
          </p:cNvPicPr>
          <p:nvPr/>
        </p:nvPicPr>
        <p:blipFill>
          <a:blip r:embed="rId2" cstate="print"/>
          <a:srcRect l="16555" t="33452" r="6191" b="18926"/>
          <a:stretch>
            <a:fillRect/>
          </a:stretch>
        </p:blipFill>
        <p:spPr bwMode="auto">
          <a:xfrm>
            <a:off x="6816080" y="4869161"/>
            <a:ext cx="648072" cy="370327"/>
          </a:xfrm>
          <a:prstGeom prst="rect">
            <a:avLst/>
          </a:prstGeom>
          <a:noFill/>
        </p:spPr>
      </p:pic>
      <p:pic>
        <p:nvPicPr>
          <p:cNvPr id="8" name="Picture 2" descr="reversible reaction symbol"/>
          <p:cNvPicPr>
            <a:picLocks noChangeAspect="1" noChangeArrowheads="1"/>
          </p:cNvPicPr>
          <p:nvPr/>
        </p:nvPicPr>
        <p:blipFill>
          <a:blip r:embed="rId2" cstate="print"/>
          <a:srcRect l="16555" t="33452" r="6191" b="18926"/>
          <a:stretch>
            <a:fillRect/>
          </a:stretch>
        </p:blipFill>
        <p:spPr bwMode="auto">
          <a:xfrm>
            <a:off x="5663952" y="5661249"/>
            <a:ext cx="648072" cy="370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4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9/96/Propyl_ethano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2" y="2564905"/>
            <a:ext cx="5529698" cy="22063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Naming Esters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 part from the alcohol</a:t>
            </a:r>
          </a:p>
          <a:p>
            <a:r>
              <a:rPr lang="en-GB" dirty="0" smtClean="0"/>
              <a:t>Second part from the acid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47928" y="3068960"/>
            <a:ext cx="1800200" cy="20162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95600" y="47251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From the alcohol (</a:t>
            </a:r>
            <a:r>
              <a:rPr lang="en-GB" b="1" dirty="0" err="1">
                <a:solidFill>
                  <a:srgbClr val="C00000"/>
                </a:solidFill>
              </a:rPr>
              <a:t>propanol</a:t>
            </a:r>
            <a:r>
              <a:rPr lang="en-GB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8128" y="465313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From the acid (</a:t>
            </a:r>
            <a:r>
              <a:rPr lang="en-GB" b="1" dirty="0" err="1">
                <a:solidFill>
                  <a:srgbClr val="C00000"/>
                </a:solidFill>
              </a:rPr>
              <a:t>Ethanoic</a:t>
            </a:r>
            <a:r>
              <a:rPr lang="en-GB" b="1" dirty="0">
                <a:solidFill>
                  <a:srgbClr val="C00000"/>
                </a:solidFill>
              </a:rPr>
              <a:t> Acid)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7769" y="5373216"/>
            <a:ext cx="5128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Propyl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Ethanoate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1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Properties of Esters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Volatile (evaporate easily)</a:t>
            </a:r>
          </a:p>
          <a:p>
            <a:endParaRPr lang="en-GB" dirty="0" smtClean="0"/>
          </a:p>
          <a:p>
            <a:r>
              <a:rPr lang="en-GB" dirty="0" smtClean="0"/>
              <a:t>Sweet/ Fruity smelling (Used in perfumes and food flavourings)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Methane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9304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One carbon atom bonded to four hydrogen atoms.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/>
              <a:t>Each line represents a single covalent bond.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523" y="2559522"/>
            <a:ext cx="3957285" cy="41017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17" y="2374856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Structural formula</a:t>
            </a:r>
            <a:endParaRPr lang="en-GB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816662" y="2374856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Molecular formula</a:t>
            </a:r>
            <a:endParaRPr lang="en-GB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9165515" y="3375722"/>
            <a:ext cx="27969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/>
              <a:t>CH</a:t>
            </a:r>
            <a:r>
              <a:rPr lang="en-GB" sz="11500" baseline="-25000" dirty="0" smtClean="0"/>
              <a:t>4</a:t>
            </a:r>
            <a:endParaRPr lang="en-GB" sz="11500" baseline="-25000" dirty="0"/>
          </a:p>
        </p:txBody>
      </p:sp>
    </p:spTree>
    <p:extLst>
      <p:ext uri="{BB962C8B-B14F-4D97-AF65-F5344CB8AC3E}">
        <p14:creationId xmlns:p14="http://schemas.microsoft.com/office/powerpoint/2010/main" val="20552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0" y="237772"/>
            <a:ext cx="9249929" cy="617572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994867" y="4787472"/>
            <a:ext cx="50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32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99" y="1825625"/>
            <a:ext cx="11578024" cy="493324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142722" y="4917294"/>
            <a:ext cx="50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0" y="103106"/>
            <a:ext cx="7987835" cy="667476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64" y="2851608"/>
            <a:ext cx="11641028" cy="392626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114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hvevdJU_D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400" y="101600"/>
            <a:ext cx="11348720" cy="63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95" y="115516"/>
            <a:ext cx="8229600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en-GB" b="1" u="sng" dirty="0" smtClean="0"/>
              <a:t>Polymerisation</a:t>
            </a:r>
            <a:endParaRPr lang="en-GB" b="1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82" y="3973199"/>
            <a:ext cx="10259178" cy="229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872" y="1495631"/>
            <a:ext cx="748103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So what is a POLYMER? </a:t>
            </a:r>
          </a:p>
          <a:p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Polymers are two or more ………………….   bonded together!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5629" y="2106386"/>
            <a:ext cx="163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Monomers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7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10" y="2334875"/>
            <a:ext cx="2937420" cy="430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0402" y="1585878"/>
            <a:ext cx="8195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FF0066"/>
                </a:solidFill>
              </a:rPr>
              <a:t>Draw </a:t>
            </a:r>
            <a:r>
              <a:rPr lang="en-GB" sz="2800" dirty="0">
                <a:solidFill>
                  <a:srgbClr val="000000"/>
                </a:solidFill>
              </a:rPr>
              <a:t>the </a:t>
            </a:r>
            <a:r>
              <a:rPr lang="en-GB" sz="2800" b="1" dirty="0">
                <a:solidFill>
                  <a:srgbClr val="FF0066"/>
                </a:solidFill>
              </a:rPr>
              <a:t>polymer</a:t>
            </a:r>
            <a:r>
              <a:rPr lang="en-GB" sz="2800" b="1" dirty="0">
                <a:solidFill>
                  <a:srgbClr val="000000"/>
                </a:solidFill>
              </a:rPr>
              <a:t> </a:t>
            </a:r>
            <a:r>
              <a:rPr lang="en-GB" sz="2800" dirty="0">
                <a:solidFill>
                  <a:srgbClr val="000000"/>
                </a:solidFill>
              </a:rPr>
              <a:t>that was produced from this alkene.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15595" y="115516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smtClean="0"/>
              <a:t>Polymerisation</a:t>
            </a:r>
            <a:endParaRPr lang="en-GB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216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549276"/>
            <a:ext cx="4681538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Arrows 4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3491">
            <a:off x="1919288" y="2565401"/>
            <a:ext cx="2303462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774825" y="4221163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74826" y="4292601"/>
            <a:ext cx="26654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>
                <a:solidFill>
                  <a:srgbClr val="000000"/>
                </a:solidFill>
              </a:rPr>
              <a:t>Lines outside of the brackets</a:t>
            </a:r>
          </a:p>
        </p:txBody>
      </p:sp>
      <p:pic>
        <p:nvPicPr>
          <p:cNvPr id="4105" name="Picture 9" descr="Arrows 4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491" flipH="1">
            <a:off x="8040688" y="4365626"/>
            <a:ext cx="2303462" cy="13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743700" y="5546726"/>
            <a:ext cx="32400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>
                <a:solidFill>
                  <a:srgbClr val="000000"/>
                </a:solidFill>
              </a:rPr>
              <a:t>n on right hand side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524000" y="1"/>
            <a:ext cx="29162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>
                <a:solidFill>
                  <a:srgbClr val="000000"/>
                </a:solidFill>
              </a:rPr>
              <a:t>Same elements in same places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751764" y="260351"/>
            <a:ext cx="29162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b="1">
                <a:solidFill>
                  <a:srgbClr val="000000"/>
                </a:solidFill>
              </a:rPr>
              <a:t>No</a:t>
            </a:r>
            <a:r>
              <a:rPr lang="en-GB" sz="4000">
                <a:solidFill>
                  <a:srgbClr val="000000"/>
                </a:solidFill>
              </a:rPr>
              <a:t> double bond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184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6" grpId="0"/>
      <p:bldP spid="4107" grpId="0"/>
      <p:bldP spid="410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90" y="237595"/>
            <a:ext cx="11522716" cy="354418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1" y="745067"/>
            <a:ext cx="11622295" cy="565502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701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0" y="10319"/>
            <a:ext cx="11835451" cy="562889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898" y="265815"/>
            <a:ext cx="7425081" cy="649151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91" y="5084844"/>
            <a:ext cx="11873288" cy="1619725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929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QBuSFPOtcJ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6080" y="156210"/>
            <a:ext cx="11287760" cy="63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5508" y="71903"/>
            <a:ext cx="12023635" cy="7604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latin typeface="+mn-lt"/>
                <a:ea typeface="Century Gothic" charset="0"/>
                <a:cs typeface="Century Gothic" charset="0"/>
              </a:rPr>
              <a:t>Condensation </a:t>
            </a:r>
            <a:r>
              <a:rPr lang="en-US" b="1" u="sng" dirty="0" err="1" smtClean="0">
                <a:latin typeface="+mn-lt"/>
                <a:ea typeface="Century Gothic" charset="0"/>
                <a:cs typeface="Century Gothic" charset="0"/>
              </a:rPr>
              <a:t>Polymerisation</a:t>
            </a:r>
            <a:endParaRPr lang="en-US" b="1" u="sng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3664" y="948813"/>
            <a:ext cx="11771864" cy="6735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None/>
            </a:pPr>
            <a:r>
              <a:rPr lang="en-GB" sz="3600" b="1" u="sng" dirty="0" smtClean="0">
                <a:solidFill>
                  <a:srgbClr val="002060"/>
                </a:solidFill>
              </a:rPr>
              <a:t>The difference between addition and condensation polymerisation?</a:t>
            </a:r>
            <a:endParaRPr lang="en-GB" sz="4000" b="1" u="sng" dirty="0" smtClean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096" y="1818266"/>
            <a:ext cx="11642271" cy="265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Addition polymerisation   </a:t>
            </a:r>
            <a:r>
              <a:rPr lang="en-GB" sz="3600" dirty="0" smtClean="0">
                <a:sym typeface="Wingdings" panose="05000000000000000000" pitchFamily="2" charset="2"/>
              </a:rPr>
              <a:t>      the addition polymer</a:t>
            </a:r>
          </a:p>
          <a:p>
            <a:pPr marL="0" indent="0">
              <a:buNone/>
            </a:pPr>
            <a:endParaRPr lang="en-GB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3600" dirty="0" smtClean="0">
                <a:sym typeface="Wingdings" panose="05000000000000000000" pitchFamily="2" charset="2"/>
              </a:rPr>
              <a:t>Condensation polymerisation      the condensation polymer</a:t>
            </a:r>
          </a:p>
          <a:p>
            <a:pPr marL="0" indent="0">
              <a:buNone/>
            </a:pPr>
            <a:r>
              <a:rPr lang="en-GB" sz="3600" dirty="0">
                <a:sym typeface="Wingdings" panose="05000000000000000000" pitchFamily="2" charset="2"/>
              </a:rPr>
              <a:t>	</a:t>
            </a:r>
            <a:r>
              <a:rPr lang="en-GB" sz="3600" dirty="0" smtClean="0">
                <a:sym typeface="Wingdings" panose="05000000000000000000" pitchFamily="2" charset="2"/>
              </a:rPr>
              <a:t>						    +   a small molecule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7236093" y="5132127"/>
            <a:ext cx="4636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Usually water (H</a:t>
            </a:r>
            <a:r>
              <a:rPr lang="en-GB" sz="2800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O) or hydrogen chloride (</a:t>
            </a:r>
            <a:r>
              <a:rPr lang="en-GB" sz="2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HCl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  <a:endParaRPr lang="en-GB" sz="28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099755" y="4232787"/>
            <a:ext cx="412955" cy="81116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8481" y="4134153"/>
            <a:ext cx="4636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In plastics industry, monomers used for condensation polymerisation contain two </a:t>
            </a:r>
            <a:r>
              <a:rPr lang="en-GB" sz="2800" b="1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different</a:t>
            </a:r>
            <a:r>
              <a:rPr lang="en-GB" sz="2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functional groups which will react together</a:t>
            </a:r>
            <a:endParaRPr lang="en-GB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Ethane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Two carbon atoms six hydrogen atoms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71" y="2374856"/>
            <a:ext cx="5864948" cy="4425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17" y="2374856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Structural formula</a:t>
            </a:r>
            <a:endParaRPr lang="en-GB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816662" y="2374856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Molecular formula</a:t>
            </a:r>
            <a:endParaRPr lang="en-GB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8982635" y="3375722"/>
            <a:ext cx="29798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/>
              <a:t>C</a:t>
            </a:r>
            <a:r>
              <a:rPr lang="en-GB" sz="11500" baseline="-25000" dirty="0" smtClean="0"/>
              <a:t>2</a:t>
            </a:r>
            <a:r>
              <a:rPr lang="en-GB" sz="11500" dirty="0" smtClean="0"/>
              <a:t>H</a:t>
            </a:r>
            <a:r>
              <a:rPr lang="en-GB" sz="11500" baseline="-2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08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5508" y="71903"/>
            <a:ext cx="12023635" cy="7604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latin typeface="+mn-lt"/>
                <a:ea typeface="Century Gothic" charset="0"/>
                <a:cs typeface="Century Gothic" charset="0"/>
              </a:rPr>
              <a:t>Condensation </a:t>
            </a:r>
            <a:r>
              <a:rPr lang="en-US" b="1" u="sng" dirty="0" err="1" smtClean="0">
                <a:latin typeface="+mn-lt"/>
                <a:ea typeface="Century Gothic" charset="0"/>
                <a:cs typeface="Century Gothic" charset="0"/>
              </a:rPr>
              <a:t>Polymerisation</a:t>
            </a:r>
            <a:endParaRPr lang="en-US" b="1" u="sng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3664" y="948813"/>
            <a:ext cx="11771864" cy="6735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None/>
            </a:pPr>
            <a:r>
              <a:rPr lang="en-GB" sz="3600" b="1" u="sng" dirty="0" smtClean="0">
                <a:solidFill>
                  <a:srgbClr val="002060"/>
                </a:solidFill>
              </a:rPr>
              <a:t>Forming a polyester</a:t>
            </a:r>
            <a:endParaRPr lang="en-GB" sz="4000" b="1" u="sng" dirty="0" smtClean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096" y="1818266"/>
            <a:ext cx="11642271" cy="265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How do we produce an ester?</a:t>
            </a:r>
          </a:p>
          <a:p>
            <a:pPr marL="0" indent="0">
              <a:buNone/>
            </a:pP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Which 2 functional groups are required?</a:t>
            </a:r>
            <a:endParaRPr lang="en-GB" sz="3600" dirty="0" smtClean="0">
              <a:sym typeface="Wingdings" panose="05000000000000000000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848" y="4202979"/>
            <a:ext cx="1185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This is how we would represent a </a:t>
            </a:r>
            <a:r>
              <a:rPr lang="en-GB" sz="3600" dirty="0" err="1" smtClean="0">
                <a:solidFill>
                  <a:srgbClr val="C00000"/>
                </a:solidFill>
              </a:rPr>
              <a:t>diol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01549" y="3436063"/>
            <a:ext cx="3288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</a:rPr>
              <a:t>(an alcohol containing 2 OH functional groups)</a:t>
            </a:r>
            <a:endParaRPr lang="en-GB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580671" y="4262284"/>
            <a:ext cx="1283110" cy="4129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306907" y="5324169"/>
            <a:ext cx="11560629" cy="101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HO – CH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– CH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– OH          can be written as             HO –            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– OH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95598" y="5373154"/>
            <a:ext cx="832757" cy="3431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4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5508" y="71903"/>
            <a:ext cx="12023635" cy="7604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latin typeface="+mn-lt"/>
                <a:ea typeface="Century Gothic" charset="0"/>
                <a:cs typeface="Century Gothic" charset="0"/>
              </a:rPr>
              <a:t>Condensation </a:t>
            </a:r>
            <a:r>
              <a:rPr lang="en-US" b="1" u="sng" dirty="0" err="1" smtClean="0">
                <a:latin typeface="+mn-lt"/>
                <a:ea typeface="Century Gothic" charset="0"/>
                <a:cs typeface="Century Gothic" charset="0"/>
              </a:rPr>
              <a:t>Polymerisation</a:t>
            </a:r>
            <a:endParaRPr lang="en-US" b="1" u="sng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3664" y="948813"/>
            <a:ext cx="11771864" cy="6735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None/>
            </a:pPr>
            <a:r>
              <a:rPr lang="en-GB" sz="3600" b="1" u="sng" dirty="0" smtClean="0">
                <a:solidFill>
                  <a:srgbClr val="002060"/>
                </a:solidFill>
              </a:rPr>
              <a:t>Forming a polyester</a:t>
            </a:r>
            <a:endParaRPr lang="en-GB" sz="4000" b="1" u="sng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604" y="1695753"/>
            <a:ext cx="1185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This is how we would represent a </a:t>
            </a:r>
            <a:r>
              <a:rPr lang="en-GB" sz="3600" b="1" dirty="0" err="1" smtClean="0">
                <a:solidFill>
                  <a:srgbClr val="C00000"/>
                </a:solidFill>
              </a:rPr>
              <a:t>diol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6801" y="1091069"/>
            <a:ext cx="3288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(an alcohol containing 2 OH functional groups)</a:t>
            </a:r>
            <a:endParaRPr lang="en-GB" sz="2000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595420" y="1592826"/>
            <a:ext cx="1283110" cy="4129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262663" y="2816943"/>
            <a:ext cx="11560629" cy="101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HO – CH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– CH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– OH          can be written as             HO –            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– OH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51354" y="2865928"/>
            <a:ext cx="832757" cy="3431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33848" y="4311119"/>
            <a:ext cx="1185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This is how we would represent a </a:t>
            </a:r>
            <a:r>
              <a:rPr lang="en-GB" sz="3600" b="1" dirty="0" err="1" smtClean="0">
                <a:solidFill>
                  <a:srgbClr val="C00000"/>
                </a:solidFill>
              </a:rPr>
              <a:t>dicarboxylic</a:t>
            </a:r>
            <a:r>
              <a:rPr lang="en-GB" sz="3600" b="1" dirty="0" smtClean="0">
                <a:solidFill>
                  <a:srgbClr val="C00000"/>
                </a:solidFill>
              </a:rPr>
              <a:t> acid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01549" y="3544203"/>
            <a:ext cx="32888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(an carboxylic acid containing 2 COOH functional groups)</a:t>
            </a:r>
            <a:endParaRPr lang="en-GB" sz="2000" dirty="0">
              <a:solidFill>
                <a:srgbClr val="00206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9955161" y="4336026"/>
            <a:ext cx="589936" cy="35396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306907" y="5432309"/>
            <a:ext cx="11560629" cy="101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HOOC – CH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– CH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– COOH        can be written as          HOOC –            </a:t>
            </a:r>
            <a:r>
              <a:rPr kumimoji="0" lang="en-GB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– COOH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65751" y="5481293"/>
            <a:ext cx="832757" cy="34310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3850" y="3347574"/>
            <a:ext cx="2229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(</a:t>
            </a:r>
            <a:r>
              <a:rPr lang="en-GB" sz="3200" dirty="0" err="1" smtClean="0">
                <a:solidFill>
                  <a:srgbClr val="C00000"/>
                </a:solidFill>
              </a:rPr>
              <a:t>ethanediol</a:t>
            </a:r>
            <a:r>
              <a:rPr lang="en-GB" sz="3200" dirty="0" smtClean="0">
                <a:solidFill>
                  <a:srgbClr val="C00000"/>
                </a:solidFill>
              </a:rPr>
              <a:t>)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793514" y="5948207"/>
            <a:ext cx="30823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(</a:t>
            </a:r>
            <a:r>
              <a:rPr lang="en-GB" sz="3200" dirty="0" err="1" smtClean="0">
                <a:solidFill>
                  <a:srgbClr val="C00000"/>
                </a:solidFill>
              </a:rPr>
              <a:t>ethanedioc</a:t>
            </a:r>
            <a:r>
              <a:rPr lang="en-GB" sz="3200" dirty="0" smtClean="0">
                <a:solidFill>
                  <a:srgbClr val="C00000"/>
                </a:solidFill>
              </a:rPr>
              <a:t> acid)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2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5508" y="71903"/>
            <a:ext cx="12023635" cy="7604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latin typeface="+mn-lt"/>
                <a:ea typeface="Century Gothic" charset="0"/>
                <a:cs typeface="Century Gothic" charset="0"/>
              </a:rPr>
              <a:t>Condensation </a:t>
            </a:r>
            <a:r>
              <a:rPr lang="en-US" b="1" u="sng" dirty="0" err="1" smtClean="0">
                <a:latin typeface="+mn-lt"/>
                <a:ea typeface="Century Gothic" charset="0"/>
                <a:cs typeface="Century Gothic" charset="0"/>
              </a:rPr>
              <a:t>Polymerisation</a:t>
            </a:r>
            <a:endParaRPr lang="en-US" b="1" u="sng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3664" y="948813"/>
            <a:ext cx="11771864" cy="6735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None/>
            </a:pPr>
            <a:r>
              <a:rPr lang="en-GB" sz="3600" b="1" u="sng" dirty="0" smtClean="0">
                <a:solidFill>
                  <a:srgbClr val="002060"/>
                </a:solidFill>
              </a:rPr>
              <a:t>Forming a polyester</a:t>
            </a:r>
            <a:endParaRPr lang="en-GB" sz="4000" b="1" u="sng" dirty="0" smtClean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096" y="1818266"/>
            <a:ext cx="11642271" cy="265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Polyesters are formed from the condensation (water produced) of a </a:t>
            </a:r>
            <a:r>
              <a:rPr lang="en-GB" sz="3600" b="1" dirty="0" err="1" smtClean="0"/>
              <a:t>diol</a:t>
            </a:r>
            <a:r>
              <a:rPr lang="en-GB" sz="3600" dirty="0" smtClean="0"/>
              <a:t> and a </a:t>
            </a:r>
            <a:r>
              <a:rPr lang="en-GB" sz="3600" b="1" dirty="0" err="1" smtClean="0"/>
              <a:t>dicarboxylic</a:t>
            </a:r>
            <a:r>
              <a:rPr lang="en-GB" sz="3600" dirty="0" smtClean="0"/>
              <a:t> </a:t>
            </a:r>
            <a:r>
              <a:rPr lang="en-GB" sz="3600" b="1" dirty="0" smtClean="0"/>
              <a:t>acid</a:t>
            </a:r>
          </a:p>
          <a:p>
            <a:pPr marL="0" indent="0">
              <a:buNone/>
            </a:pPr>
            <a:endParaRPr lang="en-GB" sz="36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6907" y="5324169"/>
            <a:ext cx="11560629" cy="101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9296" y="3276990"/>
            <a:ext cx="4279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aseline="-25000" dirty="0" err="1" smtClean="0"/>
              <a:t>n</a:t>
            </a:r>
            <a:r>
              <a:rPr lang="en-GB" sz="2800" dirty="0" err="1" smtClean="0"/>
              <a:t>HO</a:t>
            </a:r>
            <a:r>
              <a:rPr lang="en-GB" sz="2800" dirty="0" smtClean="0"/>
              <a:t> – CH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– CH</a:t>
            </a:r>
            <a:r>
              <a:rPr lang="en-GB" sz="2800" baseline="-25000" dirty="0" smtClean="0"/>
              <a:t>2 </a:t>
            </a:r>
            <a:r>
              <a:rPr lang="en-GB" sz="2800" dirty="0" smtClean="0"/>
              <a:t>– OH      + 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5501803" y="3276990"/>
            <a:ext cx="5840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aseline="-25000" dirty="0" err="1" smtClean="0"/>
              <a:t>n</a:t>
            </a:r>
            <a:r>
              <a:rPr lang="en-GB" sz="2800" dirty="0" err="1" smtClean="0"/>
              <a:t>HOOC</a:t>
            </a:r>
            <a:r>
              <a:rPr lang="en-GB" sz="2800" dirty="0" smtClean="0"/>
              <a:t> – CH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– CH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– CH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– CH</a:t>
            </a:r>
            <a:r>
              <a:rPr lang="en-GB" sz="2800" baseline="-25000" dirty="0" smtClean="0"/>
              <a:t>2 </a:t>
            </a:r>
            <a:r>
              <a:rPr lang="en-GB" sz="2800" dirty="0" smtClean="0"/>
              <a:t>– COOH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2050" y="5115152"/>
            <a:ext cx="783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(  CH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– CH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– OOC – CH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– CH</a:t>
            </a:r>
            <a:r>
              <a:rPr lang="en-GB" sz="2800" baseline="-25000" dirty="0" smtClean="0"/>
              <a:t>2 </a:t>
            </a:r>
            <a:r>
              <a:rPr lang="en-GB" sz="2800" dirty="0" smtClean="0"/>
              <a:t>– CH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– CH</a:t>
            </a:r>
            <a:r>
              <a:rPr lang="en-GB" sz="2800" baseline="-25000" dirty="0" smtClean="0"/>
              <a:t>2 </a:t>
            </a:r>
            <a:r>
              <a:rPr lang="en-GB" sz="2800" dirty="0" smtClean="0"/>
              <a:t>– COO   )</a:t>
            </a:r>
            <a:r>
              <a:rPr lang="en-GB" sz="2800" baseline="-25000" dirty="0" smtClean="0"/>
              <a:t>n</a:t>
            </a:r>
            <a:endParaRPr lang="en-GB" sz="2800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01802" y="4001294"/>
            <a:ext cx="1" cy="8156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570449" y="5115152"/>
            <a:ext cx="111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/>
              <a:t>+  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O</a:t>
            </a:r>
            <a:endParaRPr lang="en-GB" sz="28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520881" y="5362013"/>
            <a:ext cx="51203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317" y="5376762"/>
            <a:ext cx="51203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3800" cy="665477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873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-iyjH9gsyB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6720" y="115570"/>
            <a:ext cx="11287760" cy="63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" y="94268"/>
            <a:ext cx="11821212" cy="5800539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926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JYiUvB_Gaf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9280" y="149860"/>
            <a:ext cx="112268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5508" y="71903"/>
            <a:ext cx="12023635" cy="7604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latin typeface="+mn-lt"/>
                <a:ea typeface="Century Gothic" charset="0"/>
                <a:cs typeface="Century Gothic" charset="0"/>
              </a:rPr>
              <a:t>Natural Polymers</a:t>
            </a:r>
            <a:endParaRPr lang="en-US" b="1" u="sng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8488" y="1124279"/>
            <a:ext cx="12103512" cy="56633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None/>
            </a:pPr>
            <a:r>
              <a:rPr lang="en-GB" sz="3600" dirty="0" smtClean="0">
                <a:solidFill>
                  <a:srgbClr val="002060"/>
                </a:solidFill>
              </a:rPr>
              <a:t>Glucose and fructose are monosaccharides (monomers), made up of one sugar unit</a:t>
            </a:r>
          </a:p>
          <a:p>
            <a:pPr marL="742950" indent="-742950" algn="ctr"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742950" indent="-742950" algn="ctr">
              <a:buNone/>
            </a:pPr>
            <a:r>
              <a:rPr lang="en-GB" sz="3600" dirty="0" smtClean="0">
                <a:solidFill>
                  <a:srgbClr val="002060"/>
                </a:solidFill>
              </a:rPr>
              <a:t>Glucose + Fructose                                    </a:t>
            </a:r>
            <a:r>
              <a:rPr lang="en-GB" sz="3600" dirty="0" smtClean="0">
                <a:solidFill>
                  <a:srgbClr val="002060"/>
                </a:solidFill>
                <a:sym typeface="Wingdings" pitchFamily="2" charset="2"/>
              </a:rPr>
              <a:t> Sucrose (+H</a:t>
            </a:r>
            <a:r>
              <a:rPr lang="en-GB" sz="3600" baseline="-25000" dirty="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GB" sz="3600" dirty="0" smtClean="0">
                <a:solidFill>
                  <a:srgbClr val="002060"/>
                </a:solidFill>
                <a:sym typeface="Wingdings" pitchFamily="2" charset="2"/>
              </a:rPr>
              <a:t>O)</a:t>
            </a:r>
            <a:endParaRPr lang="en-GB" sz="3600" dirty="0" smtClean="0">
              <a:solidFill>
                <a:srgbClr val="002060"/>
              </a:solidFill>
            </a:endParaRPr>
          </a:p>
          <a:p>
            <a:pPr marL="742950" indent="-742950">
              <a:buNone/>
            </a:pPr>
            <a:endParaRPr lang="en-GB" sz="3600" dirty="0" smtClean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965895" y="3123028"/>
            <a:ext cx="3038622" cy="140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53480" y="2475378"/>
            <a:ext cx="3246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Condensation polymerisation</a:t>
            </a:r>
            <a:endParaRPr lang="en-GB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974" t="40000" r="55346" b="21923"/>
          <a:stretch>
            <a:fillRect/>
          </a:stretch>
        </p:blipFill>
        <p:spPr bwMode="auto">
          <a:xfrm>
            <a:off x="3896751" y="3629465"/>
            <a:ext cx="5162843" cy="278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8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5508" y="71903"/>
            <a:ext cx="12023635" cy="7604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latin typeface="Century Gothic" charset="0"/>
                <a:ea typeface="Century Gothic" charset="0"/>
                <a:cs typeface="Century Gothic" charset="0"/>
              </a:rPr>
              <a:t>Natural Polymers</a:t>
            </a:r>
            <a:endParaRPr lang="en-US" b="1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8488" y="1124279"/>
            <a:ext cx="12103512" cy="56633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 smtClean="0">
                <a:solidFill>
                  <a:srgbClr val="002060"/>
                </a:solidFill>
              </a:rPr>
              <a:t>Monosaccharides can also form polymers known as polysaccharides, made up of thousands of sugar monomers</a:t>
            </a:r>
          </a:p>
          <a:p>
            <a:pPr marL="742950" indent="-742950" algn="ctr"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742950" indent="-742950" algn="ctr"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Glucose</a:t>
            </a:r>
            <a:r>
              <a:rPr lang="en-GB" sz="3600" dirty="0" smtClean="0">
                <a:solidFill>
                  <a:srgbClr val="002060"/>
                </a:solidFill>
              </a:rPr>
              <a:t> monomers                                     </a:t>
            </a:r>
            <a:r>
              <a:rPr lang="en-GB" sz="36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  <a:sym typeface="Wingdings" pitchFamily="2" charset="2"/>
              </a:rPr>
              <a:t>starch</a:t>
            </a:r>
            <a:r>
              <a:rPr lang="en-GB" sz="3600" dirty="0" smtClean="0">
                <a:solidFill>
                  <a:srgbClr val="002060"/>
                </a:solidFill>
                <a:sym typeface="Wingdings" pitchFamily="2" charset="2"/>
              </a:rPr>
              <a:t> polymers (+H</a:t>
            </a:r>
            <a:r>
              <a:rPr lang="en-GB" sz="3600" baseline="-25000" dirty="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GB" sz="3600" dirty="0" smtClean="0">
                <a:solidFill>
                  <a:srgbClr val="002060"/>
                </a:solidFill>
                <a:sym typeface="Wingdings" pitchFamily="2" charset="2"/>
              </a:rPr>
              <a:t>O)</a:t>
            </a:r>
          </a:p>
          <a:p>
            <a:pPr marL="742950" indent="-742950" algn="ctr">
              <a:buNone/>
            </a:pPr>
            <a:endParaRPr lang="en-GB" sz="3600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742950" indent="-742950" algn="ctr"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Glucose</a:t>
            </a:r>
            <a:r>
              <a:rPr lang="en-GB" sz="3600" dirty="0" smtClean="0">
                <a:solidFill>
                  <a:srgbClr val="002060"/>
                </a:solidFill>
              </a:rPr>
              <a:t> monomers                               </a:t>
            </a:r>
            <a:r>
              <a:rPr lang="en-GB" sz="3600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  <a:r>
              <a:rPr lang="en-GB" sz="3600" b="1" dirty="0" smtClean="0">
                <a:solidFill>
                  <a:srgbClr val="002060"/>
                </a:solidFill>
                <a:sym typeface="Wingdings" pitchFamily="2" charset="2"/>
              </a:rPr>
              <a:t>cellulose</a:t>
            </a:r>
            <a:r>
              <a:rPr lang="en-GB" sz="3600" dirty="0" smtClean="0">
                <a:solidFill>
                  <a:srgbClr val="002060"/>
                </a:solidFill>
                <a:sym typeface="Wingdings" pitchFamily="2" charset="2"/>
              </a:rPr>
              <a:t> polymers (+H</a:t>
            </a:r>
            <a:r>
              <a:rPr lang="en-GB" sz="3600" baseline="-25000" dirty="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GB" sz="3600" dirty="0" smtClean="0">
                <a:solidFill>
                  <a:srgbClr val="002060"/>
                </a:solidFill>
                <a:sym typeface="Wingdings" pitchFamily="2" charset="2"/>
              </a:rPr>
              <a:t>O)</a:t>
            </a:r>
          </a:p>
          <a:p>
            <a:pPr marL="742950" indent="-742950" algn="ctr">
              <a:buNone/>
            </a:pPr>
            <a:endParaRPr lang="en-GB" sz="3600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742950" indent="-742950">
              <a:buNone/>
            </a:pPr>
            <a:endParaRPr lang="en-GB" sz="3600" b="1" u="sng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742950" indent="-742950">
              <a:buNone/>
            </a:pPr>
            <a:r>
              <a:rPr lang="en-GB" sz="3600" dirty="0" smtClean="0">
                <a:solidFill>
                  <a:srgbClr val="002060"/>
                </a:solidFill>
                <a:sym typeface="Wingdings" pitchFamily="2" charset="2"/>
              </a:rPr>
              <a:t>What do plants use this starch and cellulose for?</a:t>
            </a:r>
            <a:endParaRPr lang="en-GB" sz="3600" dirty="0" smtClean="0">
              <a:solidFill>
                <a:srgbClr val="002060"/>
              </a:solidFill>
            </a:endParaRPr>
          </a:p>
          <a:p>
            <a:pPr marL="742950" indent="-742950" algn="ctr"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742950" indent="-742950">
              <a:buNone/>
            </a:pPr>
            <a:endParaRPr lang="en-GB" sz="3600" dirty="0" smtClean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48443" y="3123028"/>
            <a:ext cx="3038622" cy="140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50095" y="2531648"/>
            <a:ext cx="3246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Condensation polymerisation</a:t>
            </a:r>
            <a:endParaRPr lang="en-GB" sz="1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006947" y="4372707"/>
            <a:ext cx="3038622" cy="140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22668" y="3837599"/>
            <a:ext cx="3246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Condensation polymerisation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270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5508" y="71903"/>
            <a:ext cx="12023635" cy="76043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latin typeface="+mn-lt"/>
                <a:ea typeface="Century Gothic" charset="0"/>
                <a:cs typeface="Century Gothic" charset="0"/>
              </a:rPr>
              <a:t>Natural Polymers</a:t>
            </a:r>
            <a:endParaRPr lang="en-US" b="1" u="sng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8488" y="1124279"/>
            <a:ext cx="12103512" cy="56633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Proteins</a:t>
            </a:r>
            <a:r>
              <a:rPr lang="en-GB" sz="3600" dirty="0" smtClean="0">
                <a:solidFill>
                  <a:srgbClr val="002060"/>
                </a:solidFill>
              </a:rPr>
              <a:t> are also natural polymers!!!</a:t>
            </a:r>
          </a:p>
          <a:p>
            <a:pPr marL="742950" indent="-742950" algn="ctr"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742950" indent="-742950" algn="ctr">
              <a:buNone/>
            </a:pPr>
            <a:r>
              <a:rPr lang="en-GB" sz="3600" dirty="0" smtClean="0">
                <a:solidFill>
                  <a:srgbClr val="002060"/>
                </a:solidFill>
              </a:rPr>
              <a:t>amino acid monomers                            </a:t>
            </a:r>
            <a:r>
              <a:rPr lang="en-GB" sz="3600" dirty="0" smtClean="0">
                <a:solidFill>
                  <a:srgbClr val="002060"/>
                </a:solidFill>
                <a:sym typeface="Wingdings" pitchFamily="2" charset="2"/>
              </a:rPr>
              <a:t> protein polymers (+H</a:t>
            </a:r>
            <a:r>
              <a:rPr lang="en-GB" sz="3600" baseline="-25000" dirty="0" smtClean="0">
                <a:solidFill>
                  <a:srgbClr val="002060"/>
                </a:solidFill>
                <a:sym typeface="Wingdings" pitchFamily="2" charset="2"/>
              </a:rPr>
              <a:t>2</a:t>
            </a:r>
            <a:r>
              <a:rPr lang="en-GB" sz="3600" dirty="0" smtClean="0">
                <a:solidFill>
                  <a:srgbClr val="002060"/>
                </a:solidFill>
                <a:sym typeface="Wingdings" pitchFamily="2" charset="2"/>
              </a:rPr>
              <a:t>O)</a:t>
            </a:r>
          </a:p>
          <a:p>
            <a:pPr marL="742950" indent="-742950" algn="ctr">
              <a:buNone/>
            </a:pPr>
            <a:endParaRPr lang="en-GB" sz="3600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742950" indent="-742950" algn="ctr">
              <a:buNone/>
            </a:pPr>
            <a:endParaRPr lang="en-GB" sz="3600" dirty="0" smtClean="0">
              <a:solidFill>
                <a:srgbClr val="002060"/>
              </a:solidFill>
            </a:endParaRPr>
          </a:p>
          <a:p>
            <a:pPr marL="742950" indent="-742950">
              <a:buNone/>
            </a:pPr>
            <a:endParaRPr lang="en-GB" sz="3600" dirty="0" smtClean="0">
              <a:solidFill>
                <a:srgbClr val="00206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557933" y="2658794"/>
            <a:ext cx="2686929" cy="140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04840" y="1954873"/>
            <a:ext cx="3246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Condensation polymerisation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562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Propane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874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Three carbon atoms eight hydrogen atoms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33" y="2288633"/>
            <a:ext cx="7592605" cy="4569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517" y="2374856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Structural formula</a:t>
            </a:r>
            <a:endParaRPr lang="en-GB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816662" y="2374856"/>
            <a:ext cx="237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Molecular formula</a:t>
            </a:r>
            <a:endParaRPr lang="en-GB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982635" y="3375722"/>
            <a:ext cx="29798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 smtClean="0"/>
              <a:t>C</a:t>
            </a:r>
            <a:r>
              <a:rPr lang="en-GB" sz="11500" baseline="-25000" dirty="0" smtClean="0"/>
              <a:t>3</a:t>
            </a:r>
            <a:r>
              <a:rPr lang="en-GB" sz="11500" dirty="0" smtClean="0"/>
              <a:t>H</a:t>
            </a:r>
            <a:r>
              <a:rPr lang="en-GB" sz="11500" baseline="-25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621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10367889" y="5303520"/>
            <a:ext cx="1026942" cy="745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9085" y="2777022"/>
            <a:ext cx="2150517" cy="1266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7585" y="154748"/>
            <a:ext cx="3293247" cy="1943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158" y="2775687"/>
            <a:ext cx="2145978" cy="1268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3523" y="2786745"/>
            <a:ext cx="2145978" cy="126807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933426" y="154748"/>
            <a:ext cx="1655695" cy="1829122"/>
          </a:xfrm>
          <a:prstGeom prst="ellipse">
            <a:avLst/>
          </a:prstGeom>
          <a:gradFill>
            <a:gsLst>
              <a:gs pos="100000">
                <a:schemeClr val="accent1">
                  <a:lumMod val="75000"/>
                  <a:alpha val="21000"/>
                </a:schemeClr>
              </a:gs>
              <a:gs pos="100000">
                <a:schemeClr val="accent1">
                  <a:lumMod val="75000"/>
                  <a:alpha val="43000"/>
                </a:schemeClr>
              </a:gs>
            </a:gsLst>
          </a:gra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84208" y="154748"/>
            <a:ext cx="1796142" cy="2033068"/>
          </a:xfrm>
          <a:prstGeom prst="ellipse">
            <a:avLst/>
          </a:prstGeom>
          <a:solidFill>
            <a:schemeClr val="accent2">
              <a:alpha val="31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76832" y="715366"/>
            <a:ext cx="2900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Acidic Group</a:t>
            </a:r>
            <a:endParaRPr lang="en-US" sz="4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1256" y="772516"/>
            <a:ext cx="2662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Basic Group</a:t>
            </a:r>
            <a:endParaRPr lang="en-US" sz="400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039812" y="4054823"/>
            <a:ext cx="16329" cy="4763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lus 16"/>
          <p:cNvSpPr/>
          <p:nvPr/>
        </p:nvSpPr>
        <p:spPr>
          <a:xfrm>
            <a:off x="3734017" y="3102377"/>
            <a:ext cx="604159" cy="63681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7874752" y="3102377"/>
            <a:ext cx="604159" cy="63681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9" name="Group 92"/>
          <p:cNvGrpSpPr/>
          <p:nvPr/>
        </p:nvGrpSpPr>
        <p:grpSpPr>
          <a:xfrm>
            <a:off x="2257397" y="4857698"/>
            <a:ext cx="6828920" cy="1748566"/>
            <a:chOff x="2144856" y="4865914"/>
            <a:chExt cx="6828920" cy="1748566"/>
          </a:xfrm>
        </p:grpSpPr>
        <p:sp>
          <p:nvSpPr>
            <p:cNvPr id="20" name="TextBox 19"/>
            <p:cNvSpPr txBox="1"/>
            <p:nvPr/>
          </p:nvSpPr>
          <p:spPr>
            <a:xfrm>
              <a:off x="2211640" y="4964165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prstClr val="black"/>
                  </a:solidFill>
                </a:rPr>
                <a:t>H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4856" y="5858510"/>
              <a:ext cx="658425" cy="7559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778276" y="5397566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prstClr val="black"/>
                  </a:solidFill>
                </a:rPr>
                <a:t>N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04024" y="5397566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C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08183" y="5397566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C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12342" y="5397566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N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3983" y="5397566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C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32911" y="5397566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C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61839" y="5397566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N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90767" y="5397566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C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19695" y="5397566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C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564592" y="5335290"/>
              <a:ext cx="238689" cy="1930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631359" y="5858510"/>
              <a:ext cx="171922" cy="2178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42841" y="5659176"/>
              <a:ext cx="2120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97476" y="5659176"/>
              <a:ext cx="2120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468548" y="5659176"/>
              <a:ext cx="2120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891908" y="5659176"/>
              <a:ext cx="2120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288163" y="5659176"/>
              <a:ext cx="2120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688622" y="5659176"/>
              <a:ext cx="2120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777280" y="5659176"/>
              <a:ext cx="2120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355332" y="5663321"/>
              <a:ext cx="2120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925351" y="5335290"/>
              <a:ext cx="107219" cy="1673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496699" y="5283266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496699" y="5857006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55499" y="5304184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43484" y="5304184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700958" y="5857005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280676" y="5284149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3935" y="5857005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884570" y="5320922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968212" y="5314909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564811" y="5833980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205692" y="5287169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185316" y="5828884"/>
              <a:ext cx="0" cy="2193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906289" y="5808334"/>
              <a:ext cx="184009" cy="27982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8346876" y="6105943"/>
              <a:ext cx="235529" cy="1033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978961" y="5392949"/>
              <a:ext cx="111337" cy="1554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7990677" y="4961064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O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2570" y="5872454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O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03173" y="5844333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H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33709" y="4890647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O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98449" y="4876371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O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13009" y="5920786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H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13008" y="4865914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H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59811" y="5920786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H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03982" y="5951532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H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75965" y="4908610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H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25941" y="5951532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H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303138" y="5955580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H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01575" y="4866359"/>
              <a:ext cx="47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 smtClean="0">
                  <a:solidFill>
                    <a:prstClr val="black"/>
                  </a:solidFill>
                </a:rPr>
                <a:t>H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0492323" y="5380918"/>
            <a:ext cx="116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</a:rPr>
              <a:t>H</a:t>
            </a:r>
            <a:r>
              <a:rPr lang="en-GB" sz="2800" b="1" baseline="-25000" dirty="0" smtClean="0">
                <a:solidFill>
                  <a:prstClr val="black"/>
                </a:solidFill>
              </a:rPr>
              <a:t>2</a:t>
            </a:r>
            <a:r>
              <a:rPr lang="en-GB" sz="2800" b="1" dirty="0" smtClean="0">
                <a:solidFill>
                  <a:prstClr val="black"/>
                </a:solidFill>
              </a:rPr>
              <a:t>O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71" name="Plus 70"/>
          <p:cNvSpPr/>
          <p:nvPr/>
        </p:nvSpPr>
        <p:spPr>
          <a:xfrm>
            <a:off x="9599453" y="5317411"/>
            <a:ext cx="604159" cy="63681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2" name="Elbow Connector 71"/>
          <p:cNvCxnSpPr/>
          <p:nvPr/>
        </p:nvCxnSpPr>
        <p:spPr>
          <a:xfrm>
            <a:off x="3979259" y="4966414"/>
            <a:ext cx="1017184" cy="509654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rot="16200000" flipH="1">
            <a:off x="3454955" y="5551347"/>
            <a:ext cx="1669246" cy="63464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6200000" flipH="1">
            <a:off x="4441552" y="6118410"/>
            <a:ext cx="1163107" cy="6661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606901" y="6703293"/>
            <a:ext cx="39754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>
            <a:off x="5853556" y="4959063"/>
            <a:ext cx="1017184" cy="509654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16200000" flipH="1">
            <a:off x="5329252" y="5543996"/>
            <a:ext cx="1669246" cy="634645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6200000" flipH="1">
            <a:off x="6315849" y="6111059"/>
            <a:ext cx="1163107" cy="6661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481198" y="6695942"/>
            <a:ext cx="39754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38482" y="4266072"/>
            <a:ext cx="94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Peptide links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4471109" y="4586716"/>
            <a:ext cx="298955" cy="3184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433738" y="4632971"/>
            <a:ext cx="344490" cy="2670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431450" y="2179957"/>
            <a:ext cx="32354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>
                <a:solidFill>
                  <a:srgbClr val="C00000"/>
                </a:solidFill>
              </a:rPr>
              <a:t>Glycine</a:t>
            </a:r>
            <a:r>
              <a:rPr lang="en-GB" sz="2000" dirty="0" smtClean="0">
                <a:solidFill>
                  <a:srgbClr val="C00000"/>
                </a:solidFill>
              </a:rPr>
              <a:t> (simplest amino acid)</a:t>
            </a:r>
            <a:endParaRPr lang="en-GB" sz="1200" dirty="0"/>
          </a:p>
        </p:txBody>
      </p:sp>
      <p:sp>
        <p:nvSpPr>
          <p:cNvPr id="84" name="Rectangle 83"/>
          <p:cNvSpPr/>
          <p:nvPr/>
        </p:nvSpPr>
        <p:spPr>
          <a:xfrm>
            <a:off x="447949" y="419150"/>
            <a:ext cx="2262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Functional group #1</a:t>
            </a:r>
            <a:endParaRPr lang="en-GB" sz="1200" dirty="0"/>
          </a:p>
        </p:txBody>
      </p:sp>
      <p:sp>
        <p:nvSpPr>
          <p:cNvPr id="85" name="Rectangle 84"/>
          <p:cNvSpPr/>
          <p:nvPr/>
        </p:nvSpPr>
        <p:spPr>
          <a:xfrm>
            <a:off x="9266048" y="346467"/>
            <a:ext cx="2262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Functional group #2</a:t>
            </a:r>
            <a:endParaRPr lang="en-GB" sz="1200" dirty="0"/>
          </a:p>
        </p:txBody>
      </p:sp>
      <p:sp>
        <p:nvSpPr>
          <p:cNvPr id="87" name="Rectangle 86"/>
          <p:cNvSpPr/>
          <p:nvPr/>
        </p:nvSpPr>
        <p:spPr>
          <a:xfrm>
            <a:off x="6665741" y="1348154"/>
            <a:ext cx="1198099" cy="7455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389120" y="98476"/>
            <a:ext cx="717452" cy="7455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337409" y="5315245"/>
            <a:ext cx="1057422" cy="7455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90" name="Straight Arrow Connector 89"/>
          <p:cNvCxnSpPr>
            <a:endCxn id="86" idx="0"/>
          </p:cNvCxnSpPr>
          <p:nvPr/>
        </p:nvCxnSpPr>
        <p:spPr>
          <a:xfrm>
            <a:off x="7877908" y="2096086"/>
            <a:ext cx="3003452" cy="320743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5134708" y="872197"/>
            <a:ext cx="5315243" cy="45415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2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139" t="21923" r="25505" b="10962"/>
          <a:stretch>
            <a:fillRect/>
          </a:stretch>
        </p:blipFill>
        <p:spPr bwMode="auto">
          <a:xfrm>
            <a:off x="0" y="0"/>
            <a:ext cx="12192000" cy="6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40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138" t="42500" r="13612" b="28654"/>
          <a:stretch>
            <a:fillRect/>
          </a:stretch>
        </p:blipFill>
        <p:spPr bwMode="auto">
          <a:xfrm>
            <a:off x="182880" y="984738"/>
            <a:ext cx="11830929" cy="448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1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6" y="195792"/>
            <a:ext cx="8976961" cy="638074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98" y="2528711"/>
            <a:ext cx="11683501" cy="404782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2177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1780</Words>
  <Application>Microsoft Office PowerPoint</Application>
  <PresentationFormat>Widescreen</PresentationFormat>
  <Paragraphs>432</Paragraphs>
  <Slides>93</Slides>
  <Notes>12</Notes>
  <HiddenSlides>0</HiddenSlides>
  <MMClips>16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2" baseType="lpstr">
      <vt:lpstr>Arial</vt:lpstr>
      <vt:lpstr>Calibri</vt:lpstr>
      <vt:lpstr>Calibri Light</vt:lpstr>
      <vt:lpstr>Century Gothic</vt:lpstr>
      <vt:lpstr>Comic Sans MS</vt:lpstr>
      <vt:lpstr>Monotype Sorts</vt:lpstr>
      <vt:lpstr>Wingdings</vt:lpstr>
      <vt:lpstr>Office Theme</vt:lpstr>
      <vt:lpstr>Chart</vt:lpstr>
      <vt:lpstr>PowerPoint Presentation</vt:lpstr>
      <vt:lpstr>PowerPoint Presentation</vt:lpstr>
      <vt:lpstr>Hydrocarbons</vt:lpstr>
      <vt:lpstr>Alkanes</vt:lpstr>
      <vt:lpstr>Carbon chains</vt:lpstr>
      <vt:lpstr>Alkanes</vt:lpstr>
      <vt:lpstr>Methane</vt:lpstr>
      <vt:lpstr>Ethane</vt:lpstr>
      <vt:lpstr>Propane</vt:lpstr>
      <vt:lpstr>Butane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Burning hydrocarbons</vt:lpstr>
      <vt:lpstr>PowerPoint Presentation</vt:lpstr>
      <vt:lpstr>PowerPoint Presentation</vt:lpstr>
      <vt:lpstr>PowerPoint Presentation</vt:lpstr>
      <vt:lpstr>PowerPoint Presentation</vt:lpstr>
      <vt:lpstr>Types of cracking</vt:lpstr>
      <vt:lpstr>Cracking Apparatus</vt:lpstr>
      <vt:lpstr>PowerPoint Presentation</vt:lpstr>
      <vt:lpstr>Catalytic Cracking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Alkenes structure</vt:lpstr>
      <vt:lpstr>Covalent Bonding in Alkenes</vt:lpstr>
      <vt:lpstr>PowerPoint Presentation</vt:lpstr>
      <vt:lpstr>PowerPoint Presentation</vt:lpstr>
      <vt:lpstr>PowerPoint Presentation</vt:lpstr>
      <vt:lpstr>Addition Reactions – Halogens </vt:lpstr>
      <vt:lpstr>Testing alkenes – using bromine water</vt:lpstr>
      <vt:lpstr>PowerPoint Presentation</vt:lpstr>
      <vt:lpstr>Addition Reactions – Halogens </vt:lpstr>
      <vt:lpstr>Addition Reactions – Hydrogen</vt:lpstr>
      <vt:lpstr>Addition Reactions – Water (Steam) </vt:lpstr>
      <vt:lpstr>Addition Reactions – Water (Steam) </vt:lpstr>
      <vt:lpstr>All Addition Reactions</vt:lpstr>
      <vt:lpstr>Naming</vt:lpstr>
      <vt:lpstr>PowerPoint Presentation</vt:lpstr>
      <vt:lpstr>PowerPoint Presentation</vt:lpstr>
      <vt:lpstr>Covalent Bonding in Alcohols</vt:lpstr>
      <vt:lpstr>Production of Ethanol</vt:lpstr>
      <vt:lpstr>Fermentation</vt:lpstr>
      <vt:lpstr>Advantages/Disadvantages</vt:lpstr>
      <vt:lpstr>Hydration of Ethene</vt:lpstr>
      <vt:lpstr>Advantages/Disadvantages</vt:lpstr>
      <vt:lpstr>PowerPoint Presentation</vt:lpstr>
      <vt:lpstr>Reactions of alcohol</vt:lpstr>
      <vt:lpstr>PowerPoint Presentation</vt:lpstr>
      <vt:lpstr>PowerPoint Presentation</vt:lpstr>
      <vt:lpstr>Carboxylic Acids</vt:lpstr>
      <vt:lpstr>Carboxylic acids</vt:lpstr>
      <vt:lpstr>Carboxylic acids properties</vt:lpstr>
      <vt:lpstr>Reacting Carboxylic Acids</vt:lpstr>
      <vt:lpstr>As weak acids</vt:lpstr>
      <vt:lpstr>Making Esters</vt:lpstr>
      <vt:lpstr>Naming Esters</vt:lpstr>
      <vt:lpstr>Properties of Esters</vt:lpstr>
      <vt:lpstr>PowerPoint Presentation</vt:lpstr>
      <vt:lpstr>PowerPoint Presentation</vt:lpstr>
      <vt:lpstr>PowerPoint Presentation</vt:lpstr>
      <vt:lpstr>Polymerisation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Fugill</dc:creator>
  <cp:lastModifiedBy>David Fugill</cp:lastModifiedBy>
  <cp:revision>17</cp:revision>
  <dcterms:created xsi:type="dcterms:W3CDTF">2018-05-16T16:26:21Z</dcterms:created>
  <dcterms:modified xsi:type="dcterms:W3CDTF">2018-05-25T14:40:24Z</dcterms:modified>
</cp:coreProperties>
</file>