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57" r:id="rId4"/>
    <p:sldId id="288" r:id="rId5"/>
    <p:sldId id="258" r:id="rId6"/>
    <p:sldId id="261" r:id="rId7"/>
    <p:sldId id="262" r:id="rId8"/>
    <p:sldId id="263" r:id="rId9"/>
    <p:sldId id="264" r:id="rId10"/>
    <p:sldId id="265" r:id="rId11"/>
    <p:sldId id="259" r:id="rId12"/>
    <p:sldId id="28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4" r:id="rId21"/>
    <p:sldId id="285" r:id="rId22"/>
    <p:sldId id="286" r:id="rId23"/>
    <p:sldId id="260" r:id="rId24"/>
    <p:sldId id="290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B1DA-BBBF-4F27-BC58-EA8379BC87BB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4986-094E-4A41-A04C-B60226CC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0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 is correct. Velocity is at a tangent to the circular path. Demo with golf ball on string – let go instead of cutting. Could also use a sparkler in a drill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 pupils that velocity is a vector so it changes with direction hence there is an acceleration.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5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Earth and sun – starting to link in speed and orbital radius.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link in increasing radius to tidal forces. This is complicated so if short on time – delete the why question or leave it in for students to wonder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5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link in increasing radius to slow moving moon. As an extension you could ask why this rate is increasing over time (HINT: Tides)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9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 err="1"/>
              <a:t>keplers</a:t>
            </a:r>
            <a:r>
              <a:rPr lang="en-GB" dirty="0"/>
              <a:t>… r</a:t>
            </a:r>
            <a:r>
              <a:rPr lang="en-GB" baseline="30000" dirty="0"/>
              <a:t>3</a:t>
            </a:r>
            <a:r>
              <a:rPr lang="en-GB" baseline="0" dirty="0"/>
              <a:t>/T</a:t>
            </a:r>
            <a:r>
              <a:rPr lang="en-GB" baseline="30000" dirty="0"/>
              <a:t>2 = </a:t>
            </a:r>
            <a:r>
              <a:rPr lang="en-GB" baseline="0" dirty="0"/>
              <a:t>GM/4pi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5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right – POES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 Operational Environmental Satellites 14.1 orbits per day – orbital period just under 1h45min</a:t>
            </a:r>
          </a:p>
          <a:p>
            <a:r>
              <a:rPr lang="en-GB" dirty="0"/>
              <a:t>Bottom right – ISS – 1.5 hour orbital period</a:t>
            </a:r>
          </a:p>
          <a:p>
            <a:endParaRPr lang="en-GB" dirty="0"/>
          </a:p>
          <a:p>
            <a:r>
              <a:rPr lang="en-GB" dirty="0"/>
              <a:t>For advanced classes – mention </a:t>
            </a:r>
            <a:r>
              <a:rPr lang="en-GB" dirty="0" err="1"/>
              <a:t>keplers</a:t>
            </a:r>
            <a:r>
              <a:rPr lang="en-GB" dirty="0"/>
              <a:t>… r</a:t>
            </a:r>
            <a:r>
              <a:rPr lang="en-GB" baseline="30000" dirty="0"/>
              <a:t>3</a:t>
            </a:r>
            <a:r>
              <a:rPr lang="en-GB" baseline="0" dirty="0"/>
              <a:t>/T</a:t>
            </a:r>
            <a:r>
              <a:rPr lang="en-GB" baseline="30000" dirty="0"/>
              <a:t>2 = </a:t>
            </a:r>
            <a:r>
              <a:rPr lang="en-GB" baseline="0" dirty="0"/>
              <a:t>GM/4pi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0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speed it would take about 22.22 minutes to go around the Earth or about 6 seconds from </a:t>
            </a:r>
            <a:r>
              <a:rPr lang="en-GB" dirty="0" err="1"/>
              <a:t>Wilsthorpe</a:t>
            </a:r>
            <a:r>
              <a:rPr lang="en-GB" dirty="0"/>
              <a:t> to London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37A4-3CEB-4EBE-945D-F5165D628A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4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8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7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kMA18ppu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ndRVjMovQ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90DOE87TY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dshif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3DuiHQz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0"/>
            <a:ext cx="8545286" cy="674627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9175531" y="3289738"/>
            <a:ext cx="3016469" cy="1271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Learn these facts</a:t>
            </a:r>
            <a:endParaRPr lang="en-GB" sz="36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7301688" y="3443743"/>
            <a:ext cx="1873843" cy="481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8336956" y="3925614"/>
            <a:ext cx="838575" cy="183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  <a:endCxn id="13" idx="3"/>
          </p:cNvCxnSpPr>
          <p:nvPr/>
        </p:nvCxnSpPr>
        <p:spPr>
          <a:xfrm flipH="1" flipV="1">
            <a:off x="8208579" y="2393050"/>
            <a:ext cx="966952" cy="1532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5105" y="1659953"/>
            <a:ext cx="8103474" cy="1466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5105" y="3209547"/>
            <a:ext cx="7178564" cy="46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5105" y="3761340"/>
            <a:ext cx="8231851" cy="715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60350"/>
            <a:ext cx="8783637" cy="6477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7448550" cy="6850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9" y="203427"/>
            <a:ext cx="10340067" cy="645896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071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kMA18ppu9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160020"/>
            <a:ext cx="11389360" cy="64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5C82C4-1075-4852-B018-4184696FFAF0}"/>
              </a:ext>
            </a:extLst>
          </p:cNvPr>
          <p:cNvCxnSpPr>
            <a:cxnSpLocks/>
          </p:cNvCxnSpPr>
          <p:nvPr/>
        </p:nvCxnSpPr>
        <p:spPr>
          <a:xfrm flipV="1">
            <a:off x="8685048" y="68571"/>
            <a:ext cx="0" cy="8937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A0E41-2C80-4011-A84F-A70D64562508}"/>
              </a:ext>
            </a:extLst>
          </p:cNvPr>
          <p:cNvCxnSpPr>
            <a:cxnSpLocks/>
          </p:cNvCxnSpPr>
          <p:nvPr/>
        </p:nvCxnSpPr>
        <p:spPr>
          <a:xfrm flipH="1">
            <a:off x="6141702" y="877945"/>
            <a:ext cx="25433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5CF0D62-7B68-4209-A437-494D858A9A62}"/>
              </a:ext>
            </a:extLst>
          </p:cNvPr>
          <p:cNvSpPr>
            <a:spLocks noChangeAspect="1"/>
          </p:cNvSpPr>
          <p:nvPr/>
        </p:nvSpPr>
        <p:spPr>
          <a:xfrm>
            <a:off x="5844069" y="864738"/>
            <a:ext cx="5787379" cy="5782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921E536-C1E0-4370-AEF8-1ADE4FA7DE1B}"/>
              </a:ext>
            </a:extLst>
          </p:cNvPr>
          <p:cNvSpPr/>
          <p:nvPr/>
        </p:nvSpPr>
        <p:spPr>
          <a:xfrm rot="15941294">
            <a:off x="5818992" y="865753"/>
            <a:ext cx="5787379" cy="5779008"/>
          </a:xfrm>
          <a:prstGeom prst="arc">
            <a:avLst>
              <a:gd name="adj1" fmla="val 18467122"/>
              <a:gd name="adj2" fmla="val 122690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40348-E200-4CB3-A7A1-A21B2D65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53" y="2837364"/>
            <a:ext cx="395879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Which direction would the ball go if the string was cut?</a:t>
            </a:r>
            <a:endParaRPr lang="en-US" dirty="0"/>
          </a:p>
        </p:txBody>
      </p:sp>
      <p:pic>
        <p:nvPicPr>
          <p:cNvPr id="1030" name="Picture 6" descr="Image result for fist from top">
            <a:extLst>
              <a:ext uri="{FF2B5EF4-FFF2-40B4-BE49-F238E27FC236}">
                <a16:creationId xmlns:a16="http://schemas.microsoft.com/office/drawing/2014/main" id="{06BC7DAE-0D5A-4D12-AFF7-F35609406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88" r="39167" b="9570"/>
          <a:stretch/>
        </p:blipFill>
        <p:spPr bwMode="auto">
          <a:xfrm>
            <a:off x="8130715" y="2791073"/>
            <a:ext cx="1163933" cy="16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8188F4-92E4-4C34-A694-AD1E8DE49DC1}"/>
              </a:ext>
            </a:extLst>
          </p:cNvPr>
          <p:cNvGrpSpPr/>
          <p:nvPr/>
        </p:nvGrpSpPr>
        <p:grpSpPr>
          <a:xfrm>
            <a:off x="8030236" y="555873"/>
            <a:ext cx="1320800" cy="5486400"/>
            <a:chOff x="6248400" y="285750"/>
            <a:chExt cx="990600" cy="41148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48952B-7F3A-4977-AE8D-0B0D9BE2D6EA}"/>
                </a:ext>
              </a:extLst>
            </p:cNvPr>
            <p:cNvGrpSpPr/>
            <p:nvPr/>
          </p:nvGrpSpPr>
          <p:grpSpPr>
            <a:xfrm>
              <a:off x="6248400" y="285750"/>
              <a:ext cx="990600" cy="3191303"/>
              <a:chOff x="6269573" y="371047"/>
              <a:chExt cx="990600" cy="319130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FBB82B2-3CCC-49E9-A6AA-CE97DA21E8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4873" y="828247"/>
                <a:ext cx="16927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028" name="Picture 4" descr="Image result for golf ball no background">
                <a:extLst>
                  <a:ext uri="{FF2B5EF4-FFF2-40B4-BE49-F238E27FC236}">
                    <a16:creationId xmlns:a16="http://schemas.microsoft.com/office/drawing/2014/main" id="{F5712617-A41C-4099-97A6-F7F472AA4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573" y="371047"/>
                <a:ext cx="990600" cy="575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DFEBCA-668D-4423-B0DA-F5CD52861D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6831" y="2114550"/>
                <a:ext cx="0" cy="1447800"/>
              </a:xfrm>
              <a:prstGeom prst="line">
                <a:avLst/>
              </a:prstGeom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324E07-BA78-4F99-9AAD-783E1C44F2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2582" y="2343150"/>
              <a:ext cx="16927" cy="205740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0E8718-AC4E-4B95-B2DA-97FD11AD4C9A}"/>
              </a:ext>
            </a:extLst>
          </p:cNvPr>
          <p:cNvCxnSpPr>
            <a:cxnSpLocks/>
          </p:cNvCxnSpPr>
          <p:nvPr/>
        </p:nvCxnSpPr>
        <p:spPr>
          <a:xfrm>
            <a:off x="8177049" y="1165473"/>
            <a:ext cx="105586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F8D3183-4FBC-4D23-865A-60654612B02D}"/>
              </a:ext>
            </a:extLst>
          </p:cNvPr>
          <p:cNvSpPr/>
          <p:nvPr/>
        </p:nvSpPr>
        <p:spPr>
          <a:xfrm flipV="1">
            <a:off x="5702072" y="3543548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BF73E9-C6CE-43E0-BB33-2F3CD4B234E3}"/>
              </a:ext>
            </a:extLst>
          </p:cNvPr>
          <p:cNvSpPr/>
          <p:nvPr/>
        </p:nvSpPr>
        <p:spPr>
          <a:xfrm>
            <a:off x="11468888" y="3419107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B0F26-B612-4DC2-9D40-84A94D7AF410}"/>
              </a:ext>
            </a:extLst>
          </p:cNvPr>
          <p:cNvSpPr txBox="1"/>
          <p:nvPr/>
        </p:nvSpPr>
        <p:spPr>
          <a:xfrm>
            <a:off x="6141701" y="1323780"/>
            <a:ext cx="3914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FF0000"/>
                </a:solidFill>
              </a:rPr>
              <a:t>A</a:t>
            </a:r>
            <a:endParaRPr lang="en-US" sz="2667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BFEEA-E7D5-4705-B821-0F9FFB342063}"/>
              </a:ext>
            </a:extLst>
          </p:cNvPr>
          <p:cNvSpPr txBox="1"/>
          <p:nvPr/>
        </p:nvSpPr>
        <p:spPr>
          <a:xfrm>
            <a:off x="6407732" y="898733"/>
            <a:ext cx="37702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70C0"/>
                </a:solidFill>
              </a:rPr>
              <a:t>B</a:t>
            </a:r>
            <a:endParaRPr lang="en-US" sz="2667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EB91C-FA45-4C5D-8B47-AF05AE0EE085}"/>
              </a:ext>
            </a:extLst>
          </p:cNvPr>
          <p:cNvSpPr txBox="1"/>
          <p:nvPr/>
        </p:nvSpPr>
        <p:spPr>
          <a:xfrm>
            <a:off x="8177048" y="176361"/>
            <a:ext cx="36580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B050"/>
                </a:solidFill>
              </a:rPr>
              <a:t>C</a:t>
            </a:r>
            <a:endParaRPr lang="en-US" sz="2667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3FAA328-08CC-4191-BF0C-8DEEA6341993}"/>
              </a:ext>
            </a:extLst>
          </p:cNvPr>
          <p:cNvSpPr txBox="1">
            <a:spLocks/>
          </p:cNvSpPr>
          <p:nvPr/>
        </p:nvSpPr>
        <p:spPr>
          <a:xfrm>
            <a:off x="220718" y="69660"/>
            <a:ext cx="48536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b="1" u="sng" dirty="0">
                <a:latin typeface="+mn-lt"/>
              </a:rPr>
              <a:t>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55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6" grpId="0" animBg="1"/>
      <p:bldP spid="15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A0E41-2C80-4011-A84F-A70D64562508}"/>
              </a:ext>
            </a:extLst>
          </p:cNvPr>
          <p:cNvCxnSpPr>
            <a:cxnSpLocks/>
          </p:cNvCxnSpPr>
          <p:nvPr/>
        </p:nvCxnSpPr>
        <p:spPr>
          <a:xfrm flipH="1">
            <a:off x="6499054" y="804672"/>
            <a:ext cx="25433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5CF0D62-7B68-4209-A437-494D858A9A62}"/>
              </a:ext>
            </a:extLst>
          </p:cNvPr>
          <p:cNvSpPr>
            <a:spLocks noChangeAspect="1"/>
          </p:cNvSpPr>
          <p:nvPr/>
        </p:nvSpPr>
        <p:spPr>
          <a:xfrm>
            <a:off x="6201421" y="791465"/>
            <a:ext cx="5787379" cy="5782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30" name="Picture 6" descr="Image result for fist from top">
            <a:extLst>
              <a:ext uri="{FF2B5EF4-FFF2-40B4-BE49-F238E27FC236}">
                <a16:creationId xmlns:a16="http://schemas.microsoft.com/office/drawing/2014/main" id="{06BC7DAE-0D5A-4D12-AFF7-F35609406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88" r="39167" b="9570"/>
          <a:stretch/>
        </p:blipFill>
        <p:spPr bwMode="auto">
          <a:xfrm>
            <a:off x="8488067" y="2717800"/>
            <a:ext cx="1163933" cy="16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8188F4-92E4-4C34-A694-AD1E8DE49DC1}"/>
              </a:ext>
            </a:extLst>
          </p:cNvPr>
          <p:cNvGrpSpPr/>
          <p:nvPr/>
        </p:nvGrpSpPr>
        <p:grpSpPr>
          <a:xfrm>
            <a:off x="8387588" y="482600"/>
            <a:ext cx="1320800" cy="5486400"/>
            <a:chOff x="6248400" y="285750"/>
            <a:chExt cx="990600" cy="41148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48952B-7F3A-4977-AE8D-0B0D9BE2D6EA}"/>
                </a:ext>
              </a:extLst>
            </p:cNvPr>
            <p:cNvGrpSpPr/>
            <p:nvPr/>
          </p:nvGrpSpPr>
          <p:grpSpPr>
            <a:xfrm>
              <a:off x="6248400" y="285750"/>
              <a:ext cx="990600" cy="3191303"/>
              <a:chOff x="6269573" y="371047"/>
              <a:chExt cx="990600" cy="319130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FBB82B2-3CCC-49E9-A6AA-CE97DA21E8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4873" y="828247"/>
                <a:ext cx="16927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028" name="Picture 4" descr="Image result for golf ball no background">
                <a:extLst>
                  <a:ext uri="{FF2B5EF4-FFF2-40B4-BE49-F238E27FC236}">
                    <a16:creationId xmlns:a16="http://schemas.microsoft.com/office/drawing/2014/main" id="{F5712617-A41C-4099-97A6-F7F472AA4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573" y="371047"/>
                <a:ext cx="990600" cy="575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DFEBCA-668D-4423-B0DA-F5CD52861D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6831" y="2114550"/>
                <a:ext cx="0" cy="1447800"/>
              </a:xfrm>
              <a:prstGeom prst="line">
                <a:avLst/>
              </a:prstGeom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324E07-BA78-4F99-9AAD-783E1C44F2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2582" y="2343150"/>
              <a:ext cx="16927" cy="205740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F8D3183-4FBC-4D23-865A-60654612B02D}"/>
              </a:ext>
            </a:extLst>
          </p:cNvPr>
          <p:cNvSpPr/>
          <p:nvPr/>
        </p:nvSpPr>
        <p:spPr>
          <a:xfrm flipV="1">
            <a:off x="6059424" y="3470275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BF73E9-C6CE-43E0-BB33-2F3CD4B234E3}"/>
              </a:ext>
            </a:extLst>
          </p:cNvPr>
          <p:cNvSpPr/>
          <p:nvPr/>
        </p:nvSpPr>
        <p:spPr>
          <a:xfrm>
            <a:off x="11826240" y="3345834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BFEEA-E7D5-4705-B821-0F9FFB342063}"/>
              </a:ext>
            </a:extLst>
          </p:cNvPr>
          <p:cNvSpPr txBox="1"/>
          <p:nvPr/>
        </p:nvSpPr>
        <p:spPr>
          <a:xfrm>
            <a:off x="6802481" y="198897"/>
            <a:ext cx="13149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70C0"/>
                </a:solidFill>
              </a:rPr>
              <a:t>Velocity</a:t>
            </a:r>
            <a:endParaRPr lang="en-US" sz="2667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EB91C-FA45-4C5D-8B47-AF05AE0EE085}"/>
              </a:ext>
            </a:extLst>
          </p:cNvPr>
          <p:cNvSpPr txBox="1"/>
          <p:nvPr/>
        </p:nvSpPr>
        <p:spPr>
          <a:xfrm>
            <a:off x="7974542" y="1226839"/>
            <a:ext cx="95308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B050"/>
                </a:solidFill>
              </a:rPr>
              <a:t>Force</a:t>
            </a:r>
            <a:endParaRPr lang="en-US" sz="2667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5C82C4-1075-4852-B018-4184696FFAF0}"/>
              </a:ext>
            </a:extLst>
          </p:cNvPr>
          <p:cNvCxnSpPr>
            <a:cxnSpLocks/>
          </p:cNvCxnSpPr>
          <p:nvPr/>
        </p:nvCxnSpPr>
        <p:spPr>
          <a:xfrm flipH="1">
            <a:off x="9042401" y="1092201"/>
            <a:ext cx="5587" cy="10686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F7D37A-F5CE-4032-B9A1-C3A9D9016E65}"/>
              </a:ext>
            </a:extLst>
          </p:cNvPr>
          <p:cNvSpPr txBox="1"/>
          <p:nvPr/>
        </p:nvSpPr>
        <p:spPr>
          <a:xfrm>
            <a:off x="161695" y="1844485"/>
            <a:ext cx="5927993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Force acting towards centre is a </a:t>
            </a:r>
            <a:r>
              <a:rPr lang="en-GB" sz="2667" b="1" dirty="0"/>
              <a:t>resultant force </a:t>
            </a:r>
            <a:r>
              <a:rPr lang="en-GB" sz="2667" dirty="0"/>
              <a:t>called the </a:t>
            </a:r>
            <a:r>
              <a:rPr lang="en-GB" sz="2667" b="1" dirty="0">
                <a:solidFill>
                  <a:srgbClr val="7030A0"/>
                </a:solidFill>
              </a:rPr>
              <a:t>centripetal force.</a:t>
            </a:r>
            <a:r>
              <a:rPr lang="en-GB" sz="2667" b="1" dirty="0"/>
              <a:t> </a:t>
            </a:r>
            <a:endParaRPr lang="en-GB" sz="2667" b="1" dirty="0" smtClean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667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The ball is travelling at a </a:t>
            </a:r>
            <a:r>
              <a:rPr lang="en-GB" sz="2667" b="1" dirty="0"/>
              <a:t>constant speed </a:t>
            </a:r>
            <a:r>
              <a:rPr lang="en-GB" sz="2667" dirty="0"/>
              <a:t>but the </a:t>
            </a:r>
            <a:r>
              <a:rPr lang="en-GB" sz="2667" b="1" dirty="0"/>
              <a:t>velocity is changing </a:t>
            </a:r>
            <a:r>
              <a:rPr lang="en-GB" sz="2667" dirty="0"/>
              <a:t>constantly. </a:t>
            </a:r>
            <a:endParaRPr lang="en-GB" sz="2667" dirty="0" smtClean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6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This means that the ball is </a:t>
            </a:r>
            <a:r>
              <a:rPr lang="en-GB" sz="2667" b="1" dirty="0"/>
              <a:t>accelerating</a:t>
            </a:r>
            <a:r>
              <a:rPr lang="en-GB" sz="2667" dirty="0"/>
              <a:t> towards the centre of the circle.</a:t>
            </a:r>
            <a:endParaRPr lang="en-US" sz="2667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FAA328-08CC-4191-BF0C-8DEEA6341993}"/>
              </a:ext>
            </a:extLst>
          </p:cNvPr>
          <p:cNvSpPr txBox="1">
            <a:spLocks/>
          </p:cNvSpPr>
          <p:nvPr/>
        </p:nvSpPr>
        <p:spPr>
          <a:xfrm>
            <a:off x="161695" y="-33350"/>
            <a:ext cx="48536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b="1" u="sng" dirty="0">
                <a:latin typeface="+mn-lt"/>
              </a:rPr>
              <a:t>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32633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A0E41-2C80-4011-A84F-A70D64562508}"/>
              </a:ext>
            </a:extLst>
          </p:cNvPr>
          <p:cNvCxnSpPr>
            <a:cxnSpLocks/>
          </p:cNvCxnSpPr>
          <p:nvPr/>
        </p:nvCxnSpPr>
        <p:spPr>
          <a:xfrm flipH="1">
            <a:off x="6499054" y="804672"/>
            <a:ext cx="25433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5CF0D62-7B68-4209-A437-494D858A9A62}"/>
              </a:ext>
            </a:extLst>
          </p:cNvPr>
          <p:cNvSpPr>
            <a:spLocks noChangeAspect="1"/>
          </p:cNvSpPr>
          <p:nvPr/>
        </p:nvSpPr>
        <p:spPr>
          <a:xfrm>
            <a:off x="6201421" y="791465"/>
            <a:ext cx="5787379" cy="5782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30" name="Picture 6" descr="Image result for fist from top">
            <a:extLst>
              <a:ext uri="{FF2B5EF4-FFF2-40B4-BE49-F238E27FC236}">
                <a16:creationId xmlns:a16="http://schemas.microsoft.com/office/drawing/2014/main" id="{06BC7DAE-0D5A-4D12-AFF7-F35609406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88" r="39167" b="9570"/>
          <a:stretch/>
        </p:blipFill>
        <p:spPr bwMode="auto">
          <a:xfrm>
            <a:off x="8488067" y="2717800"/>
            <a:ext cx="1163933" cy="16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F8D3183-4FBC-4D23-865A-60654612B02D}"/>
              </a:ext>
            </a:extLst>
          </p:cNvPr>
          <p:cNvSpPr/>
          <p:nvPr/>
        </p:nvSpPr>
        <p:spPr>
          <a:xfrm flipV="1">
            <a:off x="6059424" y="3470275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BF73E9-C6CE-43E0-BB33-2F3CD4B234E3}"/>
              </a:ext>
            </a:extLst>
          </p:cNvPr>
          <p:cNvSpPr/>
          <p:nvPr/>
        </p:nvSpPr>
        <p:spPr>
          <a:xfrm>
            <a:off x="11826240" y="3345834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BFEEA-E7D5-4705-B821-0F9FFB342063}"/>
              </a:ext>
            </a:extLst>
          </p:cNvPr>
          <p:cNvSpPr txBox="1"/>
          <p:nvPr/>
        </p:nvSpPr>
        <p:spPr>
          <a:xfrm>
            <a:off x="6802481" y="198897"/>
            <a:ext cx="13149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70C0"/>
                </a:solidFill>
              </a:rPr>
              <a:t>Velocity</a:t>
            </a:r>
            <a:endParaRPr lang="en-US" sz="2667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EB91C-FA45-4C5D-8B47-AF05AE0EE085}"/>
              </a:ext>
            </a:extLst>
          </p:cNvPr>
          <p:cNvSpPr txBox="1"/>
          <p:nvPr/>
        </p:nvSpPr>
        <p:spPr>
          <a:xfrm>
            <a:off x="7411237" y="1121663"/>
            <a:ext cx="168422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b="1" dirty="0">
                <a:solidFill>
                  <a:srgbClr val="00B050"/>
                </a:solidFill>
              </a:rPr>
              <a:t>Force</a:t>
            </a:r>
          </a:p>
          <a:p>
            <a:pPr algn="ctr"/>
            <a:r>
              <a:rPr lang="en-GB" sz="2667" b="1" dirty="0">
                <a:solidFill>
                  <a:srgbClr val="00B050"/>
                </a:solidFill>
              </a:rPr>
              <a:t>of gravity</a:t>
            </a:r>
            <a:endParaRPr lang="en-US" sz="2667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5C82C4-1075-4852-B018-4184696FFAF0}"/>
              </a:ext>
            </a:extLst>
          </p:cNvPr>
          <p:cNvCxnSpPr>
            <a:cxnSpLocks/>
          </p:cNvCxnSpPr>
          <p:nvPr/>
        </p:nvCxnSpPr>
        <p:spPr>
          <a:xfrm flipH="1">
            <a:off x="9042401" y="1092201"/>
            <a:ext cx="5587" cy="10686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F7D37A-F5CE-4032-B9A1-C3A9D9016E65}"/>
              </a:ext>
            </a:extLst>
          </p:cNvPr>
          <p:cNvSpPr txBox="1"/>
          <p:nvPr/>
        </p:nvSpPr>
        <p:spPr>
          <a:xfrm>
            <a:off x="165536" y="2228277"/>
            <a:ext cx="5822890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In the same way the Earth is constantly falling (accelerating) towards the sun</a:t>
            </a:r>
            <a:r>
              <a:rPr lang="en-GB" sz="2667" dirty="0" smtClean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667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It is moving at a constant speed. If this speed were to change then the orbit radius would change. How might speed and radius be linked?</a:t>
            </a:r>
            <a:endParaRPr lang="en-US" sz="2667" dirty="0"/>
          </a:p>
        </p:txBody>
      </p:sp>
      <p:pic>
        <p:nvPicPr>
          <p:cNvPr id="2050" name="Picture 2" descr="File:Earth Western Hemisphere transparent background.png">
            <a:extLst>
              <a:ext uri="{FF2B5EF4-FFF2-40B4-BE49-F238E27FC236}">
                <a16:creationId xmlns:a16="http://schemas.microsoft.com/office/drawing/2014/main" id="{B283CED2-3972-4E67-B4D9-2055970A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68" y="388665"/>
            <a:ext cx="791464" cy="7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n no background">
            <a:extLst>
              <a:ext uri="{FF2B5EF4-FFF2-40B4-BE49-F238E27FC236}">
                <a16:creationId xmlns:a16="http://schemas.microsoft.com/office/drawing/2014/main" id="{7AFAC239-9820-4C55-B096-940A5E4D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31" y="2491014"/>
            <a:ext cx="2118559" cy="21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3FAA328-08CC-4191-BF0C-8DEEA6341993}"/>
              </a:ext>
            </a:extLst>
          </p:cNvPr>
          <p:cNvSpPr txBox="1">
            <a:spLocks/>
          </p:cNvSpPr>
          <p:nvPr/>
        </p:nvSpPr>
        <p:spPr>
          <a:xfrm>
            <a:off x="220718" y="69660"/>
            <a:ext cx="48536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b="1" u="sng" dirty="0">
                <a:latin typeface="+mn-lt"/>
              </a:rPr>
              <a:t>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15590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A0E41-2C80-4011-A84F-A70D64562508}"/>
              </a:ext>
            </a:extLst>
          </p:cNvPr>
          <p:cNvCxnSpPr>
            <a:cxnSpLocks/>
          </p:cNvCxnSpPr>
          <p:nvPr/>
        </p:nvCxnSpPr>
        <p:spPr>
          <a:xfrm flipH="1">
            <a:off x="6499054" y="804672"/>
            <a:ext cx="25433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5CF0D62-7B68-4209-A437-494D858A9A62}"/>
              </a:ext>
            </a:extLst>
          </p:cNvPr>
          <p:cNvSpPr>
            <a:spLocks noChangeAspect="1"/>
          </p:cNvSpPr>
          <p:nvPr/>
        </p:nvSpPr>
        <p:spPr>
          <a:xfrm>
            <a:off x="6201421" y="791465"/>
            <a:ext cx="5787379" cy="5782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F8D3183-4FBC-4D23-865A-60654612B02D}"/>
              </a:ext>
            </a:extLst>
          </p:cNvPr>
          <p:cNvSpPr/>
          <p:nvPr/>
        </p:nvSpPr>
        <p:spPr>
          <a:xfrm flipV="1">
            <a:off x="6059424" y="3470275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BF73E9-C6CE-43E0-BB33-2F3CD4B234E3}"/>
              </a:ext>
            </a:extLst>
          </p:cNvPr>
          <p:cNvSpPr/>
          <p:nvPr/>
        </p:nvSpPr>
        <p:spPr>
          <a:xfrm>
            <a:off x="11826240" y="3345834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BFEEA-E7D5-4705-B821-0F9FFB342063}"/>
              </a:ext>
            </a:extLst>
          </p:cNvPr>
          <p:cNvSpPr txBox="1"/>
          <p:nvPr/>
        </p:nvSpPr>
        <p:spPr>
          <a:xfrm>
            <a:off x="6802481" y="198897"/>
            <a:ext cx="13149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70C0"/>
                </a:solidFill>
              </a:rPr>
              <a:t>Velocity</a:t>
            </a:r>
            <a:endParaRPr lang="en-US" sz="2667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EB91C-FA45-4C5D-8B47-AF05AE0EE085}"/>
              </a:ext>
            </a:extLst>
          </p:cNvPr>
          <p:cNvSpPr txBox="1"/>
          <p:nvPr/>
        </p:nvSpPr>
        <p:spPr>
          <a:xfrm>
            <a:off x="7411237" y="1121663"/>
            <a:ext cx="168422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b="1" dirty="0">
                <a:solidFill>
                  <a:srgbClr val="00B050"/>
                </a:solidFill>
              </a:rPr>
              <a:t>Force</a:t>
            </a:r>
          </a:p>
          <a:p>
            <a:pPr algn="ctr"/>
            <a:r>
              <a:rPr lang="en-GB" sz="2667" b="1" dirty="0">
                <a:solidFill>
                  <a:srgbClr val="00B050"/>
                </a:solidFill>
              </a:rPr>
              <a:t>of gravity</a:t>
            </a:r>
            <a:endParaRPr lang="en-US" sz="2667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5C82C4-1075-4852-B018-4184696FFAF0}"/>
              </a:ext>
            </a:extLst>
          </p:cNvPr>
          <p:cNvCxnSpPr>
            <a:cxnSpLocks/>
          </p:cNvCxnSpPr>
          <p:nvPr/>
        </p:nvCxnSpPr>
        <p:spPr>
          <a:xfrm flipH="1">
            <a:off x="9042401" y="1092201"/>
            <a:ext cx="5587" cy="10686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F7D37A-F5CE-4032-B9A1-C3A9D9016E65}"/>
              </a:ext>
            </a:extLst>
          </p:cNvPr>
          <p:cNvSpPr txBox="1"/>
          <p:nvPr/>
        </p:nvSpPr>
        <p:spPr>
          <a:xfrm>
            <a:off x="276990" y="2375372"/>
            <a:ext cx="5738808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The moon is constantly accelerating towards the Earth in a near stable orbit</a:t>
            </a:r>
            <a:r>
              <a:rPr lang="en-GB" sz="2667" dirty="0" smtClean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6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b="1" dirty="0" smtClean="0"/>
              <a:t>Interesting </a:t>
            </a:r>
            <a:r>
              <a:rPr lang="en-GB" sz="2667" b="1" dirty="0"/>
              <a:t>fact: </a:t>
            </a:r>
            <a:r>
              <a:rPr lang="en-GB" sz="2667" dirty="0"/>
              <a:t>The moon is moving away from us at a rate of around 4 cm per year. Why?</a:t>
            </a:r>
            <a:endParaRPr lang="en-US" sz="2667" b="1" dirty="0"/>
          </a:p>
        </p:txBody>
      </p:sp>
      <p:pic>
        <p:nvPicPr>
          <p:cNvPr id="2050" name="Picture 2" descr="File:Earth Western Hemisphere transparent background.png">
            <a:extLst>
              <a:ext uri="{FF2B5EF4-FFF2-40B4-BE49-F238E27FC236}">
                <a16:creationId xmlns:a16="http://schemas.microsoft.com/office/drawing/2014/main" id="{B283CED2-3972-4E67-B4D9-2055970A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68" y="388665"/>
            <a:ext cx="791464" cy="7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n no background">
            <a:extLst>
              <a:ext uri="{FF2B5EF4-FFF2-40B4-BE49-F238E27FC236}">
                <a16:creationId xmlns:a16="http://schemas.microsoft.com/office/drawing/2014/main" id="{7AFAC239-9820-4C55-B096-940A5E4D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31" y="2491014"/>
            <a:ext cx="2118559" cy="21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moon no background">
            <a:extLst>
              <a:ext uri="{FF2B5EF4-FFF2-40B4-BE49-F238E27FC236}">
                <a16:creationId xmlns:a16="http://schemas.microsoft.com/office/drawing/2014/main" id="{23C8CC27-EA89-46E2-93AE-8A971B6C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02" y="387173"/>
            <a:ext cx="1098953" cy="8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3FAA328-08CC-4191-BF0C-8DEEA6341993}"/>
              </a:ext>
            </a:extLst>
          </p:cNvPr>
          <p:cNvSpPr txBox="1">
            <a:spLocks/>
          </p:cNvSpPr>
          <p:nvPr/>
        </p:nvSpPr>
        <p:spPr>
          <a:xfrm>
            <a:off x="220718" y="69660"/>
            <a:ext cx="48536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b="1" u="sng" dirty="0">
                <a:latin typeface="+mn-lt"/>
              </a:rPr>
              <a:t>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4122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2716E-6 L 0.00434 0.4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A0E41-2C80-4011-A84F-A70D64562508}"/>
              </a:ext>
            </a:extLst>
          </p:cNvPr>
          <p:cNvCxnSpPr>
            <a:cxnSpLocks/>
          </p:cNvCxnSpPr>
          <p:nvPr/>
        </p:nvCxnSpPr>
        <p:spPr>
          <a:xfrm flipH="1">
            <a:off x="6499054" y="804672"/>
            <a:ext cx="25433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5CF0D62-7B68-4209-A437-494D858A9A62}"/>
              </a:ext>
            </a:extLst>
          </p:cNvPr>
          <p:cNvSpPr>
            <a:spLocks noChangeAspect="1"/>
          </p:cNvSpPr>
          <p:nvPr/>
        </p:nvSpPr>
        <p:spPr>
          <a:xfrm>
            <a:off x="6201421" y="791465"/>
            <a:ext cx="5787379" cy="5782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F8D3183-4FBC-4D23-865A-60654612B02D}"/>
              </a:ext>
            </a:extLst>
          </p:cNvPr>
          <p:cNvSpPr/>
          <p:nvPr/>
        </p:nvSpPr>
        <p:spPr>
          <a:xfrm flipV="1">
            <a:off x="6059424" y="3470275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BF73E9-C6CE-43E0-BB33-2F3CD4B234E3}"/>
              </a:ext>
            </a:extLst>
          </p:cNvPr>
          <p:cNvSpPr/>
          <p:nvPr/>
        </p:nvSpPr>
        <p:spPr>
          <a:xfrm>
            <a:off x="11826240" y="3345834"/>
            <a:ext cx="304800" cy="365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BFEEA-E7D5-4705-B821-0F9FFB342063}"/>
              </a:ext>
            </a:extLst>
          </p:cNvPr>
          <p:cNvSpPr txBox="1"/>
          <p:nvPr/>
        </p:nvSpPr>
        <p:spPr>
          <a:xfrm>
            <a:off x="6802481" y="198897"/>
            <a:ext cx="13149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>
                <a:solidFill>
                  <a:srgbClr val="0070C0"/>
                </a:solidFill>
              </a:rPr>
              <a:t>Velocity</a:t>
            </a:r>
            <a:endParaRPr lang="en-US" sz="2667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EB91C-FA45-4C5D-8B47-AF05AE0EE085}"/>
              </a:ext>
            </a:extLst>
          </p:cNvPr>
          <p:cNvSpPr txBox="1"/>
          <p:nvPr/>
        </p:nvSpPr>
        <p:spPr>
          <a:xfrm>
            <a:off x="6935762" y="990600"/>
            <a:ext cx="40370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b="1" dirty="0">
                <a:solidFill>
                  <a:srgbClr val="00B050"/>
                </a:solidFill>
              </a:rPr>
              <a:t>Force of     gravity</a:t>
            </a:r>
            <a:endParaRPr lang="en-US" sz="2667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5C82C4-1075-4852-B018-4184696FFAF0}"/>
              </a:ext>
            </a:extLst>
          </p:cNvPr>
          <p:cNvCxnSpPr>
            <a:cxnSpLocks/>
          </p:cNvCxnSpPr>
          <p:nvPr/>
        </p:nvCxnSpPr>
        <p:spPr>
          <a:xfrm>
            <a:off x="9047988" y="990601"/>
            <a:ext cx="0" cy="4646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F7D37A-F5CE-4032-B9A1-C3A9D9016E65}"/>
              </a:ext>
            </a:extLst>
          </p:cNvPr>
          <p:cNvSpPr txBox="1"/>
          <p:nvPr/>
        </p:nvSpPr>
        <p:spPr>
          <a:xfrm>
            <a:off x="205918" y="2022202"/>
            <a:ext cx="579135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67" dirty="0"/>
              <a:t>Artificial satellites orbit close to the Earth but with enough speed to prevent them hitting the Earth. </a:t>
            </a:r>
            <a:endParaRPr lang="en-US" sz="2667" b="1" dirty="0"/>
          </a:p>
        </p:txBody>
      </p:sp>
      <p:pic>
        <p:nvPicPr>
          <p:cNvPr id="2050" name="Picture 2" descr="File:Earth Western Hemisphere transparent background.png">
            <a:extLst>
              <a:ext uri="{FF2B5EF4-FFF2-40B4-BE49-F238E27FC236}">
                <a16:creationId xmlns:a16="http://schemas.microsoft.com/office/drawing/2014/main" id="{B283CED2-3972-4E67-B4D9-2055970A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08" y="1167313"/>
            <a:ext cx="4971048" cy="49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atellite no background">
            <a:extLst>
              <a:ext uri="{FF2B5EF4-FFF2-40B4-BE49-F238E27FC236}">
                <a16:creationId xmlns:a16="http://schemas.microsoft.com/office/drawing/2014/main" id="{AC29F993-ED8A-4F3C-88CC-DD60DBFD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3" y="245871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3FAA328-08CC-4191-BF0C-8DEEA6341993}"/>
              </a:ext>
            </a:extLst>
          </p:cNvPr>
          <p:cNvSpPr txBox="1">
            <a:spLocks/>
          </p:cNvSpPr>
          <p:nvPr/>
        </p:nvSpPr>
        <p:spPr>
          <a:xfrm>
            <a:off x="220718" y="69660"/>
            <a:ext cx="48536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b="1" u="sng" dirty="0">
                <a:latin typeface="+mn-lt"/>
              </a:rPr>
              <a:t>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3921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191" y="190537"/>
            <a:ext cx="6551837" cy="868363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Geostationary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3" y="1447800"/>
            <a:ext cx="8536977" cy="5249347"/>
          </a:xfrm>
        </p:spPr>
        <p:txBody>
          <a:bodyPr>
            <a:normAutofit/>
          </a:bodyPr>
          <a:lstStyle/>
          <a:p>
            <a:r>
              <a:rPr lang="en-GB" dirty="0"/>
              <a:t>A special orbit that is very useful is one that orbits above the equation on planet Earth and has a rotational period of exactly 24 hours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This is useful because fixed receivers on Earth do not need to move to track these </a:t>
            </a:r>
            <a:r>
              <a:rPr lang="en-GB" dirty="0" smtClean="0"/>
              <a:t>satellites </a:t>
            </a:r>
            <a:r>
              <a:rPr lang="en-GB" dirty="0"/>
              <a:t>because they appear to be stationary in the sky.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All geostationary satellite orbit at 36,000 km above sea level.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7170" name="Picture 2" descr="Image result for geostationary orb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atellite in geostationary orbit is always above the same point on Earth.">
            <a:extLst>
              <a:ext uri="{FF2B5EF4-FFF2-40B4-BE49-F238E27FC236}">
                <a16:creationId xmlns:a16="http://schemas.microsoft.com/office/drawing/2014/main" id="{4A4DFC3E-8469-4D82-8847-7D5D7A946B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49" y="2863863"/>
            <a:ext cx="3371851" cy="34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imation of poes orbits">
            <a:extLst>
              <a:ext uri="{FF2B5EF4-FFF2-40B4-BE49-F238E27FC236}">
                <a16:creationId xmlns:a16="http://schemas.microsoft.com/office/drawing/2014/main" id="{D70F77FC-6795-4BEE-A4A9-A0C3C465D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-385226"/>
            <a:ext cx="11074004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872165-51F4-4DEE-B739-365A171ABD57}"/>
              </a:ext>
            </a:extLst>
          </p:cNvPr>
          <p:cNvSpPr/>
          <p:nvPr/>
        </p:nvSpPr>
        <p:spPr>
          <a:xfrm>
            <a:off x="7213600" y="-736600"/>
            <a:ext cx="1828800" cy="47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79" y="98950"/>
            <a:ext cx="6551837" cy="868363"/>
          </a:xfrm>
        </p:spPr>
        <p:txBody>
          <a:bodyPr>
            <a:normAutofit/>
          </a:bodyPr>
          <a:lstStyle/>
          <a:p>
            <a:r>
              <a:rPr lang="en-GB" b="1" u="sng" dirty="0"/>
              <a:t>Monitoring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6" y="1413926"/>
            <a:ext cx="8128063" cy="5249347"/>
          </a:xfrm>
        </p:spPr>
        <p:txBody>
          <a:bodyPr>
            <a:normAutofit/>
          </a:bodyPr>
          <a:lstStyle/>
          <a:p>
            <a:r>
              <a:rPr lang="en-GB" dirty="0"/>
              <a:t>Some satellites have monitoring orbits which are usually: </a:t>
            </a:r>
          </a:p>
          <a:p>
            <a:pPr lvl="1"/>
            <a:r>
              <a:rPr lang="en-GB" dirty="0"/>
              <a:t>much lower</a:t>
            </a:r>
          </a:p>
          <a:p>
            <a:pPr lvl="1"/>
            <a:r>
              <a:rPr lang="en-GB" dirty="0"/>
              <a:t>have higher speeds</a:t>
            </a:r>
          </a:p>
          <a:p>
            <a:pPr lvl="1"/>
            <a:r>
              <a:rPr lang="en-GB" dirty="0"/>
              <a:t>and an orbital period of much less than 24 hours, perhaps only 1.5 hours</a:t>
            </a:r>
            <a:r>
              <a:rPr lang="en-GB" dirty="0" smtClean="0"/>
              <a:t>!</a:t>
            </a:r>
          </a:p>
          <a:p>
            <a:pPr lvl="1"/>
            <a:endParaRPr lang="en-GB" dirty="0"/>
          </a:p>
          <a:p>
            <a:r>
              <a:rPr lang="en-GB" dirty="0"/>
              <a:t>These can be used to monitor climate, weather, and environment.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8" name="Picture 2" descr="Image result for from ISS">
            <a:extLst>
              <a:ext uri="{FF2B5EF4-FFF2-40B4-BE49-F238E27FC236}">
                <a16:creationId xmlns:a16="http://schemas.microsoft.com/office/drawing/2014/main" id="{BC9B728A-11D2-433B-AD4E-9BFA27771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1" y="3767674"/>
            <a:ext cx="4683180" cy="30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ndRVjMovQ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" y="162560"/>
            <a:ext cx="11348720" cy="63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How Fast?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The distance around a circle is equal to it’s circumference:</a:t>
                </a:r>
              </a:p>
              <a:p>
                <a:pPr marL="0" indent="0">
                  <a:buNone/>
                </a:pP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Speed </a:t>
                </a:r>
                <a:r>
                  <a:rPr lang="en-GB" dirty="0"/>
                  <a:t>(note not velocity!!)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orbital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speed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GB" dirty="0"/>
                  <a:t> where T is the period of the orbit (time taken </a:t>
                </a:r>
                <a:r>
                  <a:rPr lang="en-GB" dirty="0" smtClean="0"/>
                  <a:t>for </a:t>
                </a:r>
                <a:r>
                  <a:rPr lang="en-GB" dirty="0"/>
                  <a:t>one whole orbit)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8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97" y="0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How Fast?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0956B-732E-4417-B36D-BAF76B64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3" y="1498600"/>
            <a:ext cx="11499288" cy="2235200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GB" sz="3200" dirty="0"/>
              <a:t>The Earth is 150 million km from the Sun and takes 365.25 days to orbit it. What is the orbital speed of the Earth in:</a:t>
            </a:r>
          </a:p>
          <a:p>
            <a:pPr marL="1219170" lvl="1" indent="-685783">
              <a:buFont typeface="+mj-lt"/>
              <a:buAutoNum type="alphaLcParenR"/>
            </a:pPr>
            <a:r>
              <a:rPr lang="en-GB" sz="2667" dirty="0"/>
              <a:t>km / day</a:t>
            </a:r>
          </a:p>
          <a:p>
            <a:pPr marL="1219170" lvl="1" indent="-685783">
              <a:buFont typeface="+mj-lt"/>
              <a:buAutoNum type="alphaLcParenR"/>
            </a:pPr>
            <a:r>
              <a:rPr lang="en-GB" sz="2667" dirty="0"/>
              <a:t>km / s </a:t>
            </a:r>
          </a:p>
          <a:p>
            <a:pPr marL="0" indent="0">
              <a:buNone/>
            </a:pP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E7984-05FA-48D9-A31F-009C105D18B1}"/>
                  </a:ext>
                </a:extLst>
              </p:cNvPr>
              <p:cNvSpPr txBox="1"/>
              <p:nvPr/>
            </p:nvSpPr>
            <p:spPr>
              <a:xfrm>
                <a:off x="1500012" y="2903230"/>
                <a:ext cx="9445195" cy="368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𝑜𝑟𝑏𝑖𝑡𝑎𝑙</m:t>
                      </m:r>
                      <m:r>
                        <a:rPr lang="en-GB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3200" b="1" i="1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r>
                  <a:rPr lang="en-GB" sz="3200" b="1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Where r = 150,000,000 km and T = 365.25 </a:t>
                </a:r>
                <a:r>
                  <a:rPr lang="en-GB" sz="3200" b="1" dirty="0" smtClean="0">
                    <a:solidFill>
                      <a:srgbClr val="7030A0"/>
                    </a:solidFill>
                    <a:cs typeface="Calibri" panose="020F0502020204030204" pitchFamily="34" charset="0"/>
                  </a:rPr>
                  <a:t>days</a:t>
                </a:r>
              </a:p>
              <a:p>
                <a:endParaRPr lang="en-GB" sz="3200" b="1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609585" indent="-609585">
                  <a:buFont typeface="+mj-lt"/>
                  <a:buAutoNum type="alphaLcParenR"/>
                </a:pPr>
                <a:r>
                  <a:rPr lang="en-GB" sz="3200" b="1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Orbital speed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× 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𝝅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× 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𝟏𝟓𝟎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𝟎𝟎𝟎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𝟎𝟎𝟎</m:t>
                        </m:r>
                      </m:num>
                      <m:den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𝟑𝟔𝟓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den>
                    </m:f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𝟔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𝒎𝒊𝒍𝒍𝒊𝒐𝒏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667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𝐤𝐦</m:t>
                    </m:r>
                    <m:r>
                      <a:rPr lang="en-GB" sz="2667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GB" sz="2667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𝐝𝐚𝐲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609585" indent="-609585">
                  <a:buFont typeface="+mj-lt"/>
                  <a:buAutoNum type="alphaLcParenR"/>
                </a:pPr>
                <a:endParaRPr lang="en-GB" sz="3200" b="1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  <a:p>
                <a:pPr marL="609585" indent="-609585">
                  <a:buFont typeface="+mj-lt"/>
                  <a:buAutoNum type="alphaLcParenR"/>
                </a:pPr>
                <a:r>
                  <a:rPr lang="en-GB" sz="3200" b="1" dirty="0">
                    <a:solidFill>
                      <a:srgbClr val="7030A0"/>
                    </a:solidFill>
                    <a:cs typeface="Calibri" panose="020F0502020204030204" pitchFamily="34" charset="0"/>
                  </a:rPr>
                  <a:t>In km/s this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𝟐𝟔𝟎𝟎𝟎𝟎𝟎</m:t>
                        </m:r>
                      </m:num>
                      <m:den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𝟐𝟒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×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𝟔𝟎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×</m:t>
                        </m:r>
                        <m:r>
                          <a:rPr lang="en-GB" sz="2667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𝟔𝟎</m:t>
                        </m:r>
                      </m:den>
                    </m:f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𝟑𝟎</m:t>
                    </m:r>
                    <m:r>
                      <a:rPr lang="en-GB" sz="2667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667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𝐤𝐦</m:t>
                    </m:r>
                    <m:r>
                      <a:rPr lang="en-GB" sz="2667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GB" sz="2667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𝐬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E7984-05FA-48D9-A31F-009C105D1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12" y="2903230"/>
                <a:ext cx="9445195" cy="3682803"/>
              </a:xfrm>
              <a:prstGeom prst="rect">
                <a:avLst/>
              </a:prstGeom>
              <a:blipFill>
                <a:blip r:embed="rId3"/>
                <a:stretch>
                  <a:fillRect l="-1679" b="-2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733" b="1" u="sng" dirty="0"/>
              <a:t>What effects the size of the centripetal force?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11" y="1604797"/>
            <a:ext cx="10931730" cy="4978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sz="4133" b="1" dirty="0">
                <a:solidFill>
                  <a:srgbClr val="7030A0"/>
                </a:solidFill>
              </a:rPr>
              <a:t>centripetal</a:t>
            </a:r>
            <a:r>
              <a:rPr lang="en-GB" dirty="0"/>
              <a:t> </a:t>
            </a:r>
            <a:r>
              <a:rPr lang="en-GB" sz="4133" b="1" dirty="0">
                <a:solidFill>
                  <a:srgbClr val="7030A0"/>
                </a:solidFill>
              </a:rPr>
              <a:t>force</a:t>
            </a:r>
            <a:r>
              <a:rPr lang="en-GB" dirty="0"/>
              <a:t> needed to maintain circular motion will </a:t>
            </a:r>
            <a:r>
              <a:rPr lang="en-GB" sz="4133" b="1" dirty="0">
                <a:solidFill>
                  <a:srgbClr val="7030A0"/>
                </a:solidFill>
              </a:rPr>
              <a:t>increase</a:t>
            </a:r>
            <a:r>
              <a:rPr lang="en-GB" dirty="0"/>
              <a:t> if: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7030A0"/>
                </a:solidFill>
              </a:rPr>
              <a:t>mass</a:t>
            </a:r>
            <a:r>
              <a:rPr lang="en-GB" dirty="0"/>
              <a:t> of the object </a:t>
            </a:r>
            <a:r>
              <a:rPr lang="en-GB" sz="4133" b="1" dirty="0">
                <a:solidFill>
                  <a:srgbClr val="7030A0"/>
                </a:solidFill>
              </a:rPr>
              <a:t>increases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F = ma so to maintain circular motion a higher force is needed.</a:t>
            </a:r>
          </a:p>
          <a:p>
            <a:r>
              <a:rPr lang="en-GB" dirty="0"/>
              <a:t>The </a:t>
            </a:r>
            <a:r>
              <a:rPr lang="en-GB" sz="4133" b="1" dirty="0">
                <a:solidFill>
                  <a:srgbClr val="7030A0"/>
                </a:solidFill>
              </a:rPr>
              <a:t>speed</a:t>
            </a:r>
            <a:r>
              <a:rPr lang="en-GB" dirty="0"/>
              <a:t> of </a:t>
            </a:r>
            <a:r>
              <a:rPr lang="en-GB" dirty="0" smtClean="0"/>
              <a:t>the </a:t>
            </a:r>
            <a:r>
              <a:rPr lang="en-GB" dirty="0"/>
              <a:t>object </a:t>
            </a:r>
            <a:r>
              <a:rPr lang="en-GB" sz="4133" b="1" dirty="0">
                <a:solidFill>
                  <a:srgbClr val="7030A0"/>
                </a:solidFill>
              </a:rPr>
              <a:t>increases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Faster objects cover more distance so a larger deflection is required which means larger acceleration and thus larger force.</a:t>
            </a:r>
          </a:p>
          <a:p>
            <a:r>
              <a:rPr lang="en-GB" dirty="0"/>
              <a:t>The </a:t>
            </a:r>
            <a:r>
              <a:rPr lang="en-GB" sz="4133" b="1" dirty="0">
                <a:solidFill>
                  <a:srgbClr val="7030A0"/>
                </a:solidFill>
              </a:rPr>
              <a:t>radius</a:t>
            </a:r>
            <a:r>
              <a:rPr lang="en-GB" dirty="0"/>
              <a:t> of the orbit </a:t>
            </a:r>
            <a:r>
              <a:rPr lang="en-GB" sz="4133" b="1" dirty="0">
                <a:solidFill>
                  <a:srgbClr val="7030A0"/>
                </a:solidFill>
              </a:rPr>
              <a:t>decreases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Smaller circles require higher acceleration towards the centre of the circle to maintain the rapidly changing angle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" y="97974"/>
            <a:ext cx="11572195" cy="565079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94" y="0"/>
            <a:ext cx="9982881" cy="664586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862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90DOE87TY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0560" y="252730"/>
            <a:ext cx="11043920" cy="62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The expanding universe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893" y="3414053"/>
            <a:ext cx="3996952" cy="3240360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u="sng" dirty="0">
                <a:solidFill>
                  <a:schemeClr val="bg1"/>
                </a:solidFill>
              </a:rPr>
              <a:t>Edwin Hubble </a:t>
            </a:r>
          </a:p>
          <a:p>
            <a:pPr>
              <a:buNone/>
            </a:pPr>
            <a:r>
              <a:rPr lang="en-GB" sz="1600" b="1" i="1" dirty="0">
                <a:solidFill>
                  <a:schemeClr val="bg1"/>
                </a:solidFill>
              </a:rPr>
              <a:t>Discovered that:</a:t>
            </a:r>
          </a:p>
          <a:p>
            <a:pPr>
              <a:buNone/>
            </a:pPr>
            <a:r>
              <a:rPr lang="en-GB" sz="1600" dirty="0">
                <a:solidFill>
                  <a:schemeClr val="bg1"/>
                </a:solidFill>
              </a:rPr>
              <a:t>The light from distance galaxies was red-shifted, The further away, the bigger the red shift   </a:t>
            </a:r>
          </a:p>
          <a:p>
            <a:pPr>
              <a:buNone/>
            </a:pPr>
            <a:r>
              <a:rPr lang="en-GB" sz="1600" b="1" i="1" dirty="0">
                <a:solidFill>
                  <a:schemeClr val="bg1"/>
                </a:solidFill>
              </a:rPr>
              <a:t>Concluded that:</a:t>
            </a:r>
          </a:p>
          <a:p>
            <a:pPr>
              <a:buNone/>
            </a:pPr>
            <a:r>
              <a:rPr lang="en-GB" sz="1600" dirty="0">
                <a:solidFill>
                  <a:schemeClr val="bg1"/>
                </a:solidFill>
              </a:rPr>
              <a:t>Distant galaxies are moving away from us, Greater the distance the greater the speed its moving away </a:t>
            </a:r>
          </a:p>
          <a:p>
            <a:pPr>
              <a:buNone/>
            </a:pPr>
            <a:r>
              <a:rPr lang="en-GB" sz="1600" b="1" i="1" dirty="0">
                <a:solidFill>
                  <a:schemeClr val="bg1"/>
                </a:solidFill>
              </a:rPr>
              <a:t>This must mean that the whole universe is expanding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002874"/>
            <a:ext cx="4983091" cy="124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hysicsclassroom.com/class/waves/u10l3d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/>
          <a:stretch/>
        </p:blipFill>
        <p:spPr bwMode="auto">
          <a:xfrm>
            <a:off x="7198824" y="1383905"/>
            <a:ext cx="3889590" cy="176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60986" y="1212951"/>
            <a:ext cx="6156176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b="1" dirty="0"/>
              <a:t>	</a:t>
            </a:r>
            <a:r>
              <a:rPr lang="en-GB" sz="2000" b="1" u="sng" dirty="0"/>
              <a:t>The Doppler effect</a:t>
            </a:r>
            <a:r>
              <a:rPr lang="en-GB" sz="2000" dirty="0"/>
              <a:t>: </a:t>
            </a:r>
            <a:r>
              <a:rPr lang="en-GB" sz="2000" u="sng" dirty="0">
                <a:solidFill>
                  <a:srgbClr val="FF0000"/>
                </a:solidFill>
              </a:rPr>
              <a:t>Change in observed wavelength of waves due to the motion and source of the waves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 l="30413" t="22320" r="17022" b="33265"/>
          <a:stretch>
            <a:fillRect/>
          </a:stretch>
        </p:blipFill>
        <p:spPr bwMode="auto">
          <a:xfrm>
            <a:off x="5056357" y="3340790"/>
            <a:ext cx="6158181" cy="3386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6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040"/>
            <a:ext cx="12192000" cy="10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The expanding universe </a:t>
            </a:r>
            <a:endParaRPr lang="en-GB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7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43" y="517801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Cosmological </a:t>
            </a:r>
            <a:r>
              <a:rPr lang="en-GB" dirty="0" err="1" smtClean="0"/>
              <a:t>Redshift</a:t>
            </a:r>
            <a:r>
              <a:rPr lang="en-GB" dirty="0" smtClean="0"/>
              <a:t> II</a:t>
            </a:r>
            <a:endParaRPr lang="en-GB" dirty="0"/>
          </a:p>
        </p:txBody>
      </p:sp>
      <p:pic>
        <p:nvPicPr>
          <p:cNvPr id="38914" name="Picture 2" descr="http://upload.wikimedia.org/wikipedia/commons/thumb/1/14/Redshift.png/170px-Redshif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839" y="1491344"/>
            <a:ext cx="2609306" cy="460465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32956" y="3082020"/>
            <a:ext cx="232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Atomic spectra from the sun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9242" y="3125564"/>
            <a:ext cx="267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Atomic spectra from the far off star</a:t>
            </a:r>
          </a:p>
        </p:txBody>
      </p:sp>
      <p:sp>
        <p:nvSpPr>
          <p:cNvPr id="22" name="Oval 21"/>
          <p:cNvSpPr/>
          <p:nvPr/>
        </p:nvSpPr>
        <p:spPr>
          <a:xfrm>
            <a:off x="5693229" y="2198915"/>
            <a:ext cx="1121229" cy="838200"/>
          </a:xfrm>
          <a:prstGeom prst="ellipse">
            <a:avLst/>
          </a:prstGeom>
          <a:noFill/>
          <a:ln>
            <a:solidFill>
              <a:srgbClr val="3366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781800" y="2242457"/>
            <a:ext cx="1055916" cy="206829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73043" y="1917249"/>
            <a:ext cx="114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 shift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524000" y="0"/>
            <a:ext cx="9144000" cy="764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u="sng" dirty="0" smtClean="0">
                <a:latin typeface="+mj-lt"/>
                <a:ea typeface="+mj-ea"/>
                <a:cs typeface="+mj-cs"/>
              </a:rPr>
              <a:t>Why do </a:t>
            </a:r>
            <a:r>
              <a:rPr lang="en-GB" sz="2800" b="1" u="sng" dirty="0">
                <a:latin typeface="+mj-lt"/>
                <a:ea typeface="+mj-ea"/>
                <a:cs typeface="+mj-cs"/>
              </a:rPr>
              <a:t>we think the Universe is </a:t>
            </a:r>
            <a:r>
              <a:rPr lang="en-GB" sz="2800" b="1" u="sng" dirty="0" smtClean="0">
                <a:latin typeface="+mj-lt"/>
                <a:ea typeface="+mj-ea"/>
                <a:cs typeface="+mj-cs"/>
              </a:rPr>
              <a:t>expanding?</a:t>
            </a:r>
            <a:endParaRPr lang="en-GB" sz="28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2711" y="4562045"/>
            <a:ext cx="3438128" cy="64633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GB" dirty="0"/>
              <a:t>Low frequency visible light is </a:t>
            </a:r>
            <a:r>
              <a:rPr lang="en-GB" dirty="0">
                <a:solidFill>
                  <a:srgbClr val="FF0000"/>
                </a:solidFill>
              </a:rPr>
              <a:t>red</a:t>
            </a:r>
          </a:p>
          <a:p>
            <a:r>
              <a:rPr lang="en-GB" dirty="0"/>
              <a:t>High frequency visible light is</a:t>
            </a:r>
            <a:r>
              <a:rPr lang="en-GB" dirty="0">
                <a:solidFill>
                  <a:srgbClr val="0070C0"/>
                </a:solidFill>
              </a:rPr>
              <a:t> 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3512" y="5949280"/>
            <a:ext cx="89644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Don’t get confused! Radiation does not become redder but the wavelength increases / frequency </a:t>
            </a:r>
            <a:r>
              <a:rPr lang="en-GB" dirty="0" smtClean="0"/>
              <a:t>decreases. Infra </a:t>
            </a:r>
            <a:r>
              <a:rPr lang="en-GB" dirty="0"/>
              <a:t>red radiation does not become shifted into the red part of the visible spectrum!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8" grpId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8067422" cy="623731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359" y="472405"/>
            <a:ext cx="1656184" cy="574793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128448" y="493853"/>
            <a:ext cx="1800200" cy="56323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…. the Earth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… the Earth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… than Star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06" y="2420888"/>
            <a:ext cx="10438588" cy="23762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690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The Big Bang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91440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The </a:t>
            </a:r>
            <a:r>
              <a:rPr lang="en-GB" sz="2400" b="1" u="sng" dirty="0"/>
              <a:t>Big Bang theory </a:t>
            </a:r>
            <a:r>
              <a:rPr lang="en-GB" sz="2400" dirty="0"/>
              <a:t>states that:</a:t>
            </a:r>
          </a:p>
          <a:p>
            <a:r>
              <a:rPr lang="en-GB" sz="2400" dirty="0"/>
              <a:t>The universe is expanding after exploding suddenly in a Big Bang from a very small initial point</a:t>
            </a:r>
          </a:p>
          <a:p>
            <a:r>
              <a:rPr lang="en-GB" sz="2400" dirty="0"/>
              <a:t>Space, time and matter were created in the Big Bang 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173" y="3167030"/>
            <a:ext cx="5078789" cy="34778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</a:rPr>
              <a:t>Evidence for the Big Bang: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Cosmic microwave background radiation (CMBR)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 It was created as high-energy </a:t>
            </a:r>
            <a:r>
              <a:rPr lang="en-GB" sz="2000" b="1" dirty="0">
                <a:solidFill>
                  <a:schemeClr val="bg1"/>
                </a:solidFill>
              </a:rPr>
              <a:t>gamma</a:t>
            </a:r>
            <a:r>
              <a:rPr lang="en-GB" sz="2000" dirty="0">
                <a:solidFill>
                  <a:schemeClr val="bg1"/>
                </a:solidFill>
              </a:rPr>
              <a:t> radiation after the big bang and has been travelling through space since then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 As the universe has </a:t>
            </a:r>
            <a:r>
              <a:rPr lang="en-GB" sz="2000" b="1" dirty="0">
                <a:solidFill>
                  <a:schemeClr val="bg1"/>
                </a:solidFill>
              </a:rPr>
              <a:t>expanded</a:t>
            </a:r>
            <a:r>
              <a:rPr lang="en-GB" sz="2000" dirty="0">
                <a:solidFill>
                  <a:schemeClr val="bg1"/>
                </a:solidFill>
              </a:rPr>
              <a:t> it has stretched out to longer and </a:t>
            </a:r>
            <a:r>
              <a:rPr lang="en-GB" sz="2000" b="1" dirty="0">
                <a:solidFill>
                  <a:schemeClr val="bg1"/>
                </a:solidFill>
              </a:rPr>
              <a:t>longer</a:t>
            </a:r>
            <a:r>
              <a:rPr lang="en-GB" sz="2000" dirty="0">
                <a:solidFill>
                  <a:schemeClr val="bg1"/>
                </a:solidFill>
              </a:rPr>
              <a:t> wavelengths and is now </a:t>
            </a:r>
            <a:r>
              <a:rPr lang="en-GB" sz="2000" b="1" dirty="0">
                <a:solidFill>
                  <a:schemeClr val="bg1"/>
                </a:solidFill>
              </a:rPr>
              <a:t>microwave</a:t>
            </a:r>
            <a:r>
              <a:rPr lang="en-GB" sz="2000" dirty="0">
                <a:solidFill>
                  <a:schemeClr val="bg1"/>
                </a:solidFill>
              </a:rPr>
              <a:t> radiation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 It has been mapped out using microwave detectors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57346"/>
            <a:ext cx="5570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>
                <a:solidFill>
                  <a:schemeClr val="tx2"/>
                </a:solidFill>
              </a:rPr>
              <a:t>Future of the universe:</a:t>
            </a:r>
          </a:p>
          <a:p>
            <a:r>
              <a:rPr lang="en-GB" sz="2000" dirty="0">
                <a:solidFill>
                  <a:schemeClr val="tx2"/>
                </a:solidFill>
              </a:rPr>
              <a:t>If the density of the universe is less than a certain amount then it will expand forever.. If not, it will stop expanding and reverse ending in a crunch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6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119062"/>
            <a:ext cx="11640912" cy="538025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00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9316"/>
            <a:ext cx="10513168" cy="487007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509" y="2767211"/>
            <a:ext cx="9767155" cy="40907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5" y="183123"/>
            <a:ext cx="12198645" cy="37000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08" y="2124435"/>
            <a:ext cx="8505623" cy="30152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356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696400" cy="306429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338931"/>
            <a:ext cx="9335854" cy="336322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1" y="142272"/>
            <a:ext cx="10274975" cy="31966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377" y="3206565"/>
            <a:ext cx="9649353" cy="35073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411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8743"/>
            <a:ext cx="11809312" cy="510579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59" y="1844824"/>
            <a:ext cx="10367597" cy="489391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85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Vw3DuiHQzn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960" y="265430"/>
            <a:ext cx="11165840" cy="62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8" y="0"/>
            <a:ext cx="6712855" cy="692263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69322" y="5213132"/>
            <a:ext cx="5693351" cy="367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25778" r="22501" b="9557"/>
          <a:stretch>
            <a:fillRect/>
          </a:stretch>
        </p:blipFill>
        <p:spPr bwMode="auto">
          <a:xfrm>
            <a:off x="1387475" y="46038"/>
            <a:ext cx="941705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43475" y="404813"/>
            <a:ext cx="1152525" cy="50323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756150" y="1825625"/>
            <a:ext cx="1655763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825750" y="3260725"/>
            <a:ext cx="1655763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25750" y="4652963"/>
            <a:ext cx="1655763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672263" y="4652963"/>
            <a:ext cx="1655762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672263" y="3260725"/>
            <a:ext cx="1655762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825750" y="6076950"/>
            <a:ext cx="1655763" cy="5032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583238" y="6075363"/>
            <a:ext cx="1657350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751763" y="6075363"/>
            <a:ext cx="1657350" cy="5048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960841" y="258466"/>
            <a:ext cx="2448272" cy="2531566"/>
          </a:xfrm>
          <a:prstGeom prst="wedgeRoundRectCallout">
            <a:avLst>
              <a:gd name="adj1" fmla="val -70992"/>
              <a:gd name="adj2" fmla="val 231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Fusion – turning Hydrogen into Helium.  </a:t>
            </a:r>
            <a:r>
              <a:rPr lang="en-GB" sz="2400"/>
              <a:t>Main Stable </a:t>
            </a:r>
            <a:r>
              <a:rPr lang="en-GB" sz="2400" dirty="0"/>
              <a:t>because forces within it are </a:t>
            </a:r>
            <a:r>
              <a:rPr lang="en-GB" sz="2400" b="1" u="sng" dirty="0"/>
              <a:t>balanced.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5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0350"/>
            <a:ext cx="11017250" cy="3451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068960"/>
            <a:ext cx="10204450" cy="2519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2225"/>
            <a:ext cx="8172450" cy="75707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513"/>
            <a:ext cx="9147175" cy="5661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1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60350"/>
            <a:ext cx="11039475" cy="41767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35" y="692696"/>
            <a:ext cx="9136063" cy="571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2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949</Words>
  <Application>Microsoft Office PowerPoint</Application>
  <PresentationFormat>Widescreen</PresentationFormat>
  <Paragraphs>139</Paragraphs>
  <Slides>32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direction would the ball go if the string was cut?</vt:lpstr>
      <vt:lpstr>PowerPoint Presentation</vt:lpstr>
      <vt:lpstr>PowerPoint Presentation</vt:lpstr>
      <vt:lpstr>PowerPoint Presentation</vt:lpstr>
      <vt:lpstr>PowerPoint Presentation</vt:lpstr>
      <vt:lpstr>Geostationary orbits</vt:lpstr>
      <vt:lpstr>Monitoring orbits</vt:lpstr>
      <vt:lpstr>How Fast?</vt:lpstr>
      <vt:lpstr>How Fast?</vt:lpstr>
      <vt:lpstr>What effects the size of the centripetal force?</vt:lpstr>
      <vt:lpstr>PowerPoint Presentation</vt:lpstr>
      <vt:lpstr>PowerPoint Presentation</vt:lpstr>
      <vt:lpstr>The expanding universe </vt:lpstr>
      <vt:lpstr>The expanding universe </vt:lpstr>
      <vt:lpstr>Cosmological Redshift II</vt:lpstr>
      <vt:lpstr>PowerPoint Presentation</vt:lpstr>
      <vt:lpstr>The Big Bang 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10</cp:revision>
  <dcterms:created xsi:type="dcterms:W3CDTF">2018-05-16T16:26:21Z</dcterms:created>
  <dcterms:modified xsi:type="dcterms:W3CDTF">2018-05-25T14:16:03Z</dcterms:modified>
</cp:coreProperties>
</file>