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2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E625F-1900-5043-BB2D-BCA3C181B037}" type="datetimeFigureOut">
              <a:rPr lang="en-US" smtClean="0"/>
              <a:t>10/8/2019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0190-99FD-3E4E-9C0A-B66C46E32549}" type="slidenum">
              <a:rPr lang="en-US" smtClean="0"/>
              <a:t>‹#›</a:t>
            </a:fld>
            <a:endParaRPr lang="en-US"/>
          </a:p>
        </p:txBody>
      </p:sp>
    </p:spTree>
    <p:extLst>
      <p:ext uri="{BB962C8B-B14F-4D97-AF65-F5344CB8AC3E}">
        <p14:creationId xmlns:p14="http://schemas.microsoft.com/office/powerpoint/2010/main" val="1104646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60190-99FD-3E4E-9C0A-B66C46E32549}" type="slidenum">
              <a:rPr lang="en-US" smtClean="0"/>
              <a:t>1</a:t>
            </a:fld>
            <a:endParaRPr lang="en-US"/>
          </a:p>
        </p:txBody>
      </p:sp>
    </p:spTree>
    <p:extLst>
      <p:ext uri="{BB962C8B-B14F-4D97-AF65-F5344CB8AC3E}">
        <p14:creationId xmlns:p14="http://schemas.microsoft.com/office/powerpoint/2010/main" val="234314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2626810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18476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70676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3300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C82D-C56A-B845-9515-62DD68A65328}" type="datetimeFigureOut">
              <a:rPr lang="en-US" smtClean="0"/>
              <a:t>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4694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C82D-C56A-B845-9515-62DD68A65328}"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235009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C82D-C56A-B845-9515-62DD68A65328}" type="datetimeFigureOut">
              <a:rPr lang="en-US" smtClean="0"/>
              <a:t>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48102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C82D-C56A-B845-9515-62DD68A65328}" type="datetimeFigureOut">
              <a:rPr lang="en-US" smtClean="0"/>
              <a:t>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53934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C82D-C56A-B845-9515-62DD68A65328}" type="datetimeFigureOut">
              <a:rPr lang="en-US" smtClean="0"/>
              <a:t>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05405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C82D-C56A-B845-9515-62DD68A65328}"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65985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C82D-C56A-B845-9515-62DD68A65328}" type="datetimeFigureOut">
              <a:rPr lang="en-US" smtClean="0"/>
              <a:t>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025350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C82D-C56A-B845-9515-62DD68A65328}" type="datetimeFigureOut">
              <a:rPr lang="en-US" smtClean="0"/>
              <a:t>10/8/2019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8FD49-FB9D-BC45-AC96-A07ACC1D8B84}" type="slidenum">
              <a:rPr lang="en-US" smtClean="0"/>
              <a:t>‹#›</a:t>
            </a:fld>
            <a:endParaRPr lang="en-US"/>
          </a:p>
        </p:txBody>
      </p:sp>
    </p:spTree>
    <p:extLst>
      <p:ext uri="{BB962C8B-B14F-4D97-AF65-F5344CB8AC3E}">
        <p14:creationId xmlns:p14="http://schemas.microsoft.com/office/powerpoint/2010/main" val="208035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03086528"/>
              </p:ext>
            </p:extLst>
          </p:nvPr>
        </p:nvGraphicFramePr>
        <p:xfrm>
          <a:off x="3883" y="1977"/>
          <a:ext cx="3365850" cy="5760720"/>
        </p:xfrm>
        <a:graphic>
          <a:graphicData uri="http://schemas.openxmlformats.org/drawingml/2006/table">
            <a:tbl>
              <a:tblPr firstRow="1" bandRow="1">
                <a:tableStyleId>{5940675A-B579-460E-94D1-54222C63F5DA}</a:tableStyleId>
              </a:tblPr>
              <a:tblGrid>
                <a:gridCol w="3365850">
                  <a:extLst>
                    <a:ext uri="{9D8B030D-6E8A-4147-A177-3AD203B41FA5}">
                      <a16:colId xmlns:a16="http://schemas.microsoft.com/office/drawing/2014/main" val="20000"/>
                    </a:ext>
                  </a:extLst>
                </a:gridCol>
              </a:tblGrid>
              <a:tr h="224446">
                <a:tc>
                  <a:txBody>
                    <a:bodyPr/>
                    <a:lstStyle/>
                    <a:p>
                      <a:r>
                        <a:rPr lang="en-US" sz="1200" dirty="0" smtClean="0">
                          <a:solidFill>
                            <a:schemeClr val="bg1"/>
                          </a:solidFill>
                        </a:rPr>
                        <a:t>Plot</a:t>
                      </a:r>
                      <a:endParaRPr lang="en-US" sz="1200" dirty="0">
                        <a:solidFill>
                          <a:schemeClr val="bg1"/>
                        </a:solidFill>
                      </a:endParaRPr>
                    </a:p>
                  </a:txBody>
                  <a:tcPr>
                    <a:solidFill>
                      <a:schemeClr val="tx1"/>
                    </a:solidFill>
                  </a:tcPr>
                </a:tc>
                <a:extLst>
                  <a:ext uri="{0D108BD9-81ED-4DB2-BD59-A6C34878D82A}">
                    <a16:rowId xmlns:a16="http://schemas.microsoft.com/office/drawing/2014/main" val="10000"/>
                  </a:ext>
                </a:extLst>
              </a:tr>
              <a:tr h="514545">
                <a:tc>
                  <a:txBody>
                    <a:bodyPr/>
                    <a:lstStyle/>
                    <a:p>
                      <a:pPr algn="ctr"/>
                      <a:r>
                        <a:rPr lang="en-US" sz="900" b="1" dirty="0" smtClean="0"/>
                        <a:t>Act</a:t>
                      </a:r>
                      <a:r>
                        <a:rPr lang="en-US" sz="900" b="1" baseline="0" dirty="0" smtClean="0"/>
                        <a:t> 1 </a:t>
                      </a:r>
                      <a:endParaRPr lang="en-US" sz="900" b="1" dirty="0"/>
                    </a:p>
                    <a:p>
                      <a:r>
                        <a:rPr lang="en-US" sz="900" i="0" dirty="0" smtClean="0"/>
                        <a:t>Set</a:t>
                      </a:r>
                      <a:r>
                        <a:rPr lang="en-US" sz="900" i="0" baseline="0" dirty="0" smtClean="0"/>
                        <a:t> in April 1912, Brumley (Midlands). The Birling family and Gerald Croft are celebrating Sheila Birling’s engagement to Gerald Croft with a dinner. Mr. Birling lectures his son, Eric Birling, and Gerald about the importance of every man looking out for himself if he wants to get on in life. Edna (the maid) announces that an inspector has arrived. Inspector Goole says that he is investigating the death of a young woman who committed suicide, Eva Smith. Mr. Birling is shown a photograph of Eva and, after initially denying recognising the woman in the photo, he remembers firing her in 1910 for organising a strike over workers’ pay. Sheila recalls also having Eva sacked about her manner when served by her in an upmarket department store. The Inspector reveals that Eva Smith changed her name to Daisy Renton. Gerald reveals to Sheila he had an affair with Daisy Renton. </a:t>
                      </a:r>
                      <a:endParaRPr lang="en-US" sz="900" i="0" dirty="0"/>
                    </a:p>
                  </a:txBody>
                  <a:tcPr/>
                </a:tc>
                <a:extLst>
                  <a:ext uri="{0D108BD9-81ED-4DB2-BD59-A6C34878D82A}">
                    <a16:rowId xmlns:a16="http://schemas.microsoft.com/office/drawing/2014/main" val="10001"/>
                  </a:ext>
                </a:extLst>
              </a:tr>
              <a:tr h="726416">
                <a:tc>
                  <a:txBody>
                    <a:bodyPr/>
                    <a:lstStyle/>
                    <a:p>
                      <a:pPr algn="ctr"/>
                      <a:r>
                        <a:rPr lang="en-US" sz="900" b="1" dirty="0" smtClean="0"/>
                        <a:t>Act</a:t>
                      </a:r>
                      <a:r>
                        <a:rPr lang="en-US" sz="900" b="1" baseline="0" dirty="0" smtClean="0"/>
                        <a:t> 2</a:t>
                      </a:r>
                    </a:p>
                    <a:p>
                      <a:pPr algn="l"/>
                      <a:r>
                        <a:rPr lang="en-US" sz="900" baseline="0" dirty="0" smtClean="0"/>
                        <a:t>Gerald explains to the Inspector that he had an affair with Eva but hasn’t seen her since he ended their relationship back in Autumn 1911. Sheila gives her engagement ring back to Gerald. The Inspector turns his attention to Mrs. Birling. She confesses that she also had contact with Eva but that Eva gave herself a different name. Eva approached a charity chaired by Mrs. Birling to ask for help. Eva was desperate and pregnant but help was refused by Mrs. Birling because she was offended by the girl calling herself Mrs. Birling. She tells Eva that the baby’s father should be made entirely responsible. She also tells Inspector Goole that the father should be held entirely responsible and be made an example of. </a:t>
                      </a:r>
                      <a:endParaRPr lang="en-US" sz="900" dirty="0"/>
                    </a:p>
                  </a:txBody>
                  <a:tcPr/>
                </a:tc>
                <a:extLst>
                  <a:ext uri="{0D108BD9-81ED-4DB2-BD59-A6C34878D82A}">
                    <a16:rowId xmlns:a16="http://schemas.microsoft.com/office/drawing/2014/main" val="10002"/>
                  </a:ext>
                </a:extLst>
              </a:tr>
              <a:tr h="447758">
                <a:tc>
                  <a:txBody>
                    <a:bodyPr/>
                    <a:lstStyle/>
                    <a:p>
                      <a:pPr algn="ctr"/>
                      <a:r>
                        <a:rPr lang="en-US" sz="900" b="1" dirty="0" smtClean="0"/>
                        <a:t>Act 3</a:t>
                      </a:r>
                    </a:p>
                    <a:p>
                      <a:pPr algn="l"/>
                      <a:r>
                        <a:rPr lang="en-US" sz="900" dirty="0" smtClean="0"/>
                        <a:t>Eric</a:t>
                      </a:r>
                      <a:r>
                        <a:rPr lang="en-US" sz="900" baseline="0" dirty="0" smtClean="0"/>
                        <a:t> is revealed as the father. He stole money from Mr. Birling’s office to provide money to Eva. The Inspector delivers his final speech. After he leaves, the family begin to suspect that he was not a genuine police inspector. A phone call to the Chief Constable confirms this. Next, they phone the infirmary to be informed that no suicide case has been brought in. Mr. Birling, Mrs. Birling and Gerald congratulate themselves that it was all a hoax and they can continue as before. This attitude upsets Sheila and Eric. The phone rings. Mr. Birling announces to the family that a girl has just died on her way to the infirmary and a police officer is coming to question them.</a:t>
                      </a:r>
                      <a:endParaRPr lang="en-US" sz="900" dirty="0"/>
                    </a:p>
                  </a:txBody>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92625159"/>
              </p:ext>
            </p:extLst>
          </p:nvPr>
        </p:nvGraphicFramePr>
        <p:xfrm>
          <a:off x="3369733" y="0"/>
          <a:ext cx="2831043" cy="4251960"/>
        </p:xfrm>
        <a:graphic>
          <a:graphicData uri="http://schemas.openxmlformats.org/drawingml/2006/table">
            <a:tbl>
              <a:tblPr firstRow="1" bandRow="1">
                <a:tableStyleId>{5940675A-B579-460E-94D1-54222C63F5DA}</a:tableStyleId>
              </a:tblPr>
              <a:tblGrid>
                <a:gridCol w="678392">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057276">
                  <a:extLst>
                    <a:ext uri="{9D8B030D-6E8A-4147-A177-3AD203B41FA5}">
                      <a16:colId xmlns:a16="http://schemas.microsoft.com/office/drawing/2014/main" val="20002"/>
                    </a:ext>
                  </a:extLst>
                </a:gridCol>
              </a:tblGrid>
              <a:tr h="270126">
                <a:tc gridSpan="3">
                  <a:txBody>
                    <a:bodyPr/>
                    <a:lstStyle/>
                    <a:p>
                      <a:r>
                        <a:rPr lang="en-US" sz="1200" dirty="0" smtClean="0">
                          <a:solidFill>
                            <a:srgbClr val="FFFFFF"/>
                          </a:solidFill>
                        </a:rPr>
                        <a:t>Character</a:t>
                      </a:r>
                      <a:endParaRPr lang="en-US" sz="1200" dirty="0">
                        <a:solidFill>
                          <a:srgbClr val="FFFFFF"/>
                        </a:solidFill>
                      </a:endParaRPr>
                    </a:p>
                  </a:txBody>
                  <a:tcPr>
                    <a:solidFill>
                      <a:srgbClr val="000000"/>
                    </a:solidFill>
                  </a:tcPr>
                </a:tc>
                <a:tc hMerge="1">
                  <a:txBody>
                    <a:bodyPr/>
                    <a:lstStyle/>
                    <a:p>
                      <a:endParaRPr lang="en-US" dirty="0"/>
                    </a:p>
                  </a:txBody>
                  <a:tcPr>
                    <a:solidFill>
                      <a:srgbClr val="000000"/>
                    </a:solidFill>
                  </a:tcPr>
                </a:tc>
                <a:tc hMerge="1">
                  <a:txBody>
                    <a:bodyPr/>
                    <a:lstStyle/>
                    <a:p>
                      <a:endParaRPr lang="en-GB"/>
                    </a:p>
                  </a:txBody>
                  <a:tcPr/>
                </a:tc>
                <a:extLst>
                  <a:ext uri="{0D108BD9-81ED-4DB2-BD59-A6C34878D82A}">
                    <a16:rowId xmlns:a16="http://schemas.microsoft.com/office/drawing/2014/main" val="10000"/>
                  </a:ext>
                </a:extLst>
              </a:tr>
              <a:tr h="563880">
                <a:tc>
                  <a:txBody>
                    <a:bodyPr/>
                    <a:lstStyle/>
                    <a:p>
                      <a:r>
                        <a:rPr lang="en-US" sz="800" dirty="0" smtClean="0"/>
                        <a:t>Inspector Goole</a:t>
                      </a:r>
                      <a:endParaRPr lang="en-US" sz="800" dirty="0"/>
                    </a:p>
                  </a:txBody>
                  <a:tcPr/>
                </a:tc>
                <a:tc>
                  <a:txBody>
                    <a:bodyPr/>
                    <a:lstStyle/>
                    <a:p>
                      <a:r>
                        <a:rPr lang="en-US" sz="800" i="0" dirty="0" smtClean="0"/>
                        <a:t>Priestley’s mouthpiece; advocates social justice.</a:t>
                      </a:r>
                      <a:r>
                        <a:rPr lang="en-US" sz="800" i="0" baseline="0" dirty="0" smtClean="0"/>
                        <a:t>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baseline="0" dirty="0" smtClean="0"/>
                        <a:t>Righteous, powerful, unconventional, imposing, sardonic and mysterious.</a:t>
                      </a:r>
                      <a:endParaRPr lang="en-US" sz="800" i="0" dirty="0" smtClean="0"/>
                    </a:p>
                  </a:txBody>
                  <a:tcPr/>
                </a:tc>
                <a:extLst>
                  <a:ext uri="{0D108BD9-81ED-4DB2-BD59-A6C34878D82A}">
                    <a16:rowId xmlns:a16="http://schemas.microsoft.com/office/drawing/2014/main" val="10001"/>
                  </a:ext>
                </a:extLst>
              </a:tr>
              <a:tr h="661035">
                <a:tc>
                  <a:txBody>
                    <a:bodyPr/>
                    <a:lstStyle/>
                    <a:p>
                      <a:r>
                        <a:rPr lang="en-US" sz="800" dirty="0" smtClean="0"/>
                        <a:t>Arthur</a:t>
                      </a:r>
                      <a:r>
                        <a:rPr lang="en-US" sz="800" baseline="0" dirty="0" smtClean="0"/>
                        <a:t> Birling</a:t>
                      </a:r>
                      <a:endParaRPr lang="en-US" sz="800" dirty="0"/>
                    </a:p>
                  </a:txBody>
                  <a:tcPr/>
                </a:tc>
                <a:tc>
                  <a:txBody>
                    <a:bodyPr/>
                    <a:lstStyle/>
                    <a:p>
                      <a:r>
                        <a:rPr lang="en-US" sz="800" i="0" dirty="0" smtClean="0"/>
                        <a:t>Businessman</a:t>
                      </a:r>
                      <a:r>
                        <a:rPr lang="en-US" sz="800" i="0" baseline="0" dirty="0" smtClean="0"/>
                        <a:t> and capitalist who is against social equality. A self-made man (new money).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baseline="0" dirty="0" smtClean="0"/>
                        <a:t>Arrogant, pompous, selfish, stubborn, prejudiced and overconfident. </a:t>
                      </a:r>
                      <a:endParaRPr lang="en-US" sz="800" i="0" dirty="0" smtClean="0"/>
                    </a:p>
                    <a:p>
                      <a:endParaRPr lang="en-US" sz="800" i="0" dirty="0"/>
                    </a:p>
                  </a:txBody>
                  <a:tcPr/>
                </a:tc>
                <a:extLst>
                  <a:ext uri="{0D108BD9-81ED-4DB2-BD59-A6C34878D82A}">
                    <a16:rowId xmlns:a16="http://schemas.microsoft.com/office/drawing/2014/main" val="10002"/>
                  </a:ext>
                </a:extLst>
              </a:tr>
              <a:tr h="550545">
                <a:tc>
                  <a:txBody>
                    <a:bodyPr/>
                    <a:lstStyle/>
                    <a:p>
                      <a:r>
                        <a:rPr lang="en-US" sz="800" dirty="0" smtClean="0"/>
                        <a:t>Sybil Birling</a:t>
                      </a:r>
                      <a:endParaRPr lang="en-US" sz="800" dirty="0"/>
                    </a:p>
                  </a:txBody>
                  <a:tcPr/>
                </a:tc>
                <a:tc>
                  <a:txBody>
                    <a:bodyPr/>
                    <a:lstStyle/>
                    <a:p>
                      <a:r>
                        <a:rPr lang="en-US" sz="800" i="0" dirty="0" smtClean="0"/>
                        <a:t>Husband’s social superior; believes in personal responsibility.</a:t>
                      </a:r>
                      <a:r>
                        <a:rPr lang="en-US" sz="800" i="0" baseline="0" dirty="0" smtClean="0"/>
                        <a:t>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baseline="0" dirty="0" smtClean="0"/>
                        <a:t>Cold, supercilious, prejudiced and remorseless. </a:t>
                      </a:r>
                      <a:endParaRPr lang="en-US" sz="800" i="0" dirty="0" smtClean="0"/>
                    </a:p>
                  </a:txBody>
                  <a:tcPr/>
                </a:tc>
                <a:extLst>
                  <a:ext uri="{0D108BD9-81ED-4DB2-BD59-A6C34878D82A}">
                    <a16:rowId xmlns:a16="http://schemas.microsoft.com/office/drawing/2014/main" val="10003"/>
                  </a:ext>
                </a:extLst>
              </a:tr>
              <a:tr h="542925">
                <a:tc>
                  <a:txBody>
                    <a:bodyPr/>
                    <a:lstStyle/>
                    <a:p>
                      <a:r>
                        <a:rPr lang="en-US" sz="800" dirty="0" smtClean="0"/>
                        <a:t>Sheila</a:t>
                      </a:r>
                      <a:r>
                        <a:rPr lang="en-US" sz="800" baseline="0" dirty="0" smtClean="0"/>
                        <a:t> Birling</a:t>
                      </a:r>
                      <a:endParaRPr lang="en-US" sz="800" dirty="0"/>
                    </a:p>
                  </a:txBody>
                  <a:tcPr/>
                </a:tc>
                <a:tc>
                  <a:txBody>
                    <a:bodyPr/>
                    <a:lstStyle/>
                    <a:p>
                      <a:r>
                        <a:rPr lang="en-US" sz="800" i="0" dirty="0" smtClean="0"/>
                        <a:t>Changes her views and pities Eva. Regrets</a:t>
                      </a:r>
                      <a:r>
                        <a:rPr lang="en-US" sz="800" i="0" baseline="0" dirty="0" smtClean="0"/>
                        <a:t> her actions.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baseline="0" dirty="0" smtClean="0"/>
                        <a:t>Curious, compassionate, astute, remorseful and sensitive. </a:t>
                      </a:r>
                      <a:endParaRPr lang="en-US" sz="800" i="0" dirty="0" smtClean="0"/>
                    </a:p>
                  </a:txBody>
                  <a:tcPr/>
                </a:tc>
                <a:extLst>
                  <a:ext uri="{0D108BD9-81ED-4DB2-BD59-A6C34878D82A}">
                    <a16:rowId xmlns:a16="http://schemas.microsoft.com/office/drawing/2014/main" val="10004"/>
                  </a:ext>
                </a:extLst>
              </a:tr>
              <a:tr h="411480">
                <a:tc>
                  <a:txBody>
                    <a:bodyPr/>
                    <a:lstStyle/>
                    <a:p>
                      <a:r>
                        <a:rPr lang="en-US" sz="800" dirty="0" smtClean="0"/>
                        <a:t>Eric Birling</a:t>
                      </a:r>
                      <a:endParaRPr lang="en-US" sz="800" dirty="0"/>
                    </a:p>
                  </a:txBody>
                  <a:tcPr/>
                </a:tc>
                <a:tc>
                  <a:txBody>
                    <a:bodyPr/>
                    <a:lstStyle/>
                    <a:p>
                      <a:r>
                        <a:rPr lang="en-US" sz="800" i="0" dirty="0" smtClean="0"/>
                        <a:t>Drinks too much; regrets his actions.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dirty="0" smtClean="0"/>
                        <a:t>Reckless, immature, frustrated and compulsive.</a:t>
                      </a:r>
                    </a:p>
                  </a:txBody>
                  <a:tcPr/>
                </a:tc>
                <a:extLst>
                  <a:ext uri="{0D108BD9-81ED-4DB2-BD59-A6C34878D82A}">
                    <a16:rowId xmlns:a16="http://schemas.microsoft.com/office/drawing/2014/main" val="10005"/>
                  </a:ext>
                </a:extLst>
              </a:tr>
              <a:tr h="554355">
                <a:tc>
                  <a:txBody>
                    <a:bodyPr/>
                    <a:lstStyle/>
                    <a:p>
                      <a:r>
                        <a:rPr lang="en-US" sz="800" dirty="0" smtClean="0"/>
                        <a:t>Gerald</a:t>
                      </a:r>
                      <a:r>
                        <a:rPr lang="en-US" sz="800" baseline="0" dirty="0" smtClean="0"/>
                        <a:t> Croft</a:t>
                      </a:r>
                      <a:endParaRPr lang="en-US" sz="800" dirty="0"/>
                    </a:p>
                  </a:txBody>
                  <a:tcPr/>
                </a:tc>
                <a:tc>
                  <a:txBody>
                    <a:bodyPr/>
                    <a:lstStyle/>
                    <a:p>
                      <a:r>
                        <a:rPr lang="en-US" sz="800" i="0" dirty="0" smtClean="0"/>
                        <a:t>Businessman engage to Sheila and</a:t>
                      </a:r>
                      <a:r>
                        <a:rPr lang="en-US" sz="800" i="0" baseline="0" dirty="0" smtClean="0"/>
                        <a:t> politically close to Birling.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baseline="0" dirty="0" smtClean="0"/>
                        <a:t>Evasive and pragmatic. </a:t>
                      </a:r>
                      <a:endParaRPr lang="en-US" sz="800" i="0" dirty="0" smtClean="0"/>
                    </a:p>
                    <a:p>
                      <a:endParaRPr lang="en-US" sz="800" i="0" dirty="0"/>
                    </a:p>
                  </a:txBody>
                  <a:tcPr/>
                </a:tc>
                <a:extLst>
                  <a:ext uri="{0D108BD9-81ED-4DB2-BD59-A6C34878D82A}">
                    <a16:rowId xmlns:a16="http://schemas.microsoft.com/office/drawing/2014/main" val="10006"/>
                  </a:ext>
                </a:extLst>
              </a:tr>
              <a:tr h="502920">
                <a:tc>
                  <a:txBody>
                    <a:bodyPr/>
                    <a:lstStyle/>
                    <a:p>
                      <a:r>
                        <a:rPr lang="en-US" sz="800" dirty="0" smtClean="0"/>
                        <a:t>Eva Smith</a:t>
                      </a:r>
                      <a:endParaRPr lang="en-US" sz="800" dirty="0"/>
                    </a:p>
                  </a:txBody>
                  <a:tcPr/>
                </a:tc>
                <a:tc>
                  <a:txBody>
                    <a:bodyPr/>
                    <a:lstStyle/>
                    <a:p>
                      <a:r>
                        <a:rPr lang="en-US" sz="800" i="0" dirty="0" smtClean="0"/>
                        <a:t>Comes to represent victims of social injustice. </a:t>
                      </a:r>
                      <a:endParaRPr lang="en-US" sz="800"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i="0" dirty="0" smtClean="0"/>
                        <a:t>Emblematic, vulnerable, principled.</a:t>
                      </a:r>
                    </a:p>
                  </a:txBody>
                  <a:tcPr/>
                </a:tc>
                <a:extLst>
                  <a:ext uri="{0D108BD9-81ED-4DB2-BD59-A6C34878D82A}">
                    <a16:rowId xmlns:a16="http://schemas.microsoft.com/office/drawing/2014/main" val="10007"/>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797387407"/>
              </p:ext>
            </p:extLst>
          </p:nvPr>
        </p:nvGraphicFramePr>
        <p:xfrm>
          <a:off x="6200777" y="1976"/>
          <a:ext cx="2943224" cy="6884599"/>
        </p:xfrm>
        <a:graphic>
          <a:graphicData uri="http://schemas.openxmlformats.org/drawingml/2006/table">
            <a:tbl>
              <a:tblPr firstRow="1" bandRow="1">
                <a:tableStyleId>{5940675A-B579-460E-94D1-54222C63F5DA}</a:tableStyleId>
              </a:tblPr>
              <a:tblGrid>
                <a:gridCol w="2943224">
                  <a:extLst>
                    <a:ext uri="{9D8B030D-6E8A-4147-A177-3AD203B41FA5}">
                      <a16:colId xmlns:a16="http://schemas.microsoft.com/office/drawing/2014/main" val="20000"/>
                    </a:ext>
                  </a:extLst>
                </a:gridCol>
              </a:tblGrid>
              <a:tr h="264724">
                <a:tc>
                  <a:txBody>
                    <a:bodyPr/>
                    <a:lstStyle/>
                    <a:p>
                      <a:r>
                        <a:rPr lang="en-US" sz="1200" dirty="0" smtClean="0">
                          <a:solidFill>
                            <a:srgbClr val="FFFFFF"/>
                          </a:solidFill>
                        </a:rPr>
                        <a:t>Context</a:t>
                      </a:r>
                      <a:r>
                        <a:rPr lang="en-US" sz="1200" baseline="0" dirty="0">
                          <a:solidFill>
                            <a:srgbClr val="FFFFFF"/>
                          </a:solidFill>
                        </a:rPr>
                        <a:t> </a:t>
                      </a:r>
                      <a:endParaRPr lang="en-US" sz="1200" dirty="0" smtClean="0">
                        <a:solidFill>
                          <a:srgbClr val="FFFFFF"/>
                        </a:solidFill>
                      </a:endParaRPr>
                    </a:p>
                  </a:txBody>
                  <a:tcPr>
                    <a:solidFill>
                      <a:srgbClr val="000000"/>
                    </a:solidFill>
                  </a:tcPr>
                </a:tc>
                <a:extLst>
                  <a:ext uri="{0D108BD9-81ED-4DB2-BD59-A6C34878D82A}">
                    <a16:rowId xmlns:a16="http://schemas.microsoft.com/office/drawing/2014/main" val="10000"/>
                  </a:ext>
                </a:extLst>
              </a:tr>
              <a:tr h="1123879">
                <a:tc>
                  <a:txBody>
                    <a:bodyPr/>
                    <a:lstStyle/>
                    <a:p>
                      <a:r>
                        <a:rPr lang="en-US" sz="750" b="1" dirty="0" smtClean="0">
                          <a:solidFill>
                            <a:schemeClr val="tx1"/>
                          </a:solidFill>
                        </a:rPr>
                        <a:t>1912</a:t>
                      </a:r>
                    </a:p>
                    <a:p>
                      <a:r>
                        <a:rPr lang="en-US" sz="750" dirty="0" smtClean="0">
                          <a:solidFill>
                            <a:schemeClr val="tx1"/>
                          </a:solidFill>
                        </a:rPr>
                        <a:t>Just before the</a:t>
                      </a:r>
                      <a:r>
                        <a:rPr lang="en-US" sz="750" baseline="0" dirty="0" smtClean="0">
                          <a:solidFill>
                            <a:schemeClr val="tx1"/>
                          </a:solidFill>
                        </a:rPr>
                        <a:t> sinking of the Titanic and a couple of years before WW1. British society was completely divided by class. Those with the most money had the most power. Only men who owned property could vote; women couldn’t vote. There was not much government support which is why charities were so important. Things were beginning to change: there was miner’s strike in 1912 (the largest the country had ever seen) and the Labour Party formed in 1906 to represent the interests of the working class. </a:t>
                      </a:r>
                      <a:endParaRPr lang="en-US" sz="750" dirty="0" smtClean="0">
                        <a:solidFill>
                          <a:schemeClr val="tx1"/>
                        </a:solidFill>
                      </a:endParaRPr>
                    </a:p>
                  </a:txBody>
                  <a:tcPr/>
                </a:tc>
                <a:extLst>
                  <a:ext uri="{0D108BD9-81ED-4DB2-BD59-A6C34878D82A}">
                    <a16:rowId xmlns:a16="http://schemas.microsoft.com/office/drawing/2014/main" val="10001"/>
                  </a:ext>
                </a:extLst>
              </a:tr>
              <a:tr h="731520">
                <a:tc>
                  <a:txBody>
                    <a:bodyPr/>
                    <a:lstStyle/>
                    <a:p>
                      <a:r>
                        <a:rPr lang="en-US" sz="750" b="1" dirty="0" smtClean="0">
                          <a:solidFill>
                            <a:schemeClr val="tx1"/>
                          </a:solidFill>
                        </a:rPr>
                        <a:t>Women</a:t>
                      </a:r>
                    </a:p>
                    <a:p>
                      <a:r>
                        <a:rPr lang="en-US" sz="750" dirty="0" smtClean="0">
                          <a:solidFill>
                            <a:schemeClr val="tx1"/>
                          </a:solidFill>
                        </a:rPr>
                        <a:t>Women in 1912, regardless of social class, were seen as second-class citizens – a fact underlined by their</a:t>
                      </a:r>
                      <a:r>
                        <a:rPr lang="en-US" sz="750" baseline="0" dirty="0" smtClean="0">
                          <a:solidFill>
                            <a:schemeClr val="tx1"/>
                          </a:solidFill>
                        </a:rPr>
                        <a:t> lack of a right to vote. It was the deplorable state of working-class women’s lives that prompted Emmeline Pankhurst to found the Women’s Social and Political Union (WSPU) in 1903. It was a women-only organization that campaigned for the vote for women. Pankhurst believed the lack of the vote was the key factor underpinning the inferior status of women in Edwardian Britain. The suffrages fought to bring equality for women. </a:t>
                      </a:r>
                      <a:endParaRPr lang="en-US" sz="750" dirty="0" smtClean="0">
                        <a:solidFill>
                          <a:schemeClr val="tx1"/>
                        </a:solidFill>
                      </a:endParaRPr>
                    </a:p>
                  </a:txBody>
                  <a:tcPr/>
                </a:tc>
                <a:extLst>
                  <a:ext uri="{0D108BD9-81ED-4DB2-BD59-A6C34878D82A}">
                    <a16:rowId xmlns:a16="http://schemas.microsoft.com/office/drawing/2014/main" val="10002"/>
                  </a:ext>
                </a:extLst>
              </a:tr>
              <a:tr h="731520">
                <a:tc>
                  <a:txBody>
                    <a:bodyPr/>
                    <a:lstStyle/>
                    <a:p>
                      <a:r>
                        <a:rPr lang="en-US" sz="750" b="1" dirty="0" smtClean="0">
                          <a:solidFill>
                            <a:schemeClr val="tx1"/>
                          </a:solidFill>
                        </a:rPr>
                        <a:t>WW1 (1914-1918)</a:t>
                      </a:r>
                    </a:p>
                    <a:p>
                      <a:r>
                        <a:rPr lang="en-US" sz="750" dirty="0" smtClean="0">
                          <a:solidFill>
                            <a:schemeClr val="tx1"/>
                          </a:solidFill>
                        </a:rPr>
                        <a:t>WW1</a:t>
                      </a:r>
                      <a:r>
                        <a:rPr lang="en-US" sz="750" baseline="0" dirty="0" smtClean="0">
                          <a:solidFill>
                            <a:schemeClr val="tx1"/>
                          </a:solidFill>
                        </a:rPr>
                        <a:t> was a watershed moment in European history. Survivors were disillusioned and felt betrayed by the men who sent them to war. Priestley described the war as a ‘huge, murderous public folly’ and felt that ‘the British command specialized in throwing men away for nothing’. He fought in the war and lost many friends and cited the war as the cause for his prejudice against the ruling class. </a:t>
                      </a:r>
                    </a:p>
                    <a:p>
                      <a:r>
                        <a:rPr lang="en-US" sz="750" baseline="0" dirty="0" smtClean="0">
                          <a:solidFill>
                            <a:schemeClr val="tx1"/>
                          </a:solidFill>
                        </a:rPr>
                        <a:t>WW1 proved to be a turning point for the campaign for women’s right to vote. During the war, suffragettes effectively put on hold their campaign of civil direct action in the interests of national unity. As men went to the Western Front, women proved how indispensable they were in the fields and armaments factories. By 1918 women over 30 were given the right to vote. </a:t>
                      </a:r>
                      <a:endParaRPr lang="en-US" sz="750" dirty="0" smtClean="0">
                        <a:solidFill>
                          <a:schemeClr val="tx1"/>
                        </a:solidFill>
                      </a:endParaRPr>
                    </a:p>
                  </a:txBody>
                  <a:tcPr/>
                </a:tc>
                <a:extLst>
                  <a:ext uri="{0D108BD9-81ED-4DB2-BD59-A6C34878D82A}">
                    <a16:rowId xmlns:a16="http://schemas.microsoft.com/office/drawing/2014/main" val="10003"/>
                  </a:ext>
                </a:extLst>
              </a:tr>
              <a:tr h="337185">
                <a:tc>
                  <a:txBody>
                    <a:bodyPr/>
                    <a:lstStyle/>
                    <a:p>
                      <a:r>
                        <a:rPr lang="en-US" sz="750" b="1" dirty="0" smtClean="0">
                          <a:solidFill>
                            <a:schemeClr val="tx1"/>
                          </a:solidFill>
                        </a:rPr>
                        <a:t>The Great Depression / The Great Slump</a:t>
                      </a:r>
                    </a:p>
                    <a:p>
                      <a:r>
                        <a:rPr lang="en-US" sz="750" dirty="0" smtClean="0">
                          <a:solidFill>
                            <a:schemeClr val="tx1"/>
                          </a:solidFill>
                        </a:rPr>
                        <a:t>A period of national economic downturn</a:t>
                      </a:r>
                      <a:r>
                        <a:rPr lang="en-US" sz="750" baseline="0" dirty="0" smtClean="0">
                          <a:solidFill>
                            <a:schemeClr val="tx1"/>
                          </a:solidFill>
                        </a:rPr>
                        <a:t> in the 1930s which had its origins in the global Great Depression. By 1932 registered unemployed numbered 3.5 million. </a:t>
                      </a:r>
                      <a:endParaRPr lang="en-US" sz="750" dirty="0">
                        <a:solidFill>
                          <a:schemeClr val="tx1"/>
                        </a:solidFill>
                      </a:endParaRPr>
                    </a:p>
                  </a:txBody>
                  <a:tcPr/>
                </a:tc>
                <a:extLst>
                  <a:ext uri="{0D108BD9-81ED-4DB2-BD59-A6C34878D82A}">
                    <a16:rowId xmlns:a16="http://schemas.microsoft.com/office/drawing/2014/main" val="10004"/>
                  </a:ext>
                </a:extLst>
              </a:tr>
              <a:tr h="337185">
                <a:tc>
                  <a:txBody>
                    <a:bodyPr/>
                    <a:lstStyle/>
                    <a:p>
                      <a:r>
                        <a:rPr lang="en-US" sz="750" b="1" dirty="0" smtClean="0">
                          <a:solidFill>
                            <a:schemeClr val="tx1"/>
                          </a:solidFill>
                        </a:rPr>
                        <a:t>The</a:t>
                      </a:r>
                      <a:r>
                        <a:rPr lang="en-US" sz="750" b="1" baseline="0" dirty="0" smtClean="0">
                          <a:solidFill>
                            <a:schemeClr val="tx1"/>
                          </a:solidFill>
                        </a:rPr>
                        <a:t> Beveridge Report</a:t>
                      </a:r>
                      <a:r>
                        <a:rPr lang="en-US" sz="750" b="1" baseline="0" dirty="0">
                          <a:solidFill>
                            <a:schemeClr val="tx1"/>
                          </a:solidFill>
                        </a:rPr>
                        <a:t> </a:t>
                      </a:r>
                      <a:r>
                        <a:rPr lang="en-US" sz="750" b="1" baseline="0" dirty="0" smtClean="0">
                          <a:solidFill>
                            <a:schemeClr val="tx1"/>
                          </a:solidFill>
                        </a:rPr>
                        <a:t>(published 1942)</a:t>
                      </a:r>
                    </a:p>
                    <a:p>
                      <a:r>
                        <a:rPr lang="en-US" sz="750" baseline="0" dirty="0" smtClean="0">
                          <a:solidFill>
                            <a:schemeClr val="tx1"/>
                          </a:solidFill>
                        </a:rPr>
                        <a:t>Proposed the creation of a Welfare State. Called for a dramatic turn in British social policy with provision for nationalized healthcare (NHS) and free education. The Labour Party adopted the report and offered a new comprehensive welfare policy reflecting a consensus that social changes were needed. </a:t>
                      </a:r>
                    </a:p>
                  </a:txBody>
                  <a:tcPr/>
                </a:tc>
                <a:extLst>
                  <a:ext uri="{0D108BD9-81ED-4DB2-BD59-A6C34878D82A}">
                    <a16:rowId xmlns:a16="http://schemas.microsoft.com/office/drawing/2014/main" val="10005"/>
                  </a:ext>
                </a:extLst>
              </a:tr>
              <a:tr h="457200">
                <a:tc>
                  <a:txBody>
                    <a:bodyPr/>
                    <a:lstStyle/>
                    <a:p>
                      <a:r>
                        <a:rPr lang="en-US" sz="750" b="1" i="0" dirty="0" smtClean="0">
                          <a:solidFill>
                            <a:schemeClr val="tx1"/>
                          </a:solidFill>
                        </a:rPr>
                        <a:t>1945</a:t>
                      </a:r>
                    </a:p>
                    <a:p>
                      <a:r>
                        <a:rPr lang="en-US" sz="750" b="0" i="0" dirty="0" smtClean="0">
                          <a:solidFill>
                            <a:schemeClr val="tx1"/>
                          </a:solidFill>
                        </a:rPr>
                        <a:t>Following the end of WW2,</a:t>
                      </a:r>
                      <a:r>
                        <a:rPr lang="en-US" sz="750" b="0" i="0" baseline="0" dirty="0" smtClean="0">
                          <a:solidFill>
                            <a:schemeClr val="tx1"/>
                          </a:solidFill>
                        </a:rPr>
                        <a:t> the majority of the British people, and particularly the working class and returning servicemen and women, did not want a return to pre-war Conservative economic policies which they blamed for the hardship of the 1930s. There was a mood for widespread social change. At the 1945 general election, Winston Churchill was defeated by the Labour Party headed by Clement Attlee. Many of Beveridge’s reforms were then implemented.</a:t>
                      </a:r>
                      <a:endParaRPr lang="en-US" sz="750" b="0" i="0" dirty="0" smtClean="0">
                        <a:solidFill>
                          <a:schemeClr val="tx1"/>
                        </a:solidFill>
                      </a:endParaRPr>
                    </a:p>
                  </a:txBody>
                  <a:tcPr/>
                </a:tc>
                <a:extLst>
                  <a:ext uri="{0D108BD9-81ED-4DB2-BD59-A6C34878D82A}">
                    <a16:rowId xmlns:a16="http://schemas.microsoft.com/office/drawing/2014/main" val="10006"/>
                  </a:ext>
                </a:extLst>
              </a:tr>
              <a:tr h="457200">
                <a:tc>
                  <a:txBody>
                    <a:bodyPr/>
                    <a:lstStyle/>
                    <a:p>
                      <a:r>
                        <a:rPr lang="en-GB" sz="750" b="1" i="0" dirty="0" smtClean="0">
                          <a:solidFill>
                            <a:schemeClr val="tx1"/>
                          </a:solidFill>
                        </a:rPr>
                        <a:t>‘Bernard Shaws and H.G. Wellses’. </a:t>
                      </a:r>
                      <a:r>
                        <a:rPr lang="en-GB" sz="750" b="0" i="0" dirty="0" smtClean="0">
                          <a:solidFill>
                            <a:schemeClr val="tx1"/>
                          </a:solidFill>
                        </a:rPr>
                        <a:t>Both the noted Irish playwright George Bernard Shaw (1856-1950) and the father of science-fiction H.G. Wells (1866-1946) were well-known and outspoken socialists. </a:t>
                      </a:r>
                    </a:p>
                  </a:txBody>
                  <a:tcPr/>
                </a:tc>
                <a:extLst>
                  <a:ext uri="{0D108BD9-81ED-4DB2-BD59-A6C34878D82A}">
                    <a16:rowId xmlns:a16="http://schemas.microsoft.com/office/drawing/2014/main" val="1000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40688222"/>
              </p:ext>
            </p:extLst>
          </p:nvPr>
        </p:nvGraphicFramePr>
        <p:xfrm>
          <a:off x="0" y="5774055"/>
          <a:ext cx="3369734" cy="1085430"/>
        </p:xfrm>
        <a:graphic>
          <a:graphicData uri="http://schemas.openxmlformats.org/drawingml/2006/table">
            <a:tbl>
              <a:tblPr firstRow="1" bandRow="1">
                <a:tableStyleId>{5940675A-B579-460E-94D1-54222C63F5DA}</a:tableStyleId>
              </a:tblPr>
              <a:tblGrid>
                <a:gridCol w="1684867">
                  <a:extLst>
                    <a:ext uri="{9D8B030D-6E8A-4147-A177-3AD203B41FA5}">
                      <a16:colId xmlns:a16="http://schemas.microsoft.com/office/drawing/2014/main" val="20000"/>
                    </a:ext>
                  </a:extLst>
                </a:gridCol>
                <a:gridCol w="1684867">
                  <a:extLst>
                    <a:ext uri="{9D8B030D-6E8A-4147-A177-3AD203B41FA5}">
                      <a16:colId xmlns:a16="http://schemas.microsoft.com/office/drawing/2014/main" val="20001"/>
                    </a:ext>
                  </a:extLst>
                </a:gridCol>
              </a:tblGrid>
              <a:tr h="266115">
                <a:tc gridSpan="2">
                  <a:txBody>
                    <a:bodyPr/>
                    <a:lstStyle/>
                    <a:p>
                      <a:r>
                        <a:rPr lang="en-US" sz="1200" dirty="0" smtClean="0">
                          <a:solidFill>
                            <a:srgbClr val="FFFFFF"/>
                          </a:solidFill>
                        </a:rPr>
                        <a:t>Key Info</a:t>
                      </a:r>
                      <a:endParaRPr lang="en-US" sz="1200" dirty="0">
                        <a:solidFill>
                          <a:srgbClr val="FFFFFF"/>
                        </a:solidFill>
                      </a:endParaRPr>
                    </a:p>
                  </a:txBody>
                  <a:tcPr>
                    <a:solidFill>
                      <a:srgbClr val="000000"/>
                    </a:solidFill>
                  </a:tcPr>
                </a:tc>
                <a:tc hMerge="1">
                  <a:txBody>
                    <a:bodyPr/>
                    <a:lstStyle/>
                    <a:p>
                      <a:endParaRPr lang="en-GB"/>
                    </a:p>
                  </a:txBody>
                  <a:tcPr/>
                </a:tc>
                <a:extLst>
                  <a:ext uri="{0D108BD9-81ED-4DB2-BD59-A6C34878D82A}">
                    <a16:rowId xmlns:a16="http://schemas.microsoft.com/office/drawing/2014/main" val="10000"/>
                  </a:ext>
                </a:extLst>
              </a:tr>
              <a:tr h="811110">
                <a:tc>
                  <a:txBody>
                    <a:bodyPr/>
                    <a:lstStyle/>
                    <a:p>
                      <a:r>
                        <a:rPr lang="en-US" sz="900" b="1" dirty="0" smtClean="0"/>
                        <a:t>Written: </a:t>
                      </a:r>
                      <a:r>
                        <a:rPr lang="en-US" sz="900" dirty="0" smtClean="0"/>
                        <a:t>1945</a:t>
                      </a:r>
                    </a:p>
                    <a:p>
                      <a:r>
                        <a:rPr lang="en-US" sz="900" b="1" dirty="0" smtClean="0"/>
                        <a:t>First Performed:</a:t>
                      </a:r>
                    </a:p>
                    <a:p>
                      <a:r>
                        <a:rPr lang="en-US" sz="900" dirty="0" smtClean="0"/>
                        <a:t>Russia 1945</a:t>
                      </a:r>
                    </a:p>
                    <a:p>
                      <a:r>
                        <a:rPr lang="en-US" sz="900" dirty="0" smtClean="0"/>
                        <a:t>England 1946</a:t>
                      </a:r>
                    </a:p>
                  </a:txBody>
                  <a:tcPr/>
                </a:tc>
                <a:tc>
                  <a:txBody>
                    <a:bodyPr/>
                    <a:lstStyle/>
                    <a:p>
                      <a:r>
                        <a:rPr lang="en-US" sz="900" b="1" dirty="0" smtClean="0"/>
                        <a:t>Set:</a:t>
                      </a:r>
                      <a:r>
                        <a:rPr lang="en-US" sz="900" b="1" baseline="0" dirty="0" smtClean="0"/>
                        <a:t> </a:t>
                      </a:r>
                      <a:r>
                        <a:rPr lang="en-US" sz="900" dirty="0" smtClean="0"/>
                        <a:t>April 1912 </a:t>
                      </a:r>
                      <a:r>
                        <a:rPr lang="en-US" sz="900" baseline="0" dirty="0" smtClean="0"/>
                        <a:t> </a:t>
                      </a:r>
                      <a:r>
                        <a:rPr lang="en-US" sz="900" dirty="0" smtClean="0"/>
                        <a:t>(one evening)</a:t>
                      </a:r>
                    </a:p>
                    <a:p>
                      <a:r>
                        <a:rPr lang="en-US" sz="900" b="1" dirty="0" smtClean="0"/>
                        <a:t>Structure:</a:t>
                      </a:r>
                    </a:p>
                    <a:p>
                      <a:r>
                        <a:rPr lang="en-US" sz="900" dirty="0" smtClean="0"/>
                        <a:t>Three Act Play</a:t>
                      </a:r>
                    </a:p>
                    <a:p>
                      <a:r>
                        <a:rPr lang="en-US" sz="900" b="1" dirty="0" smtClean="0"/>
                        <a:t>Genre:</a:t>
                      </a:r>
                    </a:p>
                    <a:p>
                      <a:r>
                        <a:rPr lang="en-US" sz="900" dirty="0" smtClean="0"/>
                        <a:t>Drawing</a:t>
                      </a:r>
                      <a:r>
                        <a:rPr lang="en-US" sz="900" baseline="0" dirty="0" smtClean="0"/>
                        <a:t> Room Play</a:t>
                      </a:r>
                      <a:endParaRPr lang="en-US" sz="900" dirty="0" smtClean="0"/>
                    </a:p>
                  </a:txBody>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83190563"/>
              </p:ext>
            </p:extLst>
          </p:nvPr>
        </p:nvGraphicFramePr>
        <p:xfrm>
          <a:off x="3369733" y="4272843"/>
          <a:ext cx="2831042" cy="2585158"/>
        </p:xfrm>
        <a:graphic>
          <a:graphicData uri="http://schemas.openxmlformats.org/drawingml/2006/table">
            <a:tbl>
              <a:tblPr firstRow="1" bandRow="1">
                <a:tableStyleId>{5940675A-B579-460E-94D1-54222C63F5DA}</a:tableStyleId>
              </a:tblPr>
              <a:tblGrid>
                <a:gridCol w="678392">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tblGrid>
              <a:tr h="393692">
                <a:tc gridSpan="2">
                  <a:txBody>
                    <a:bodyPr/>
                    <a:lstStyle/>
                    <a:p>
                      <a:r>
                        <a:rPr lang="en-US" sz="1200" dirty="0" smtClean="0">
                          <a:solidFill>
                            <a:schemeClr val="bg1"/>
                          </a:solidFill>
                        </a:rPr>
                        <a:t>Theatrical</a:t>
                      </a:r>
                      <a:r>
                        <a:rPr lang="en-US" sz="1200" baseline="0" dirty="0" smtClean="0">
                          <a:solidFill>
                            <a:schemeClr val="bg1"/>
                          </a:solidFill>
                        </a:rPr>
                        <a:t> Stagecraft: Dramatic Devices</a:t>
                      </a:r>
                      <a:endParaRPr lang="en-US" sz="1200" dirty="0">
                        <a:solidFill>
                          <a:schemeClr val="bg1"/>
                        </a:solidFill>
                      </a:endParaRPr>
                    </a:p>
                  </a:txBody>
                  <a:tcPr>
                    <a:solidFill>
                      <a:schemeClr val="tx1"/>
                    </a:solidFill>
                  </a:tcPr>
                </a:tc>
                <a:tc hMerge="1">
                  <a:txBody>
                    <a:bodyPr/>
                    <a:lstStyle/>
                    <a:p>
                      <a:endParaRPr lang="en-US" sz="1200" dirty="0">
                        <a:solidFill>
                          <a:schemeClr val="bg1"/>
                        </a:solidFill>
                      </a:endParaRPr>
                    </a:p>
                  </a:txBody>
                  <a:tcPr>
                    <a:solidFill>
                      <a:schemeClr val="tx1"/>
                    </a:solidFill>
                  </a:tcPr>
                </a:tc>
                <a:extLst>
                  <a:ext uri="{0D108BD9-81ED-4DB2-BD59-A6C34878D82A}">
                    <a16:rowId xmlns:a16="http://schemas.microsoft.com/office/drawing/2014/main" val="10000"/>
                  </a:ext>
                </a:extLst>
              </a:tr>
              <a:tr h="376283">
                <a:tc>
                  <a:txBody>
                    <a:bodyPr/>
                    <a:lstStyle/>
                    <a:p>
                      <a:pPr algn="ctr"/>
                      <a:r>
                        <a:rPr lang="en-US" sz="900" dirty="0" smtClean="0"/>
                        <a:t>Dramatic</a:t>
                      </a:r>
                      <a:r>
                        <a:rPr lang="en-US" sz="900" baseline="0" dirty="0" smtClean="0"/>
                        <a:t> Irony</a:t>
                      </a:r>
                      <a:endParaRPr lang="en-US" sz="900" dirty="0"/>
                    </a:p>
                  </a:txBody>
                  <a:tcPr/>
                </a:tc>
                <a:tc>
                  <a:txBody>
                    <a:bodyPr/>
                    <a:lstStyle/>
                    <a:p>
                      <a:r>
                        <a:rPr lang="en-US" sz="900" i="0" dirty="0" smtClean="0"/>
                        <a:t>The audience knows what the characters don’t. </a:t>
                      </a:r>
                      <a:endParaRPr lang="en-US" sz="900" i="0" dirty="0"/>
                    </a:p>
                  </a:txBody>
                  <a:tcPr/>
                </a:tc>
                <a:extLst>
                  <a:ext uri="{0D108BD9-81ED-4DB2-BD59-A6C34878D82A}">
                    <a16:rowId xmlns:a16="http://schemas.microsoft.com/office/drawing/2014/main" val="10001"/>
                  </a:ext>
                </a:extLst>
              </a:tr>
              <a:tr h="372345">
                <a:tc>
                  <a:txBody>
                    <a:bodyPr/>
                    <a:lstStyle/>
                    <a:p>
                      <a:pPr algn="ctr"/>
                      <a:r>
                        <a:rPr lang="en-US" sz="900" dirty="0" smtClean="0"/>
                        <a:t>Stage directions</a:t>
                      </a:r>
                      <a:endParaRPr lang="en-US" sz="900" dirty="0"/>
                    </a:p>
                  </a:txBody>
                  <a:tcPr/>
                </a:tc>
                <a:tc>
                  <a:txBody>
                    <a:bodyPr/>
                    <a:lstStyle/>
                    <a:p>
                      <a:r>
                        <a:rPr lang="en-US" sz="900" i="0" dirty="0" smtClean="0"/>
                        <a:t>Instructions for the</a:t>
                      </a:r>
                      <a:r>
                        <a:rPr lang="en-US" sz="900" i="0" baseline="0" dirty="0" smtClean="0"/>
                        <a:t> actors; often revealing. </a:t>
                      </a:r>
                      <a:endParaRPr lang="en-US" sz="900" i="0" dirty="0"/>
                    </a:p>
                  </a:txBody>
                  <a:tcPr/>
                </a:tc>
                <a:extLst>
                  <a:ext uri="{0D108BD9-81ED-4DB2-BD59-A6C34878D82A}">
                    <a16:rowId xmlns:a16="http://schemas.microsoft.com/office/drawing/2014/main" val="10002"/>
                  </a:ext>
                </a:extLst>
              </a:tr>
              <a:tr h="511975">
                <a:tc>
                  <a:txBody>
                    <a:bodyPr/>
                    <a:lstStyle/>
                    <a:p>
                      <a:pPr algn="ctr"/>
                      <a:r>
                        <a:rPr lang="en-US" sz="900" dirty="0" smtClean="0"/>
                        <a:t>Setting</a:t>
                      </a:r>
                      <a:endParaRPr lang="en-US" sz="900" dirty="0"/>
                    </a:p>
                  </a:txBody>
                  <a:tcPr/>
                </a:tc>
                <a:tc>
                  <a:txBody>
                    <a:bodyPr/>
                    <a:lstStyle/>
                    <a:p>
                      <a:r>
                        <a:rPr lang="en-US" sz="900" i="0" dirty="0" smtClean="0"/>
                        <a:t>Constant throughout (the Birlings’ Dining Room) but subtle</a:t>
                      </a:r>
                      <a:r>
                        <a:rPr lang="en-US" sz="900" i="0" baseline="0" dirty="0" smtClean="0"/>
                        <a:t> changes e.g. lighting to reflect a change in mood. </a:t>
                      </a:r>
                      <a:endParaRPr lang="en-US" sz="900" i="0" dirty="0"/>
                    </a:p>
                  </a:txBody>
                  <a:tcPr/>
                </a:tc>
                <a:extLst>
                  <a:ext uri="{0D108BD9-81ED-4DB2-BD59-A6C34878D82A}">
                    <a16:rowId xmlns:a16="http://schemas.microsoft.com/office/drawing/2014/main" val="10003"/>
                  </a:ext>
                </a:extLst>
              </a:tr>
              <a:tr h="930863">
                <a:tc>
                  <a:txBody>
                    <a:bodyPr/>
                    <a:lstStyle/>
                    <a:p>
                      <a:pPr algn="ctr"/>
                      <a:r>
                        <a:rPr lang="en-US" sz="900" dirty="0" smtClean="0"/>
                        <a:t>Three Unities</a:t>
                      </a:r>
                    </a:p>
                    <a:p>
                      <a:pPr algn="ctr"/>
                      <a:r>
                        <a:rPr lang="en-US" sz="900" dirty="0" smtClean="0"/>
                        <a:t>or</a:t>
                      </a:r>
                      <a:r>
                        <a:rPr lang="en-US" sz="900" baseline="0" dirty="0" smtClean="0"/>
                        <a:t> Classical Unities</a:t>
                      </a:r>
                      <a:endParaRPr lang="en-US" sz="900" dirty="0"/>
                    </a:p>
                  </a:txBody>
                  <a:tcPr/>
                </a:tc>
                <a:tc>
                  <a:txBody>
                    <a:bodyPr/>
                    <a:lstStyle/>
                    <a:p>
                      <a:r>
                        <a:rPr lang="en-US" sz="900" i="0" dirty="0" smtClean="0"/>
                        <a:t>Rules for drama derived from Aristotle’s </a:t>
                      </a:r>
                      <a:r>
                        <a:rPr lang="en-US" sz="900" i="1" dirty="0" smtClean="0"/>
                        <a:t>Poetics</a:t>
                      </a:r>
                      <a:r>
                        <a:rPr lang="en-US" sz="900" i="0" dirty="0" smtClean="0"/>
                        <a:t>. Unity of action: a play should have one action. Unity of time: the action should occur over a period less than 24 hours. Unity of place: a play should exist in a single physical space. </a:t>
                      </a:r>
                      <a:endParaRPr lang="en-US" sz="900" i="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46225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7281</TotalTime>
  <Words>1284</Words>
  <Application>Microsoft Office PowerPoint</Application>
  <PresentationFormat>On-screen Show (4:3)</PresentationFormat>
  <Paragraphs>65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Wildern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Theobald</dc:creator>
  <cp:lastModifiedBy>K Saunders Staff 8926906</cp:lastModifiedBy>
  <cp:revision>101</cp:revision>
  <cp:lastPrinted>2015-05-18T09:07:37Z</cp:lastPrinted>
  <dcterms:created xsi:type="dcterms:W3CDTF">2015-05-15T16:37:23Z</dcterms:created>
  <dcterms:modified xsi:type="dcterms:W3CDTF">2019-10-08T09:53:46Z</dcterms:modified>
</cp:coreProperties>
</file>