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</p:sldMasterIdLst>
  <p:notesMasterIdLst>
    <p:notesMasterId r:id="rId10"/>
  </p:notesMasterIdLst>
  <p:sldIdLst>
    <p:sldId id="263" r:id="rId5"/>
    <p:sldId id="265" r:id="rId6"/>
    <p:sldId id="264" r:id="rId7"/>
    <p:sldId id="266" r:id="rId8"/>
    <p:sldId id="267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6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C4691-8EA7-4EA4-B583-40B61DA80427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B927E-C6AC-4846-BF29-240C16FEF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946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CD1B-E1F3-4FCE-A086-D5A2B1287709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7DA-106C-4F2F-8D45-F5C7301FA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45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CD1B-E1F3-4FCE-A086-D5A2B1287709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7DA-106C-4F2F-8D45-F5C7301FA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76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CD1B-E1F3-4FCE-A086-D5A2B1287709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7DA-106C-4F2F-8D45-F5C7301FA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33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CD1B-E1F3-4FCE-A086-D5A2B1287709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7DA-106C-4F2F-8D45-F5C7301FA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495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CD1B-E1F3-4FCE-A086-D5A2B1287709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7DA-106C-4F2F-8D45-F5C7301FA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882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CD1B-E1F3-4FCE-A086-D5A2B1287709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7DA-106C-4F2F-8D45-F5C7301FA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29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CD1B-E1F3-4FCE-A086-D5A2B1287709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7DA-106C-4F2F-8D45-F5C7301FA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06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CD1B-E1F3-4FCE-A086-D5A2B1287709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7DA-106C-4F2F-8D45-F5C7301FA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98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CD1B-E1F3-4FCE-A086-D5A2B1287709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7DA-106C-4F2F-8D45-F5C7301FA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42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CD1B-E1F3-4FCE-A086-D5A2B1287709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7DA-106C-4F2F-8D45-F5C7301FA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60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CD1B-E1F3-4FCE-A086-D5A2B1287709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7DA-106C-4F2F-8D45-F5C7301FA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716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2CD1B-E1F3-4FCE-A086-D5A2B1287709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8B7DA-106C-4F2F-8D45-F5C7301FA5A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134289" y="132657"/>
            <a:ext cx="9637422" cy="659268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46865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-1" r="2681" b="88695"/>
          <a:stretch/>
        </p:blipFill>
        <p:spPr>
          <a:xfrm>
            <a:off x="122057" y="145331"/>
            <a:ext cx="9648959" cy="962843"/>
          </a:xfrm>
          <a:prstGeom prst="rect">
            <a:avLst/>
          </a:prstGeom>
        </p:spPr>
      </p:pic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-1143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" name="Rectangle 22"/>
          <p:cNvSpPr>
            <a:spLocks noChangeArrowheads="1"/>
          </p:cNvSpPr>
          <p:nvPr/>
        </p:nvSpPr>
        <p:spPr bwMode="auto">
          <a:xfrm>
            <a:off x="-189818" y="20662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5154715" y="186561"/>
            <a:ext cx="4517513" cy="923330"/>
            <a:chOff x="4368204" y="260530"/>
            <a:chExt cx="4517513" cy="92333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E1988B2-180F-45DC-89D9-FE79E7608A29}"/>
                </a:ext>
              </a:extLst>
            </p:cNvPr>
            <p:cNvSpPr txBox="1"/>
            <p:nvPr/>
          </p:nvSpPr>
          <p:spPr>
            <a:xfrm>
              <a:off x="4368204" y="260530"/>
              <a:ext cx="451751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b="1" dirty="0" smtClean="0">
                  <a:solidFill>
                    <a:srgbClr val="FFFF00"/>
                  </a:solidFill>
                </a:rPr>
                <a:t>Knowledge </a:t>
              </a:r>
              <a:r>
                <a:rPr lang="en-GB" b="1" dirty="0">
                  <a:solidFill>
                    <a:srgbClr val="FFFF00"/>
                  </a:solidFill>
                </a:rPr>
                <a:t>Organiser</a:t>
              </a:r>
              <a:br>
                <a:rPr lang="en-GB" b="1" dirty="0">
                  <a:solidFill>
                    <a:srgbClr val="FFFF00"/>
                  </a:solidFill>
                </a:rPr>
              </a:br>
              <a:r>
                <a:rPr lang="en-GB" b="1" dirty="0">
                  <a:solidFill>
                    <a:srgbClr val="FFFF00"/>
                  </a:solidFill>
                </a:rPr>
                <a:t>Year </a:t>
              </a:r>
              <a:r>
                <a:rPr lang="en-GB" b="1" dirty="0" smtClean="0">
                  <a:solidFill>
                    <a:srgbClr val="FFFF00"/>
                  </a:solidFill>
                </a:rPr>
                <a:t>7 Knowledge Learning Check 1</a:t>
              </a:r>
            </a:p>
            <a:p>
              <a:pPr algn="r"/>
              <a:r>
                <a:rPr lang="en-GB" b="1" dirty="0" smtClean="0">
                  <a:solidFill>
                    <a:srgbClr val="FFFF00"/>
                  </a:solidFill>
                </a:rPr>
                <a:t>Half Term 1 </a:t>
              </a:r>
              <a:endParaRPr lang="en-GB" b="1" dirty="0">
                <a:solidFill>
                  <a:srgbClr val="FFFF00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8885717" y="271793"/>
              <a:ext cx="0" cy="6941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2134317" y="150232"/>
            <a:ext cx="3997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FFFF00"/>
                </a:solidFill>
              </a:rPr>
              <a:t>Year 7 KLC 1</a:t>
            </a:r>
            <a:endParaRPr lang="en-GB" sz="5400" b="1" dirty="0">
              <a:solidFill>
                <a:srgbClr val="FFFF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90810" y="1253630"/>
            <a:ext cx="4569948" cy="2631962"/>
          </a:xfrm>
          <a:prstGeom prst="roundRect">
            <a:avLst>
              <a:gd name="adj" fmla="val 5477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5012504" y="1253630"/>
            <a:ext cx="4569948" cy="2631962"/>
          </a:xfrm>
          <a:prstGeom prst="roundRect">
            <a:avLst>
              <a:gd name="adj" fmla="val 5477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261325" y="3985406"/>
            <a:ext cx="4569948" cy="2631962"/>
          </a:xfrm>
          <a:prstGeom prst="roundRect">
            <a:avLst>
              <a:gd name="adj" fmla="val 5477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4983019" y="3985406"/>
            <a:ext cx="4569948" cy="2631962"/>
          </a:xfrm>
          <a:prstGeom prst="roundRect">
            <a:avLst>
              <a:gd name="adj" fmla="val 547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290809" y="1195722"/>
            <a:ext cx="45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schemeClr val="accent2"/>
                </a:solidFill>
              </a:rPr>
              <a:t>Ordering Numbers</a:t>
            </a:r>
            <a:endParaRPr lang="en-GB" b="1" u="sng" dirty="0">
              <a:solidFill>
                <a:schemeClr val="accent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53265" y="1211472"/>
            <a:ext cx="45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schemeClr val="accent2"/>
                </a:solidFill>
              </a:rPr>
              <a:t>Representing Inequalities</a:t>
            </a:r>
            <a:endParaRPr lang="en-GB" b="1" u="sng" dirty="0">
              <a:solidFill>
                <a:schemeClr val="accent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0429" y="3946914"/>
            <a:ext cx="45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schemeClr val="accent2"/>
                </a:solidFill>
              </a:rPr>
              <a:t>Rounding Place Value</a:t>
            </a:r>
            <a:endParaRPr lang="en-GB" b="1" u="sng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11579" y="4008794"/>
            <a:ext cx="2264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schemeClr val="accent6">
                    <a:lumMod val="75000"/>
                  </a:schemeClr>
                </a:solidFill>
              </a:rPr>
              <a:t>Significant Figures</a:t>
            </a:r>
            <a:endParaRPr lang="en-GB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0808" y="1405205"/>
            <a:ext cx="45200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Keywords</a:t>
            </a:r>
          </a:p>
          <a:p>
            <a:r>
              <a:rPr lang="en-GB" sz="1400" dirty="0" smtClean="0"/>
              <a:t>Ascending  - from smallest to biggest</a:t>
            </a:r>
          </a:p>
          <a:p>
            <a:r>
              <a:rPr lang="en-GB" sz="1400" dirty="0" smtClean="0"/>
              <a:t>Descending – from biggest to smallest</a:t>
            </a:r>
            <a:endParaRPr lang="en-GB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315741" y="2082528"/>
            <a:ext cx="4520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Example – </a:t>
            </a:r>
            <a:r>
              <a:rPr lang="en-GB" sz="1400" dirty="0" smtClean="0"/>
              <a:t>Write the following in </a:t>
            </a:r>
            <a:r>
              <a:rPr lang="en-GB" sz="1400" b="1" u="sng" dirty="0" smtClean="0"/>
              <a:t>ascending</a:t>
            </a:r>
            <a:r>
              <a:rPr lang="en-GB" sz="1400" dirty="0" smtClean="0"/>
              <a:t> order of size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606" y="2398377"/>
            <a:ext cx="4057650" cy="323850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261325" y="2806017"/>
            <a:ext cx="1031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2. We need to compare place value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79632" y="1273880"/>
            <a:ext cx="1031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1. Increasing in size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465095" y="1550600"/>
            <a:ext cx="553452" cy="5670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256489" y="2705581"/>
            <a:ext cx="3527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3.Looking at the tenths column, the decimal with the smallest tenths is the smallest.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254524" y="3116491"/>
            <a:ext cx="3527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4.If they have the same value for that place value, compare the next place value.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9574" y="3547145"/>
            <a:ext cx="4439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7030A0"/>
                </a:solidFill>
              </a:rPr>
              <a:t>ANSWERS : 0.08 , 0.2 , 0.25 , 0.68 , 0.81</a:t>
            </a:r>
            <a:endParaRPr lang="en-GB" sz="1400" b="1" dirty="0">
              <a:solidFill>
                <a:srgbClr val="7030A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012504" y="1504712"/>
            <a:ext cx="1628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Inequalities can be read in two ways.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931768" y="1534888"/>
            <a:ext cx="1637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Notice the small number is on the small side and big number on the big side.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988440" y="1936000"/>
            <a:ext cx="2063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This says, “ 1 is smaller than 3” and “3 is bigger than 1”</a:t>
            </a:r>
            <a:endParaRPr lang="en-GB" sz="1200" dirty="0">
              <a:solidFill>
                <a:srgbClr val="FF0000"/>
              </a:solidFill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7185" y="1580804"/>
            <a:ext cx="858710" cy="883819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5012504" y="2400286"/>
            <a:ext cx="423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Representing Inequalities on a Number line</a:t>
            </a: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5976" y="2696337"/>
            <a:ext cx="1925693" cy="470909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2735" y="2676782"/>
            <a:ext cx="2193444" cy="560319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5018417" y="3146993"/>
            <a:ext cx="218503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We can see that we need all the numbers from 1 and smaller.</a:t>
            </a:r>
          </a:p>
          <a:p>
            <a:pPr algn="ctr"/>
            <a:r>
              <a:rPr lang="en-GB" sz="1400" b="1" dirty="0" smtClean="0">
                <a:solidFill>
                  <a:srgbClr val="7030A0"/>
                </a:solidFill>
              </a:rPr>
              <a:t>x &lt; 1 or 1 &gt; x</a:t>
            </a:r>
            <a:endParaRPr lang="en-GB" sz="1400" b="1" dirty="0">
              <a:solidFill>
                <a:srgbClr val="7030A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315212" y="3209726"/>
            <a:ext cx="218503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A closed circle means your it equal to -4 also.</a:t>
            </a:r>
          </a:p>
          <a:p>
            <a:pPr algn="ctr"/>
            <a:r>
              <a:rPr lang="en-GB" sz="1400" b="1" dirty="0" smtClean="0">
                <a:solidFill>
                  <a:srgbClr val="7030A0"/>
                </a:solidFill>
              </a:rPr>
              <a:t>-4 ≤ x &lt; -1</a:t>
            </a:r>
            <a:endParaRPr lang="en-GB" sz="1400" b="1" dirty="0">
              <a:solidFill>
                <a:srgbClr val="7030A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7700212" y="2806017"/>
            <a:ext cx="155683" cy="4732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6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36943" y="4080942"/>
            <a:ext cx="1459177" cy="1208555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299912" y="4173754"/>
            <a:ext cx="45200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How?</a:t>
            </a:r>
          </a:p>
          <a:p>
            <a:pPr marL="342900" indent="-342900">
              <a:buAutoNum type="arabicPeriod"/>
            </a:pPr>
            <a:r>
              <a:rPr lang="en-GB" sz="1200" dirty="0" smtClean="0"/>
              <a:t>Simply identify the place value required </a:t>
            </a:r>
          </a:p>
          <a:p>
            <a:pPr marL="342900" indent="-342900">
              <a:buAutoNum type="arabicPeriod"/>
            </a:pPr>
            <a:r>
              <a:rPr lang="en-GB" sz="1200" dirty="0" smtClean="0"/>
              <a:t>Check the next place value to see if it is under or over half way</a:t>
            </a:r>
          </a:p>
          <a:p>
            <a:pPr marL="342900" indent="-342900">
              <a:buAutoNum type="arabicPeriod"/>
            </a:pPr>
            <a:r>
              <a:rPr lang="en-GB" sz="1200" dirty="0" smtClean="0"/>
              <a:t>If its under half way round down if it is over half way round up.</a:t>
            </a:r>
            <a:endParaRPr lang="en-GB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280618" y="5321116"/>
            <a:ext cx="15894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Example 1 </a:t>
            </a:r>
          </a:p>
          <a:p>
            <a:r>
              <a:rPr lang="en-GB" sz="1400" dirty="0" smtClean="0"/>
              <a:t>Round 47865 </a:t>
            </a:r>
          </a:p>
          <a:p>
            <a:r>
              <a:rPr lang="en-GB" sz="1400" dirty="0" smtClean="0"/>
              <a:t>to the nearest 100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1107142" y="5407761"/>
            <a:ext cx="147382" cy="2068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81257" y="4990180"/>
            <a:ext cx="1608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The 8 is in the hundreds column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780409" y="5358140"/>
            <a:ext cx="103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There is a 6 in the tens column which is over half way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H="1">
            <a:off x="1239139" y="5737433"/>
            <a:ext cx="541270" cy="479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13588" y="6008083"/>
            <a:ext cx="1608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7030A0"/>
                </a:solidFill>
              </a:rPr>
              <a:t>Answer</a:t>
            </a:r>
          </a:p>
          <a:p>
            <a:pPr algn="ctr"/>
            <a:r>
              <a:rPr lang="en-GB" sz="1400" b="1" dirty="0" smtClean="0">
                <a:solidFill>
                  <a:srgbClr val="7030A0"/>
                </a:solidFill>
              </a:rPr>
              <a:t>47900</a:t>
            </a:r>
            <a:endParaRPr lang="en-GB" sz="1400" b="1" dirty="0">
              <a:solidFill>
                <a:srgbClr val="7030A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070671" y="5308728"/>
            <a:ext cx="15894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Example 2 </a:t>
            </a:r>
          </a:p>
          <a:p>
            <a:r>
              <a:rPr lang="en-GB" sz="1400" dirty="0" smtClean="0"/>
              <a:t>Round 18.4399</a:t>
            </a:r>
          </a:p>
          <a:p>
            <a:r>
              <a:rPr lang="en-GB" sz="1400" dirty="0" smtClean="0"/>
              <a:t>to 1 decimal place</a:t>
            </a:r>
          </a:p>
        </p:txBody>
      </p:sp>
      <p:cxnSp>
        <p:nvCxnSpPr>
          <p:cNvPr id="82" name="Straight Arrow Connector 81"/>
          <p:cNvCxnSpPr>
            <a:stCxn id="84" idx="2"/>
          </p:cNvCxnSpPr>
          <p:nvPr/>
        </p:nvCxnSpPr>
        <p:spPr>
          <a:xfrm flipH="1">
            <a:off x="3944857" y="5407761"/>
            <a:ext cx="87700" cy="2068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3228202" y="4946096"/>
            <a:ext cx="1608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The 4 is in the 1</a:t>
            </a:r>
            <a:r>
              <a:rPr lang="en-GB" sz="1200" baseline="30000" dirty="0" smtClean="0">
                <a:solidFill>
                  <a:srgbClr val="FF0000"/>
                </a:solidFill>
              </a:rPr>
              <a:t>st</a:t>
            </a:r>
            <a:r>
              <a:rPr lang="en-GB" sz="1200" dirty="0" smtClean="0">
                <a:solidFill>
                  <a:srgbClr val="FF0000"/>
                </a:solidFill>
              </a:rPr>
              <a:t> decimal place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 flipH="1" flipV="1">
            <a:off x="4032557" y="5754049"/>
            <a:ext cx="201392" cy="2835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828234" y="5975927"/>
            <a:ext cx="1032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There is a 3 in the next decimal place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956637" y="6006600"/>
            <a:ext cx="1026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7030A0"/>
                </a:solidFill>
              </a:rPr>
              <a:t>Answer</a:t>
            </a:r>
          </a:p>
          <a:p>
            <a:pPr algn="ctr"/>
            <a:r>
              <a:rPr lang="en-GB" sz="1400" b="1" dirty="0" smtClean="0">
                <a:solidFill>
                  <a:srgbClr val="7030A0"/>
                </a:solidFill>
              </a:rPr>
              <a:t>18.4 (1dp)</a:t>
            </a:r>
            <a:endParaRPr lang="en-GB" sz="1400" b="1" dirty="0">
              <a:solidFill>
                <a:srgbClr val="7030A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042454" y="4324522"/>
            <a:ext cx="30259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Significant (adjective) : </a:t>
            </a:r>
            <a:r>
              <a:rPr lang="en-GB" sz="1400" dirty="0" smtClean="0"/>
              <a:t>sufficiently great or important to be worthy of attention, noteworthy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112618" y="5109481"/>
            <a:ext cx="3025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Example </a:t>
            </a:r>
          </a:p>
          <a:p>
            <a:r>
              <a:rPr lang="en-GB" sz="1400" dirty="0" smtClean="0"/>
              <a:t>Round 7850 to 1 significant figure.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065081" y="5818926"/>
            <a:ext cx="2472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The 1</a:t>
            </a:r>
            <a:r>
              <a:rPr lang="en-GB" sz="1200" baseline="30000" dirty="0" smtClean="0">
                <a:solidFill>
                  <a:srgbClr val="FF0000"/>
                </a:solidFill>
              </a:rPr>
              <a:t>st</a:t>
            </a:r>
            <a:r>
              <a:rPr lang="en-GB" sz="1200" dirty="0" smtClean="0">
                <a:solidFill>
                  <a:srgbClr val="FF0000"/>
                </a:solidFill>
              </a:rPr>
              <a:t> significant figure is the 7  which is in the thousands column so we must round to the nearest 1000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5667826" y="5566976"/>
            <a:ext cx="70490" cy="2894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7631614" y="5830115"/>
            <a:ext cx="1608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7030A0"/>
                </a:solidFill>
              </a:rPr>
              <a:t>Answer</a:t>
            </a:r>
          </a:p>
          <a:p>
            <a:pPr algn="ctr"/>
            <a:r>
              <a:rPr lang="en-GB" sz="1400" b="1" dirty="0" smtClean="0">
                <a:solidFill>
                  <a:srgbClr val="7030A0"/>
                </a:solidFill>
              </a:rPr>
              <a:t>7000 (1sf)</a:t>
            </a:r>
            <a:endParaRPr lang="en-GB" sz="1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81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-1143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290810" y="1253630"/>
            <a:ext cx="4569948" cy="2631962"/>
          </a:xfrm>
          <a:prstGeom prst="roundRect">
            <a:avLst>
              <a:gd name="adj" fmla="val 547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5012504" y="1253630"/>
            <a:ext cx="4569948" cy="2631962"/>
          </a:xfrm>
          <a:prstGeom prst="roundRect">
            <a:avLst>
              <a:gd name="adj" fmla="val 547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261325" y="3985406"/>
            <a:ext cx="4569948" cy="2631962"/>
          </a:xfrm>
          <a:prstGeom prst="roundRect">
            <a:avLst>
              <a:gd name="adj" fmla="val 5477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4983019" y="3985406"/>
            <a:ext cx="4569948" cy="2631962"/>
          </a:xfrm>
          <a:prstGeom prst="roundRect">
            <a:avLst>
              <a:gd name="adj" fmla="val 5477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290809" y="1195722"/>
            <a:ext cx="45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srgbClr val="FF0000"/>
                </a:solidFill>
              </a:rPr>
              <a:t>Adding Decimals</a:t>
            </a:r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53265" y="1211472"/>
            <a:ext cx="45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srgbClr val="FF0000"/>
                </a:solidFill>
              </a:rPr>
              <a:t>Subtracting Decimals</a:t>
            </a:r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0429" y="3946914"/>
            <a:ext cx="45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schemeClr val="accent2"/>
                </a:solidFill>
              </a:rPr>
              <a:t>Negative Numbers </a:t>
            </a:r>
            <a:endParaRPr lang="en-GB" b="1" u="sng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12504" y="4008794"/>
            <a:ext cx="45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schemeClr val="accent2"/>
                </a:solidFill>
              </a:rPr>
              <a:t>Bank Statements</a:t>
            </a:r>
            <a:endParaRPr lang="en-GB" b="1" u="sng" dirty="0">
              <a:solidFill>
                <a:schemeClr val="accent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90808" y="1405205"/>
            <a:ext cx="45200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Important </a:t>
            </a:r>
          </a:p>
          <a:p>
            <a:r>
              <a:rPr lang="en-GB" sz="1400" dirty="0" smtClean="0"/>
              <a:t>When using the column method we must have the numbers in the right place value.</a:t>
            </a:r>
            <a:endParaRPr lang="en-GB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279532" y="2073611"/>
            <a:ext cx="180218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Example </a:t>
            </a:r>
          </a:p>
          <a:p>
            <a:r>
              <a:rPr lang="en-GB" sz="1400" dirty="0" smtClean="0"/>
              <a:t>Work out 34.7 + 5.61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pPr algn="ctr"/>
            <a:r>
              <a:rPr lang="en-GB" sz="1600" b="1" dirty="0" smtClean="0">
                <a:solidFill>
                  <a:srgbClr val="7030A0"/>
                </a:solidFill>
              </a:rPr>
              <a:t>ANSWER : 40.31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873575" y="2243492"/>
            <a:ext cx="1802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3 4 . 7  </a:t>
            </a:r>
            <a:r>
              <a:rPr lang="en-GB" sz="2400" b="1" dirty="0" smtClean="0">
                <a:solidFill>
                  <a:srgbClr val="FF0000"/>
                </a:solidFill>
              </a:rPr>
              <a:t>0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659395" y="2588649"/>
            <a:ext cx="1802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+    5 . 6  1</a:t>
            </a:r>
            <a:endParaRPr lang="en-GB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59395" y="3036869"/>
            <a:ext cx="16996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178627" y="1821829"/>
            <a:ext cx="1600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Tip fill in missing place  values with zero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flipH="1">
            <a:off x="4071264" y="2243492"/>
            <a:ext cx="287806" cy="2407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61325" y="2575204"/>
            <a:ext cx="2246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Simply add each place value starting with the smallest </a:t>
            </a:r>
            <a:r>
              <a:rPr lang="en-GB" sz="1200" dirty="0">
                <a:solidFill>
                  <a:srgbClr val="FF0000"/>
                </a:solidFill>
              </a:rPr>
              <a:t>(</a:t>
            </a:r>
            <a:r>
              <a:rPr lang="en-GB" sz="1200" dirty="0" smtClean="0">
                <a:solidFill>
                  <a:srgbClr val="FF0000"/>
                </a:solidFill>
              </a:rPr>
              <a:t>right)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2668529" y="3374095"/>
            <a:ext cx="16996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858983" y="3001198"/>
            <a:ext cx="1802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4 0 . 3  1</a:t>
            </a:r>
            <a:endParaRPr lang="en-GB" sz="2400" dirty="0"/>
          </a:p>
        </p:txBody>
      </p:sp>
      <p:sp>
        <p:nvSpPr>
          <p:cNvPr id="85" name="TextBox 84"/>
          <p:cNvSpPr txBox="1"/>
          <p:nvPr/>
        </p:nvSpPr>
        <p:spPr>
          <a:xfrm>
            <a:off x="3448487" y="3412588"/>
            <a:ext cx="1600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Carry the 1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flipH="1" flipV="1">
            <a:off x="3472270" y="3495094"/>
            <a:ext cx="287806" cy="1201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465250" y="3322889"/>
            <a:ext cx="16007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1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665374" y="3317728"/>
            <a:ext cx="739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1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357672" y="1873946"/>
            <a:ext cx="84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Line up decimal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3097260" y="2120180"/>
            <a:ext cx="307753" cy="2958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5001346" y="1452497"/>
            <a:ext cx="45200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Important </a:t>
            </a:r>
          </a:p>
          <a:p>
            <a:r>
              <a:rPr lang="en-GB" sz="1400" dirty="0" smtClean="0"/>
              <a:t>When using the column method we must have the numbers in the right place value.</a:t>
            </a:r>
            <a:endParaRPr lang="en-GB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4990070" y="2120903"/>
            <a:ext cx="180218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Example </a:t>
            </a:r>
          </a:p>
          <a:p>
            <a:r>
              <a:rPr lang="en-GB" sz="1400" dirty="0" smtClean="0"/>
              <a:t>Work out 34.7 - 5.61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pPr algn="ctr"/>
            <a:r>
              <a:rPr lang="en-GB" sz="1600" b="1" dirty="0" smtClean="0">
                <a:solidFill>
                  <a:srgbClr val="7030A0"/>
                </a:solidFill>
              </a:rPr>
              <a:t>ANSWER : 40.31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584113" y="2290784"/>
            <a:ext cx="1802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3 4 . 7  </a:t>
            </a:r>
            <a:r>
              <a:rPr lang="en-GB" sz="2400" b="1" dirty="0" smtClean="0">
                <a:solidFill>
                  <a:srgbClr val="FF0000"/>
                </a:solidFill>
              </a:rPr>
              <a:t>0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369933" y="2635941"/>
            <a:ext cx="1802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-     5 . 6  1</a:t>
            </a:r>
            <a:endParaRPr lang="en-GB" sz="2400" dirty="0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7369933" y="3084161"/>
            <a:ext cx="16996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7889165" y="1869121"/>
            <a:ext cx="1600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Tip fill in missing place  values with zero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105" name="Straight Arrow Connector 104"/>
          <p:cNvCxnSpPr/>
          <p:nvPr/>
        </p:nvCxnSpPr>
        <p:spPr>
          <a:xfrm flipH="1">
            <a:off x="8781802" y="2290784"/>
            <a:ext cx="287806" cy="2407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001228" y="2661721"/>
            <a:ext cx="2246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Simply subtract each place value borrowing if needed.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>
            <a:off x="7379067" y="3421387"/>
            <a:ext cx="16996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7569521" y="3048490"/>
            <a:ext cx="1802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2 9 . 0  9</a:t>
            </a:r>
            <a:endParaRPr lang="en-GB" sz="2400" dirty="0"/>
          </a:p>
        </p:txBody>
      </p:sp>
      <p:cxnSp>
        <p:nvCxnSpPr>
          <p:cNvPr id="110" name="Straight Arrow Connector 109"/>
          <p:cNvCxnSpPr/>
          <p:nvPr/>
        </p:nvCxnSpPr>
        <p:spPr>
          <a:xfrm flipH="1" flipV="1">
            <a:off x="8202193" y="3482987"/>
            <a:ext cx="268421" cy="1795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8357313" y="3447315"/>
            <a:ext cx="84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Line up decimal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114" name="Straight Arrow Connector 113"/>
          <p:cNvCxnSpPr/>
          <p:nvPr/>
        </p:nvCxnSpPr>
        <p:spPr>
          <a:xfrm>
            <a:off x="7582763" y="2131145"/>
            <a:ext cx="582654" cy="2219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774340" y="1862100"/>
            <a:ext cx="1074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Need to borrow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8202193" y="2406828"/>
            <a:ext cx="262917" cy="2223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8416584" y="2278313"/>
            <a:ext cx="192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1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8151322" y="2277340"/>
            <a:ext cx="192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6</a:t>
            </a:r>
            <a:endParaRPr lang="en-GB" sz="1600" dirty="0">
              <a:solidFill>
                <a:srgbClr val="FF0000"/>
              </a:solidFill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 flipV="1">
            <a:off x="7587459" y="2432668"/>
            <a:ext cx="262917" cy="2223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7536588" y="2303180"/>
            <a:ext cx="192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2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798745" y="2245732"/>
            <a:ext cx="192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1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22660" y="4316246"/>
            <a:ext cx="438951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Maths is all about patterns.</a:t>
            </a:r>
          </a:p>
          <a:p>
            <a:r>
              <a:rPr lang="en-GB" sz="1200" dirty="0" smtClean="0">
                <a:solidFill>
                  <a:srgbClr val="FF0000"/>
                </a:solidFill>
              </a:rPr>
              <a:t>If when you add a positive number it gets bigger then when you add a negative number it will get smaller.</a:t>
            </a:r>
          </a:p>
          <a:p>
            <a:r>
              <a:rPr lang="en-GB" sz="1200" dirty="0" smtClean="0">
                <a:solidFill>
                  <a:srgbClr val="FF0000"/>
                </a:solidFill>
              </a:rPr>
              <a:t>Whatever happens with positive numbers the opposite will happen with negative, so…</a:t>
            </a:r>
            <a:endParaRPr lang="en-GB" sz="1400" dirty="0" smtClean="0">
              <a:solidFill>
                <a:srgbClr val="FF00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69149" y="5441261"/>
            <a:ext cx="4343022" cy="954107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7030A0"/>
                </a:solidFill>
              </a:rPr>
              <a:t>1. When you add a positive it gets bigger, when you add a negative it gets smaller.</a:t>
            </a:r>
          </a:p>
          <a:p>
            <a:r>
              <a:rPr lang="en-GB" sz="1400" b="1" dirty="0" smtClean="0">
                <a:solidFill>
                  <a:srgbClr val="7030A0"/>
                </a:solidFill>
              </a:rPr>
              <a:t>2. When you subtract a positive it gets smaller so when you subtract a negative it gets bigger.</a:t>
            </a:r>
            <a:endParaRPr lang="en-GB" sz="1600" dirty="0" smtClean="0">
              <a:solidFill>
                <a:srgbClr val="7030A0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1249" y="4445049"/>
            <a:ext cx="3460537" cy="1787232"/>
          </a:xfrm>
          <a:prstGeom prst="rect">
            <a:avLst/>
          </a:prstGeom>
        </p:spPr>
      </p:pic>
      <p:cxnSp>
        <p:nvCxnSpPr>
          <p:cNvPr id="123" name="Straight Arrow Connector 122"/>
          <p:cNvCxnSpPr/>
          <p:nvPr/>
        </p:nvCxnSpPr>
        <p:spPr>
          <a:xfrm flipV="1">
            <a:off x="5505855" y="4839468"/>
            <a:ext cx="1741697" cy="1424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4921889" y="4785939"/>
            <a:ext cx="720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Added to your account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125" name="Straight Arrow Connector 124"/>
          <p:cNvCxnSpPr/>
          <p:nvPr/>
        </p:nvCxnSpPr>
        <p:spPr>
          <a:xfrm flipV="1">
            <a:off x="7399298" y="4913835"/>
            <a:ext cx="584742" cy="13184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6376703" y="6193992"/>
            <a:ext cx="1536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Taken out of you account (subtracted)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127" name="Straight Arrow Connector 126"/>
          <p:cNvCxnSpPr/>
          <p:nvPr/>
        </p:nvCxnSpPr>
        <p:spPr>
          <a:xfrm flipH="1">
            <a:off x="8689547" y="4445049"/>
            <a:ext cx="92255" cy="2152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8216585" y="4048752"/>
            <a:ext cx="1203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The amount in your bank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062159" y="5108904"/>
            <a:ext cx="1203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7030A0"/>
                </a:solidFill>
              </a:rPr>
              <a:t>£470.75</a:t>
            </a:r>
            <a:endParaRPr lang="en-GB" sz="1200" dirty="0">
              <a:solidFill>
                <a:srgbClr val="7030A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8062159" y="5359247"/>
            <a:ext cx="1203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7030A0"/>
                </a:solidFill>
              </a:rPr>
              <a:t>£530.75</a:t>
            </a:r>
            <a:endParaRPr lang="en-GB" sz="1200" dirty="0">
              <a:solidFill>
                <a:srgbClr val="7030A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8037915" y="5637554"/>
            <a:ext cx="1203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7030A0"/>
                </a:solidFill>
              </a:rPr>
              <a:t>£455.75</a:t>
            </a:r>
            <a:endParaRPr lang="en-GB" sz="1200" dirty="0">
              <a:solidFill>
                <a:srgbClr val="7030A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8062159" y="5916993"/>
            <a:ext cx="1203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7030A0"/>
                </a:solidFill>
              </a:rPr>
              <a:t>£443.75</a:t>
            </a:r>
            <a:endParaRPr lang="en-GB" sz="1200" dirty="0">
              <a:solidFill>
                <a:srgbClr val="7030A0"/>
              </a:solidFill>
            </a:endParaRP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 rotWithShape="1">
          <a:blip r:embed="rId3"/>
          <a:srcRect l="-1" r="2681" b="88695"/>
          <a:stretch/>
        </p:blipFill>
        <p:spPr>
          <a:xfrm>
            <a:off x="122057" y="145331"/>
            <a:ext cx="9648959" cy="962843"/>
          </a:xfrm>
          <a:prstGeom prst="rect">
            <a:avLst/>
          </a:prstGeom>
        </p:spPr>
      </p:pic>
      <p:sp>
        <p:nvSpPr>
          <p:cNvPr id="68" name="Rectangle 22"/>
          <p:cNvSpPr>
            <a:spLocks noChangeArrowheads="1"/>
          </p:cNvSpPr>
          <p:nvPr/>
        </p:nvSpPr>
        <p:spPr bwMode="auto">
          <a:xfrm>
            <a:off x="-189818" y="20662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69" name="Group 68"/>
          <p:cNvGrpSpPr/>
          <p:nvPr/>
        </p:nvGrpSpPr>
        <p:grpSpPr>
          <a:xfrm>
            <a:off x="5154715" y="186561"/>
            <a:ext cx="4517513" cy="923330"/>
            <a:chOff x="4368204" y="260530"/>
            <a:chExt cx="4517513" cy="923330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E1988B2-180F-45DC-89D9-FE79E7608A29}"/>
                </a:ext>
              </a:extLst>
            </p:cNvPr>
            <p:cNvSpPr txBox="1"/>
            <p:nvPr/>
          </p:nvSpPr>
          <p:spPr>
            <a:xfrm>
              <a:off x="4368204" y="260530"/>
              <a:ext cx="451751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b="1" dirty="0" smtClean="0">
                  <a:solidFill>
                    <a:srgbClr val="FFFF00"/>
                  </a:solidFill>
                </a:rPr>
                <a:t>Knowledge </a:t>
              </a:r>
              <a:r>
                <a:rPr lang="en-GB" b="1" dirty="0">
                  <a:solidFill>
                    <a:srgbClr val="FFFF00"/>
                  </a:solidFill>
                </a:rPr>
                <a:t>Organiser</a:t>
              </a:r>
              <a:br>
                <a:rPr lang="en-GB" b="1" dirty="0">
                  <a:solidFill>
                    <a:srgbClr val="FFFF00"/>
                  </a:solidFill>
                </a:rPr>
              </a:br>
              <a:r>
                <a:rPr lang="en-GB" b="1" dirty="0">
                  <a:solidFill>
                    <a:srgbClr val="FFFF00"/>
                  </a:solidFill>
                </a:rPr>
                <a:t>Year </a:t>
              </a:r>
              <a:r>
                <a:rPr lang="en-GB" b="1" dirty="0" smtClean="0">
                  <a:solidFill>
                    <a:srgbClr val="FFFF00"/>
                  </a:solidFill>
                </a:rPr>
                <a:t>7 Knowledge Learning Check 2</a:t>
              </a:r>
            </a:p>
            <a:p>
              <a:pPr algn="r"/>
              <a:r>
                <a:rPr lang="en-GB" b="1" dirty="0" smtClean="0">
                  <a:solidFill>
                    <a:srgbClr val="FFFF00"/>
                  </a:solidFill>
                </a:rPr>
                <a:t>Half Term 1 </a:t>
              </a:r>
              <a:endParaRPr lang="en-GB" b="1" dirty="0">
                <a:solidFill>
                  <a:srgbClr val="FFFF00"/>
                </a:solidFill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8885717" y="271793"/>
              <a:ext cx="0" cy="6941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6" name="TextBox 75"/>
          <p:cNvSpPr txBox="1"/>
          <p:nvPr/>
        </p:nvSpPr>
        <p:spPr>
          <a:xfrm>
            <a:off x="2134317" y="150232"/>
            <a:ext cx="3997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FFFF00"/>
                </a:solidFill>
              </a:rPr>
              <a:t>Year 7 KLC 2</a:t>
            </a:r>
            <a:endParaRPr lang="en-GB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82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-1143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290810" y="1253630"/>
            <a:ext cx="4569948" cy="2631962"/>
          </a:xfrm>
          <a:prstGeom prst="roundRect">
            <a:avLst>
              <a:gd name="adj" fmla="val 5477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5012504" y="1253630"/>
            <a:ext cx="4569948" cy="2631962"/>
          </a:xfrm>
          <a:prstGeom prst="roundRect">
            <a:avLst>
              <a:gd name="adj" fmla="val 5477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261325" y="3985406"/>
            <a:ext cx="4569948" cy="2631962"/>
          </a:xfrm>
          <a:prstGeom prst="roundRect">
            <a:avLst>
              <a:gd name="adj" fmla="val 5477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4983019" y="3985406"/>
            <a:ext cx="4569948" cy="2631962"/>
          </a:xfrm>
          <a:prstGeom prst="roundRect">
            <a:avLst>
              <a:gd name="adj" fmla="val 547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290809" y="1195722"/>
            <a:ext cx="45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schemeClr val="accent2"/>
                </a:solidFill>
              </a:rPr>
              <a:t>Time</a:t>
            </a:r>
            <a:endParaRPr lang="en-GB" b="1" u="sng" dirty="0">
              <a:solidFill>
                <a:schemeClr val="accent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53265" y="1211472"/>
            <a:ext cx="45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schemeClr val="accent2"/>
                </a:solidFill>
              </a:rPr>
              <a:t>Frequency Trees</a:t>
            </a:r>
            <a:endParaRPr lang="en-GB" b="1" u="sng" dirty="0">
              <a:solidFill>
                <a:schemeClr val="accent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0429" y="3946914"/>
            <a:ext cx="45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schemeClr val="accent2"/>
                </a:solidFill>
              </a:rPr>
              <a:t>Perimeter </a:t>
            </a:r>
            <a:endParaRPr lang="en-GB" b="1" u="sng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12504" y="3943479"/>
            <a:ext cx="45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schemeClr val="accent6">
                    <a:lumMod val="75000"/>
                  </a:schemeClr>
                </a:solidFill>
              </a:rPr>
              <a:t>Compound Shapes</a:t>
            </a:r>
            <a:endParaRPr lang="en-GB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40674" y="1291537"/>
            <a:ext cx="45200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Key Conversions</a:t>
            </a:r>
          </a:p>
          <a:p>
            <a:r>
              <a:rPr lang="en-GB" sz="1400" dirty="0" smtClean="0"/>
              <a:t>1 Year = 365 days (unless a leap year)</a:t>
            </a:r>
          </a:p>
          <a:p>
            <a:r>
              <a:rPr lang="en-GB" sz="1400" dirty="0" smtClean="0"/>
              <a:t>1 month = roughly 4 weeks</a:t>
            </a:r>
          </a:p>
          <a:p>
            <a:r>
              <a:rPr lang="en-GB" sz="1400" dirty="0" smtClean="0"/>
              <a:t>52 weeks in a year</a:t>
            </a:r>
          </a:p>
          <a:p>
            <a:r>
              <a:rPr lang="en-GB" sz="1400" dirty="0" smtClean="0"/>
              <a:t>60 seconds in a minute </a:t>
            </a:r>
          </a:p>
          <a:p>
            <a:r>
              <a:rPr lang="en-GB" sz="1400" dirty="0" smtClean="0"/>
              <a:t>60 minutes in an hour.</a:t>
            </a:r>
          </a:p>
          <a:p>
            <a:endParaRPr lang="en-GB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2935018" y="1835210"/>
            <a:ext cx="1590081" cy="31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24hr Clock Digital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111" y="2607122"/>
            <a:ext cx="1446128" cy="1041212"/>
          </a:xfrm>
          <a:prstGeom prst="rect">
            <a:avLst/>
          </a:prstGeom>
        </p:spPr>
      </p:pic>
      <p:sp>
        <p:nvSpPr>
          <p:cNvPr id="71" name="TextBox 70"/>
          <p:cNvSpPr txBox="1"/>
          <p:nvPr/>
        </p:nvSpPr>
        <p:spPr>
          <a:xfrm>
            <a:off x="3898232" y="2096138"/>
            <a:ext cx="1031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21 minutes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H="1">
            <a:off x="4222084" y="2379447"/>
            <a:ext cx="110266" cy="3555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175679" y="2127274"/>
            <a:ext cx="1420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21 hours which is 9 above 12AM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034158" y="2583761"/>
            <a:ext cx="294451" cy="3367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359901" y="2357424"/>
            <a:ext cx="917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7030A0"/>
                </a:solidFill>
              </a:rPr>
              <a:t>9:21 PM</a:t>
            </a:r>
            <a:endParaRPr lang="en-GB" sz="1400" b="1" dirty="0">
              <a:solidFill>
                <a:srgbClr val="7030A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40674" y="2551116"/>
            <a:ext cx="1590081" cy="31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Example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303" y="2811141"/>
            <a:ext cx="2617855" cy="694682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250724" y="3437093"/>
            <a:ext cx="23069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3 x 50 minute = 150 minutes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17473" y="3608593"/>
            <a:ext cx="23069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2 hours 30 minutes</a:t>
            </a:r>
            <a:endParaRPr lang="en-GB" sz="1200" dirty="0">
              <a:solidFill>
                <a:srgbClr val="FF0000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1549" y="1694139"/>
            <a:ext cx="3143250" cy="2181225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4944936" y="1494889"/>
            <a:ext cx="1529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Shows what the number represents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5929712" y="1874096"/>
            <a:ext cx="152626" cy="2379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138557" y="2427758"/>
            <a:ext cx="1264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Have to add to the connected on the left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flipH="1" flipV="1">
            <a:off x="8468505" y="1927058"/>
            <a:ext cx="378040" cy="1937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8517401" y="2120834"/>
            <a:ext cx="329144" cy="2768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 flipV="1">
            <a:off x="8514424" y="3076784"/>
            <a:ext cx="378040" cy="1937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8563320" y="3270560"/>
            <a:ext cx="329144" cy="2768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8738471" y="1906312"/>
            <a:ext cx="714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Add to 34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767936" y="3085437"/>
            <a:ext cx="714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Add to 16</a:t>
            </a:r>
            <a:endParaRPr lang="en-GB" sz="1200" dirty="0">
              <a:solidFill>
                <a:srgbClr val="FF0000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478" y="4310880"/>
            <a:ext cx="3552564" cy="213396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67820" y="4447756"/>
            <a:ext cx="2884045" cy="1997087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4992123" y="4243257"/>
            <a:ext cx="29579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What is a compound shape?</a:t>
            </a:r>
          </a:p>
          <a:p>
            <a:r>
              <a:rPr lang="en-GB" sz="1400" dirty="0" smtClean="0"/>
              <a:t>A compound shape is a shape made up of two or more basic shapes.</a:t>
            </a:r>
          </a:p>
          <a:p>
            <a:endParaRPr lang="en-GB" sz="1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5716655" y="4960461"/>
            <a:ext cx="1398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This length will be the horizontal 13cm – 4cm = 9cm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6961690" y="5368868"/>
            <a:ext cx="458389" cy="1924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7876340" y="5197364"/>
            <a:ext cx="214418" cy="698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7190884" y="4942987"/>
            <a:ext cx="985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10cm – 3cm = 7cm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034606" y="5669399"/>
            <a:ext cx="1606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7030A0"/>
                </a:solidFill>
              </a:rPr>
              <a:t>The perimeter is the distance all the way around the 2D shape.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5054925" y="6251150"/>
            <a:ext cx="2768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7cm + 4cm + 10cm + 13cm + 3cm = 46cm</a:t>
            </a:r>
            <a:endParaRPr lang="en-GB" sz="1200" dirty="0">
              <a:solidFill>
                <a:srgbClr val="7030A0"/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7"/>
          <a:srcRect l="-1" r="2681" b="88695"/>
          <a:stretch/>
        </p:blipFill>
        <p:spPr>
          <a:xfrm>
            <a:off x="122057" y="145331"/>
            <a:ext cx="9648959" cy="962843"/>
          </a:xfrm>
          <a:prstGeom prst="rect">
            <a:avLst/>
          </a:prstGeom>
        </p:spPr>
      </p:pic>
      <p:sp>
        <p:nvSpPr>
          <p:cNvPr id="50" name="Rectangle 22"/>
          <p:cNvSpPr>
            <a:spLocks noChangeArrowheads="1"/>
          </p:cNvSpPr>
          <p:nvPr/>
        </p:nvSpPr>
        <p:spPr bwMode="auto">
          <a:xfrm>
            <a:off x="-189818" y="20662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51" name="Group 50"/>
          <p:cNvGrpSpPr/>
          <p:nvPr/>
        </p:nvGrpSpPr>
        <p:grpSpPr>
          <a:xfrm>
            <a:off x="5154715" y="186561"/>
            <a:ext cx="4517513" cy="923330"/>
            <a:chOff x="4368204" y="260530"/>
            <a:chExt cx="4517513" cy="923330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E1988B2-180F-45DC-89D9-FE79E7608A29}"/>
                </a:ext>
              </a:extLst>
            </p:cNvPr>
            <p:cNvSpPr txBox="1"/>
            <p:nvPr/>
          </p:nvSpPr>
          <p:spPr>
            <a:xfrm>
              <a:off x="4368204" y="260530"/>
              <a:ext cx="451751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b="1" dirty="0" smtClean="0">
                  <a:solidFill>
                    <a:srgbClr val="FFFF00"/>
                  </a:solidFill>
                </a:rPr>
                <a:t>Knowledge </a:t>
              </a:r>
              <a:r>
                <a:rPr lang="en-GB" b="1" dirty="0">
                  <a:solidFill>
                    <a:srgbClr val="FFFF00"/>
                  </a:solidFill>
                </a:rPr>
                <a:t>Organiser</a:t>
              </a:r>
              <a:br>
                <a:rPr lang="en-GB" b="1" dirty="0">
                  <a:solidFill>
                    <a:srgbClr val="FFFF00"/>
                  </a:solidFill>
                </a:rPr>
              </a:br>
              <a:r>
                <a:rPr lang="en-GB" b="1" dirty="0">
                  <a:solidFill>
                    <a:srgbClr val="FFFF00"/>
                  </a:solidFill>
                </a:rPr>
                <a:t>Year </a:t>
              </a:r>
              <a:r>
                <a:rPr lang="en-GB" b="1" dirty="0" smtClean="0">
                  <a:solidFill>
                    <a:srgbClr val="FFFF00"/>
                  </a:solidFill>
                </a:rPr>
                <a:t>7 Knowledge Learning Check 2</a:t>
              </a:r>
            </a:p>
            <a:p>
              <a:pPr algn="r"/>
              <a:r>
                <a:rPr lang="en-GB" b="1" dirty="0" smtClean="0">
                  <a:solidFill>
                    <a:srgbClr val="FFFF00"/>
                  </a:solidFill>
                </a:rPr>
                <a:t>Half Term 1 </a:t>
              </a:r>
              <a:endParaRPr lang="en-GB" b="1" dirty="0">
                <a:solidFill>
                  <a:srgbClr val="FFFF00"/>
                </a:solidFill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8885717" y="271793"/>
              <a:ext cx="0" cy="6941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2134317" y="150232"/>
            <a:ext cx="3997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FFFF00"/>
                </a:solidFill>
              </a:rPr>
              <a:t>Year 7 KLC 2</a:t>
            </a:r>
            <a:endParaRPr lang="en-GB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2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-1143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290810" y="1253630"/>
            <a:ext cx="4569948" cy="2631962"/>
          </a:xfrm>
          <a:prstGeom prst="roundRect">
            <a:avLst>
              <a:gd name="adj" fmla="val 547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5012504" y="1253630"/>
            <a:ext cx="4569948" cy="2631962"/>
          </a:xfrm>
          <a:prstGeom prst="roundRect">
            <a:avLst>
              <a:gd name="adj" fmla="val 547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261325" y="3985406"/>
            <a:ext cx="4569948" cy="2631962"/>
          </a:xfrm>
          <a:prstGeom prst="roundRect">
            <a:avLst>
              <a:gd name="adj" fmla="val 5477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4983019" y="3985406"/>
            <a:ext cx="4569948" cy="2631962"/>
          </a:xfrm>
          <a:prstGeom prst="roundRect">
            <a:avLst>
              <a:gd name="adj" fmla="val 547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90809" y="3927054"/>
            <a:ext cx="45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schemeClr val="accent2"/>
                </a:solidFill>
              </a:rPr>
              <a:t>Multiplying by Powers of 10</a:t>
            </a:r>
            <a:endParaRPr lang="en-GB" b="1" u="sng" dirty="0">
              <a:solidFill>
                <a:schemeClr val="accent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53265" y="3942804"/>
            <a:ext cx="45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schemeClr val="accent2"/>
                </a:solidFill>
              </a:rPr>
              <a:t>Dividing by Powers of 10</a:t>
            </a:r>
            <a:endParaRPr lang="en-GB" b="1" u="sng" dirty="0">
              <a:solidFill>
                <a:schemeClr val="accent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0674" y="1476490"/>
            <a:ext cx="1292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Box Method</a:t>
            </a:r>
            <a:endParaRPr lang="en-GB" sz="1400" dirty="0" smtClean="0"/>
          </a:p>
          <a:p>
            <a:endParaRPr lang="en-GB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291521" y="1520772"/>
            <a:ext cx="1539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Column Method</a:t>
            </a:r>
            <a:endParaRPr lang="en-GB" sz="1400" dirty="0" smtClean="0"/>
          </a:p>
          <a:p>
            <a:endParaRPr lang="en-GB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1750176" y="1445562"/>
            <a:ext cx="1637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7030A0"/>
                </a:solidFill>
              </a:rPr>
              <a:t>23 x 14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53653" y="1957724"/>
            <a:ext cx="598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2 3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38666" y="2340453"/>
            <a:ext cx="1100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x    1 4</a:t>
            </a:r>
            <a:endParaRPr lang="en-GB" sz="24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3338666" y="2788673"/>
            <a:ext cx="1115771" cy="67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36447" y="3160655"/>
            <a:ext cx="904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Add answers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endCxn id="52" idx="1"/>
          </p:cNvCxnSpPr>
          <p:nvPr/>
        </p:nvCxnSpPr>
        <p:spPr>
          <a:xfrm>
            <a:off x="3172771" y="3603743"/>
            <a:ext cx="384042" cy="595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347800" y="3125899"/>
            <a:ext cx="1091547" cy="29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002506" y="2742817"/>
            <a:ext cx="588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2</a:t>
            </a:r>
            <a:endParaRPr lang="en-GB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4134040" y="1718137"/>
            <a:ext cx="84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Multiply by 4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4381834" y="2179802"/>
            <a:ext cx="243875" cy="6975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869010" y="2596739"/>
            <a:ext cx="588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0000"/>
                </a:solidFill>
              </a:rPr>
              <a:t>1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48804" y="2729914"/>
            <a:ext cx="588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9</a:t>
            </a:r>
            <a:endParaRPr lang="en-GB" sz="24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3378357" y="3500943"/>
            <a:ext cx="1091547" cy="29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018292" y="3100489"/>
            <a:ext cx="556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0</a:t>
            </a:r>
            <a:endParaRPr lang="en-GB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3753661" y="3111235"/>
            <a:ext cx="556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3</a:t>
            </a:r>
            <a:endParaRPr lang="en-GB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3543134" y="3119725"/>
            <a:ext cx="556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2</a:t>
            </a:r>
            <a:endParaRPr lang="en-GB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3093826" y="3119725"/>
            <a:ext cx="556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+</a:t>
            </a:r>
            <a:endParaRPr lang="en-GB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3556813" y="3432418"/>
            <a:ext cx="1064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3 2 2 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655377" y="3350494"/>
            <a:ext cx="588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0000"/>
                </a:solidFill>
              </a:rPr>
              <a:t>1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561841" y="2168965"/>
            <a:ext cx="84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Multiply by 10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3053511" y="2630630"/>
            <a:ext cx="401751" cy="6039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011950"/>
              </p:ext>
            </p:extLst>
          </p:nvPr>
        </p:nvGraphicFramePr>
        <p:xfrm>
          <a:off x="700210" y="2113118"/>
          <a:ext cx="1374390" cy="766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195">
                  <a:extLst>
                    <a:ext uri="{9D8B030D-6E8A-4147-A177-3AD203B41FA5}">
                      <a16:colId xmlns:a16="http://schemas.microsoft.com/office/drawing/2014/main" val="2947515129"/>
                    </a:ext>
                  </a:extLst>
                </a:gridCol>
                <a:gridCol w="687195">
                  <a:extLst>
                    <a:ext uri="{9D8B030D-6E8A-4147-A177-3AD203B41FA5}">
                      <a16:colId xmlns:a16="http://schemas.microsoft.com/office/drawing/2014/main" val="1699105880"/>
                    </a:ext>
                  </a:extLst>
                </a:gridCol>
              </a:tblGrid>
              <a:tr h="383314">
                <a:tc>
                  <a:txBody>
                    <a:bodyPr/>
                    <a:lstStyle/>
                    <a:p>
                      <a:pPr algn="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979724"/>
                  </a:ext>
                </a:extLst>
              </a:tr>
              <a:tr h="383314">
                <a:tc>
                  <a:txBody>
                    <a:bodyPr/>
                    <a:lstStyle/>
                    <a:p>
                      <a:pPr algn="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902811"/>
                  </a:ext>
                </a:extLst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787654" y="1677828"/>
            <a:ext cx="1237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20      3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81613" y="2069480"/>
            <a:ext cx="5691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10</a:t>
            </a:r>
          </a:p>
          <a:p>
            <a:pPr algn="r"/>
            <a:r>
              <a:rPr lang="en-GB" sz="2400" b="1" dirty="0"/>
              <a:t>4</a:t>
            </a:r>
            <a:endParaRPr lang="en-GB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768897" y="2963663"/>
            <a:ext cx="1423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230 + 92</a:t>
            </a:r>
          </a:p>
          <a:p>
            <a:r>
              <a:rPr lang="en-GB" sz="2400" b="1" dirty="0" smtClean="0"/>
              <a:t>= </a:t>
            </a:r>
            <a:r>
              <a:rPr lang="en-GB" sz="2400" b="1" dirty="0" smtClean="0">
                <a:solidFill>
                  <a:srgbClr val="7030A0"/>
                </a:solidFill>
              </a:rPr>
              <a:t>322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347974" y="1483010"/>
            <a:ext cx="1637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7030A0"/>
                </a:solidFill>
              </a:rPr>
              <a:t>5274 ÷ 3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089872" y="2073519"/>
            <a:ext cx="12921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Bus Stop method</a:t>
            </a:r>
            <a:endParaRPr lang="en-GB" sz="1400" dirty="0" smtClean="0"/>
          </a:p>
          <a:p>
            <a:endParaRPr lang="en-GB" sz="14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803419"/>
              </p:ext>
            </p:extLst>
          </p:nvPr>
        </p:nvGraphicFramePr>
        <p:xfrm>
          <a:off x="5931484" y="2484978"/>
          <a:ext cx="3049191" cy="615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889">
                  <a:extLst>
                    <a:ext uri="{9D8B030D-6E8A-4147-A177-3AD203B41FA5}">
                      <a16:colId xmlns:a16="http://schemas.microsoft.com/office/drawing/2014/main" val="2887719294"/>
                    </a:ext>
                  </a:extLst>
                </a:gridCol>
                <a:gridCol w="796788">
                  <a:extLst>
                    <a:ext uri="{9D8B030D-6E8A-4147-A177-3AD203B41FA5}">
                      <a16:colId xmlns:a16="http://schemas.microsoft.com/office/drawing/2014/main" val="1595474724"/>
                    </a:ext>
                  </a:extLst>
                </a:gridCol>
                <a:gridCol w="609838">
                  <a:extLst>
                    <a:ext uri="{9D8B030D-6E8A-4147-A177-3AD203B41FA5}">
                      <a16:colId xmlns:a16="http://schemas.microsoft.com/office/drawing/2014/main" val="2690557306"/>
                    </a:ext>
                  </a:extLst>
                </a:gridCol>
                <a:gridCol w="609838">
                  <a:extLst>
                    <a:ext uri="{9D8B030D-6E8A-4147-A177-3AD203B41FA5}">
                      <a16:colId xmlns:a16="http://schemas.microsoft.com/office/drawing/2014/main" val="2864942562"/>
                    </a:ext>
                  </a:extLst>
                </a:gridCol>
                <a:gridCol w="609838">
                  <a:extLst>
                    <a:ext uri="{9D8B030D-6E8A-4147-A177-3AD203B41FA5}">
                      <a16:colId xmlns:a16="http://schemas.microsoft.com/office/drawing/2014/main" val="1918826118"/>
                    </a:ext>
                  </a:extLst>
                </a:gridCol>
              </a:tblGrid>
              <a:tr h="61551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569841"/>
                  </a:ext>
                </a:extLst>
              </a:tr>
            </a:tbl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5142920" y="3050018"/>
            <a:ext cx="848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3 goes into 5 once with 2 left over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5921438" y="2854785"/>
            <a:ext cx="705522" cy="6147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392101" y="1981156"/>
            <a:ext cx="737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7030A0"/>
                </a:solidFill>
              </a:rPr>
              <a:t>1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899457" y="2437526"/>
            <a:ext cx="737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2</a:t>
            </a:r>
            <a:endParaRPr lang="en-GB" sz="3200" dirty="0">
              <a:solidFill>
                <a:srgbClr val="FF0000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7116883" y="2954599"/>
            <a:ext cx="185066" cy="2457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398222" y="3211836"/>
            <a:ext cx="1071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3 goes into 22 7 times with 1 left over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034904" y="1968927"/>
            <a:ext cx="737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7030A0"/>
                </a:solidFill>
              </a:rPr>
              <a:t>7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504929" y="2417143"/>
            <a:ext cx="737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1</a:t>
            </a:r>
            <a:endParaRPr lang="en-GB" sz="3200" dirty="0">
              <a:solidFill>
                <a:srgbClr val="FF0000"/>
              </a:solidFill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7873464" y="2951674"/>
            <a:ext cx="65800" cy="2166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538473" y="3220398"/>
            <a:ext cx="1071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3 goes into 17 5 times with 2 left over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61356" y="1982027"/>
            <a:ext cx="737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7030A0"/>
                </a:solidFill>
              </a:rPr>
              <a:t>5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140233" y="2445749"/>
            <a:ext cx="737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2</a:t>
            </a:r>
            <a:endParaRPr lang="en-GB" sz="3200" dirty="0">
              <a:solidFill>
                <a:srgbClr val="FF0000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flipH="1" flipV="1">
            <a:off x="8580861" y="2937518"/>
            <a:ext cx="252872" cy="1898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639381" y="3148329"/>
            <a:ext cx="840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3 goes into 24 8 times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230860" y="1960059"/>
            <a:ext cx="737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7030A0"/>
                </a:solidFill>
              </a:rPr>
              <a:t>8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59657" y="4283755"/>
            <a:ext cx="4402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Multiplying by 10 simply shifts the pace value 1 greater.</a:t>
            </a:r>
            <a:endParaRPr lang="en-GB" sz="1400" dirty="0" smtClean="0"/>
          </a:p>
          <a:p>
            <a:endParaRPr lang="en-GB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343679" y="4748991"/>
            <a:ext cx="44027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352 x 10 = 3520</a:t>
            </a:r>
            <a:endParaRPr lang="en-GB" sz="2000" dirty="0" smtClean="0"/>
          </a:p>
          <a:p>
            <a:endParaRPr lang="en-GB" sz="2000" dirty="0"/>
          </a:p>
        </p:txBody>
      </p:sp>
      <p:sp>
        <p:nvSpPr>
          <p:cNvPr id="83" name="TextBox 82"/>
          <p:cNvSpPr txBox="1"/>
          <p:nvPr/>
        </p:nvSpPr>
        <p:spPr>
          <a:xfrm>
            <a:off x="2561841" y="4607967"/>
            <a:ext cx="21846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Notice that initially we had 3 hundreds but when we multiply by 10 we now have 3 thousands. The same has happened to every place value.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 flipH="1" flipV="1">
            <a:off x="2192311" y="5001888"/>
            <a:ext cx="383473" cy="9941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629890" y="5866224"/>
            <a:ext cx="2423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5.267 x 100 = 526.7</a:t>
            </a:r>
            <a:endParaRPr lang="en-GB" sz="2000" dirty="0" smtClean="0"/>
          </a:p>
          <a:p>
            <a:endParaRPr lang="en-GB" sz="2000" dirty="0"/>
          </a:p>
        </p:txBody>
      </p:sp>
      <p:sp>
        <p:nvSpPr>
          <p:cNvPr id="87" name="TextBox 86"/>
          <p:cNvSpPr txBox="1"/>
          <p:nvPr/>
        </p:nvSpPr>
        <p:spPr>
          <a:xfrm>
            <a:off x="261325" y="5556691"/>
            <a:ext cx="21846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The 2 tenths have shifted twice to become 2 tens now as we have multiplied by 100 which is the same as x 10 and x 10 again.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88" name="Straight Arrow Connector 87"/>
          <p:cNvCxnSpPr>
            <a:stCxn id="87" idx="3"/>
          </p:cNvCxnSpPr>
          <p:nvPr/>
        </p:nvCxnSpPr>
        <p:spPr>
          <a:xfrm>
            <a:off x="2445928" y="5972190"/>
            <a:ext cx="183963" cy="607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053265" y="4306222"/>
            <a:ext cx="4402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Dividing  by 10 simply shifts the pace value 1 smaller.</a:t>
            </a:r>
            <a:endParaRPr lang="en-GB" sz="1400" dirty="0" smtClean="0"/>
          </a:p>
          <a:p>
            <a:endParaRPr lang="en-GB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5037287" y="4771458"/>
            <a:ext cx="44027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352 ÷ 10 = 35.2</a:t>
            </a:r>
            <a:endParaRPr lang="en-GB" sz="2000" dirty="0" smtClean="0"/>
          </a:p>
          <a:p>
            <a:endParaRPr lang="en-GB" sz="2000" dirty="0"/>
          </a:p>
        </p:txBody>
      </p:sp>
      <p:sp>
        <p:nvSpPr>
          <p:cNvPr id="93" name="TextBox 92"/>
          <p:cNvSpPr txBox="1"/>
          <p:nvPr/>
        </p:nvSpPr>
        <p:spPr>
          <a:xfrm>
            <a:off x="7255449" y="4630434"/>
            <a:ext cx="21846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Notice that initially we had 3 hundreds but when we divide by 10 we now have 3 tens. The same has happened to every place value.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 flipV="1">
            <a:off x="6885919" y="5024355"/>
            <a:ext cx="383473" cy="9941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7323498" y="5888691"/>
            <a:ext cx="2423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526.7 ÷ 100 = 5.267</a:t>
            </a:r>
            <a:endParaRPr lang="en-GB" sz="2000" dirty="0" smtClean="0"/>
          </a:p>
          <a:p>
            <a:endParaRPr lang="en-GB" sz="2000" dirty="0"/>
          </a:p>
        </p:txBody>
      </p:sp>
      <p:sp>
        <p:nvSpPr>
          <p:cNvPr id="96" name="TextBox 95"/>
          <p:cNvSpPr txBox="1"/>
          <p:nvPr/>
        </p:nvSpPr>
        <p:spPr>
          <a:xfrm>
            <a:off x="4954933" y="5579158"/>
            <a:ext cx="2259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The 2 tens have shifted twice to become 2 tenths now as we have divided  by 100 which is the same as ÷ 10 and ÷ 10 again.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97" name="Straight Arrow Connector 96"/>
          <p:cNvCxnSpPr>
            <a:stCxn id="96" idx="3"/>
          </p:cNvCxnSpPr>
          <p:nvPr/>
        </p:nvCxnSpPr>
        <p:spPr>
          <a:xfrm>
            <a:off x="7214688" y="5994657"/>
            <a:ext cx="108811" cy="607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2"/>
          <a:srcRect l="-1" r="2681" b="88695"/>
          <a:stretch/>
        </p:blipFill>
        <p:spPr>
          <a:xfrm>
            <a:off x="122057" y="145331"/>
            <a:ext cx="9648959" cy="962843"/>
          </a:xfrm>
          <a:prstGeom prst="rect">
            <a:avLst/>
          </a:prstGeom>
        </p:spPr>
      </p:pic>
      <p:sp>
        <p:nvSpPr>
          <p:cNvPr id="78" name="Rectangle 22"/>
          <p:cNvSpPr>
            <a:spLocks noChangeArrowheads="1"/>
          </p:cNvSpPr>
          <p:nvPr/>
        </p:nvSpPr>
        <p:spPr bwMode="auto">
          <a:xfrm>
            <a:off x="-189818" y="20662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85" name="Group 84"/>
          <p:cNvGrpSpPr/>
          <p:nvPr/>
        </p:nvGrpSpPr>
        <p:grpSpPr>
          <a:xfrm>
            <a:off x="5154715" y="186561"/>
            <a:ext cx="4517513" cy="923330"/>
            <a:chOff x="4368204" y="260530"/>
            <a:chExt cx="4517513" cy="923330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DE1988B2-180F-45DC-89D9-FE79E7608A29}"/>
                </a:ext>
              </a:extLst>
            </p:cNvPr>
            <p:cNvSpPr txBox="1"/>
            <p:nvPr/>
          </p:nvSpPr>
          <p:spPr>
            <a:xfrm>
              <a:off x="4368204" y="260530"/>
              <a:ext cx="451751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b="1" dirty="0" smtClean="0">
                  <a:solidFill>
                    <a:srgbClr val="FFFF00"/>
                  </a:solidFill>
                </a:rPr>
                <a:t>Knowledge </a:t>
              </a:r>
              <a:r>
                <a:rPr lang="en-GB" b="1" dirty="0">
                  <a:solidFill>
                    <a:srgbClr val="FFFF00"/>
                  </a:solidFill>
                </a:rPr>
                <a:t>Organiser</a:t>
              </a:r>
              <a:br>
                <a:rPr lang="en-GB" b="1" dirty="0">
                  <a:solidFill>
                    <a:srgbClr val="FFFF00"/>
                  </a:solidFill>
                </a:rPr>
              </a:br>
              <a:r>
                <a:rPr lang="en-GB" b="1" dirty="0">
                  <a:solidFill>
                    <a:srgbClr val="FFFF00"/>
                  </a:solidFill>
                </a:rPr>
                <a:t>Year </a:t>
              </a:r>
              <a:r>
                <a:rPr lang="en-GB" b="1" dirty="0" smtClean="0">
                  <a:solidFill>
                    <a:srgbClr val="FFFF00"/>
                  </a:solidFill>
                </a:rPr>
                <a:t>7 Knowledge Learning Check 3</a:t>
              </a:r>
            </a:p>
            <a:p>
              <a:pPr algn="r"/>
              <a:r>
                <a:rPr lang="en-GB" b="1" dirty="0" smtClean="0">
                  <a:solidFill>
                    <a:srgbClr val="FFFF00"/>
                  </a:solidFill>
                </a:rPr>
                <a:t>Half Term 1 </a:t>
              </a:r>
              <a:endParaRPr lang="en-GB" b="1" dirty="0">
                <a:solidFill>
                  <a:srgbClr val="FFFF00"/>
                </a:solidFill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8885717" y="271793"/>
              <a:ext cx="0" cy="6941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8" name="TextBox 97"/>
          <p:cNvSpPr txBox="1"/>
          <p:nvPr/>
        </p:nvSpPr>
        <p:spPr>
          <a:xfrm>
            <a:off x="2134317" y="150232"/>
            <a:ext cx="3997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FFFF00"/>
                </a:solidFill>
              </a:rPr>
              <a:t>Year 7 KLC 3</a:t>
            </a:r>
            <a:endParaRPr lang="en-GB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9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-1143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290810" y="1253630"/>
            <a:ext cx="4569948" cy="2631962"/>
          </a:xfrm>
          <a:prstGeom prst="roundRect">
            <a:avLst>
              <a:gd name="adj" fmla="val 5477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5012504" y="1253630"/>
            <a:ext cx="4569948" cy="2631962"/>
          </a:xfrm>
          <a:prstGeom prst="roundRect">
            <a:avLst>
              <a:gd name="adj" fmla="val 5477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261325" y="3985406"/>
            <a:ext cx="4569948" cy="2631962"/>
          </a:xfrm>
          <a:prstGeom prst="roundRect">
            <a:avLst>
              <a:gd name="adj" fmla="val 547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4983019" y="3985406"/>
            <a:ext cx="4569948" cy="2631962"/>
          </a:xfrm>
          <a:prstGeom prst="roundRect">
            <a:avLst>
              <a:gd name="adj" fmla="val 547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290809" y="1195722"/>
            <a:ext cx="45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schemeClr val="accent2"/>
                </a:solidFill>
              </a:rPr>
              <a:t>Decimal Multiplication</a:t>
            </a:r>
            <a:endParaRPr lang="en-GB" b="1" u="sng" dirty="0">
              <a:solidFill>
                <a:schemeClr val="accent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53265" y="1211472"/>
            <a:ext cx="45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schemeClr val="accent2"/>
                </a:solidFill>
              </a:rPr>
              <a:t>Decimal Division</a:t>
            </a:r>
            <a:endParaRPr lang="en-GB" b="1" u="sng" dirty="0">
              <a:solidFill>
                <a:schemeClr val="accent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0809" y="3927054"/>
            <a:ext cx="45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srgbClr val="548235"/>
                </a:solidFill>
              </a:rPr>
              <a:t>Multiplying Negatives</a:t>
            </a:r>
            <a:endParaRPr lang="en-GB" b="1" u="sng" dirty="0">
              <a:solidFill>
                <a:srgbClr val="548235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53265" y="3942804"/>
            <a:ext cx="45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srgbClr val="548235"/>
                </a:solidFill>
              </a:rPr>
              <a:t>Dividing Negatives</a:t>
            </a:r>
            <a:endParaRPr lang="en-GB" b="1" u="sng" dirty="0">
              <a:solidFill>
                <a:srgbClr val="548235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76347" y="1452486"/>
            <a:ext cx="1969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7030A0"/>
                </a:solidFill>
              </a:rPr>
              <a:t>2.3 x 0.14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26036" y="1492722"/>
            <a:ext cx="2142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7030A0"/>
                </a:solidFill>
              </a:rPr>
              <a:t>52.74 ÷ 0.3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7857" y="1839122"/>
            <a:ext cx="8489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Multiply by 10 until we have two integers 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645565" y="1900840"/>
            <a:ext cx="848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x10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590145" y="1898761"/>
            <a:ext cx="848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X10 </a:t>
            </a:r>
            <a:r>
              <a:rPr lang="en-GB" sz="1200" dirty="0" err="1" smtClean="0">
                <a:solidFill>
                  <a:srgbClr val="FF0000"/>
                </a:solidFill>
              </a:rPr>
              <a:t>x10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541739" y="2116120"/>
            <a:ext cx="1969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23 x 14</a:t>
            </a:r>
            <a:endParaRPr lang="en-GB" sz="2400" dirty="0"/>
          </a:p>
        </p:txBody>
      </p:sp>
      <p:cxnSp>
        <p:nvCxnSpPr>
          <p:cNvPr id="79" name="Straight Arrow Connector 78"/>
          <p:cNvCxnSpPr/>
          <p:nvPr/>
        </p:nvCxnSpPr>
        <p:spPr>
          <a:xfrm flipV="1">
            <a:off x="1070743" y="2166909"/>
            <a:ext cx="659742" cy="1567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1023782" y="2396721"/>
            <a:ext cx="847833" cy="60519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18932" y="2994975"/>
            <a:ext cx="84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Work out as usual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533573" y="2555572"/>
            <a:ext cx="1969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23 x 14 = 322</a:t>
            </a:r>
            <a:endParaRPr lang="en-GB" sz="2400" dirty="0"/>
          </a:p>
        </p:txBody>
      </p:sp>
      <p:sp>
        <p:nvSpPr>
          <p:cNvPr id="83" name="TextBox 82"/>
          <p:cNvSpPr txBox="1"/>
          <p:nvPr/>
        </p:nvSpPr>
        <p:spPr>
          <a:xfrm>
            <a:off x="3911674" y="2384953"/>
            <a:ext cx="8489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We now need to divide to get back to what we had originally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 flipH="1" flipV="1">
            <a:off x="3447346" y="2088051"/>
            <a:ext cx="540749" cy="6112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>
            <a:off x="3484623" y="2812183"/>
            <a:ext cx="588791" cy="2629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605540" y="2912315"/>
            <a:ext cx="848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÷10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</a:rPr>
              <a:t>÷10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</a:rPr>
              <a:t>÷</a:t>
            </a:r>
            <a:r>
              <a:rPr lang="en-GB" sz="1200" dirty="0" smtClean="0">
                <a:solidFill>
                  <a:srgbClr val="FF0000"/>
                </a:solidFill>
              </a:rPr>
              <a:t>10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288037" y="3439246"/>
            <a:ext cx="2499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2.3 x 0.14 = 0.322</a:t>
            </a:r>
            <a:endParaRPr lang="en-GB" sz="2400" dirty="0"/>
          </a:p>
        </p:txBody>
      </p:sp>
      <p:sp>
        <p:nvSpPr>
          <p:cNvPr id="88" name="TextBox 87"/>
          <p:cNvSpPr txBox="1"/>
          <p:nvPr/>
        </p:nvSpPr>
        <p:spPr>
          <a:xfrm>
            <a:off x="8551196" y="1984468"/>
            <a:ext cx="1042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We need to multiply until the divisor is an integer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H="1" flipV="1">
            <a:off x="8028970" y="2018029"/>
            <a:ext cx="522226" cy="3756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956939" y="2210840"/>
            <a:ext cx="10425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To keep it equivalent we need to multiply the dividend also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526267" y="1958591"/>
            <a:ext cx="16510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X10                    </a:t>
            </a:r>
            <a:r>
              <a:rPr lang="en-GB" sz="1200" dirty="0" err="1" smtClean="0">
                <a:solidFill>
                  <a:srgbClr val="FF0000"/>
                </a:solidFill>
              </a:rPr>
              <a:t>x10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280366" y="2183428"/>
            <a:ext cx="2142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7030A0"/>
                </a:solidFill>
              </a:rPr>
              <a:t>527.4 ÷ 3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8368919" y="2903482"/>
            <a:ext cx="1042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We can now use the bus stop as usual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 flipH="1" flipV="1">
            <a:off x="7818911" y="2672815"/>
            <a:ext cx="604338" cy="4662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0" idx="3"/>
            <a:endCxn id="91" idx="1"/>
          </p:cNvCxnSpPr>
          <p:nvPr/>
        </p:nvCxnSpPr>
        <p:spPr>
          <a:xfrm flipV="1">
            <a:off x="5999471" y="2097091"/>
            <a:ext cx="526796" cy="6215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832121" y="3353360"/>
            <a:ext cx="2499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527.4 ÷ 3 = 175.8</a:t>
            </a:r>
            <a:endParaRPr lang="en-GB" sz="2400" dirty="0"/>
          </a:p>
        </p:txBody>
      </p:sp>
      <p:sp>
        <p:nvSpPr>
          <p:cNvPr id="98" name="TextBox 97"/>
          <p:cNvSpPr txBox="1"/>
          <p:nvPr/>
        </p:nvSpPr>
        <p:spPr>
          <a:xfrm>
            <a:off x="322660" y="4316246"/>
            <a:ext cx="438951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Maths is all about patterns.</a:t>
            </a:r>
          </a:p>
          <a:p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smtClean="0">
                <a:solidFill>
                  <a:srgbClr val="7030A0"/>
                </a:solidFill>
              </a:rPr>
              <a:t> 6 x 7 = 42 </a:t>
            </a:r>
          </a:p>
          <a:p>
            <a:r>
              <a:rPr lang="en-GB" sz="2000" dirty="0" smtClean="0">
                <a:solidFill>
                  <a:srgbClr val="7030A0"/>
                </a:solidFill>
              </a:rPr>
              <a:t>  6 x -7 = -42</a:t>
            </a:r>
          </a:p>
          <a:p>
            <a:r>
              <a:rPr lang="en-GB" sz="2000" dirty="0" smtClean="0">
                <a:solidFill>
                  <a:srgbClr val="7030A0"/>
                </a:solidFill>
              </a:rPr>
              <a:t>-6 x 7 = -42</a:t>
            </a:r>
          </a:p>
          <a:p>
            <a:r>
              <a:rPr lang="en-GB" sz="2000" dirty="0" smtClean="0">
                <a:solidFill>
                  <a:srgbClr val="7030A0"/>
                </a:solidFill>
              </a:rPr>
              <a:t>-6 x -7 = 42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163455" y="4286502"/>
            <a:ext cx="4389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Multiplication and Division are commutative so the same rules apply.</a:t>
            </a:r>
            <a:endParaRPr lang="en-GB" sz="2000" dirty="0" smtClean="0">
              <a:solidFill>
                <a:srgbClr val="7030A0"/>
              </a:solidFill>
            </a:endParaRPr>
          </a:p>
        </p:txBody>
      </p:sp>
      <p:pic>
        <p:nvPicPr>
          <p:cNvPr id="102" name="Picture 1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716" y="4717586"/>
            <a:ext cx="2126814" cy="1688159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2869" y="4809722"/>
            <a:ext cx="2126814" cy="1688159"/>
          </a:xfrm>
          <a:prstGeom prst="rect">
            <a:avLst/>
          </a:prstGeom>
        </p:spPr>
      </p:pic>
      <p:sp>
        <p:nvSpPr>
          <p:cNvPr id="104" name="TextBox 103"/>
          <p:cNvSpPr txBox="1"/>
          <p:nvPr/>
        </p:nvSpPr>
        <p:spPr>
          <a:xfrm>
            <a:off x="6741514" y="4736824"/>
            <a:ext cx="33855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÷</a:t>
            </a:r>
            <a:endParaRPr lang="en-GB" sz="24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6737159" y="5189672"/>
            <a:ext cx="33855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÷</a:t>
            </a:r>
            <a:endParaRPr lang="en-GB" sz="24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6732803" y="5603332"/>
            <a:ext cx="33855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÷</a:t>
            </a:r>
            <a:endParaRPr lang="en-GB" sz="24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6754574" y="6003928"/>
            <a:ext cx="33855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÷</a:t>
            </a:r>
            <a:endParaRPr lang="en-GB" sz="2400" b="1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3"/>
          <a:srcRect l="-1" r="2681" b="88695"/>
          <a:stretch/>
        </p:blipFill>
        <p:spPr>
          <a:xfrm>
            <a:off x="122057" y="145331"/>
            <a:ext cx="9648959" cy="962843"/>
          </a:xfrm>
          <a:prstGeom prst="rect">
            <a:avLst/>
          </a:prstGeom>
        </p:spPr>
      </p:pic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-189818" y="20662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53" name="Group 52"/>
          <p:cNvGrpSpPr/>
          <p:nvPr/>
        </p:nvGrpSpPr>
        <p:grpSpPr>
          <a:xfrm>
            <a:off x="5154715" y="186561"/>
            <a:ext cx="4517513" cy="923330"/>
            <a:chOff x="4368204" y="260530"/>
            <a:chExt cx="4517513" cy="923330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E1988B2-180F-45DC-89D9-FE79E7608A29}"/>
                </a:ext>
              </a:extLst>
            </p:cNvPr>
            <p:cNvSpPr txBox="1"/>
            <p:nvPr/>
          </p:nvSpPr>
          <p:spPr>
            <a:xfrm>
              <a:off x="4368204" y="260530"/>
              <a:ext cx="451751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b="1" dirty="0" smtClean="0">
                  <a:solidFill>
                    <a:srgbClr val="FFFF00"/>
                  </a:solidFill>
                </a:rPr>
                <a:t>Knowledge </a:t>
              </a:r>
              <a:r>
                <a:rPr lang="en-GB" b="1" dirty="0">
                  <a:solidFill>
                    <a:srgbClr val="FFFF00"/>
                  </a:solidFill>
                </a:rPr>
                <a:t>Organiser</a:t>
              </a:r>
              <a:br>
                <a:rPr lang="en-GB" b="1" dirty="0">
                  <a:solidFill>
                    <a:srgbClr val="FFFF00"/>
                  </a:solidFill>
                </a:rPr>
              </a:br>
              <a:r>
                <a:rPr lang="en-GB" b="1" dirty="0">
                  <a:solidFill>
                    <a:srgbClr val="FFFF00"/>
                  </a:solidFill>
                </a:rPr>
                <a:t>Year </a:t>
              </a:r>
              <a:r>
                <a:rPr lang="en-GB" b="1" dirty="0" smtClean="0">
                  <a:solidFill>
                    <a:srgbClr val="FFFF00"/>
                  </a:solidFill>
                </a:rPr>
                <a:t>7 Knowledge Learning Check 3</a:t>
              </a:r>
            </a:p>
            <a:p>
              <a:pPr algn="r"/>
              <a:r>
                <a:rPr lang="en-GB" b="1" dirty="0" smtClean="0">
                  <a:solidFill>
                    <a:srgbClr val="FFFF00"/>
                  </a:solidFill>
                </a:rPr>
                <a:t>Half Term 1 </a:t>
              </a:r>
              <a:endParaRPr lang="en-GB" b="1" dirty="0">
                <a:solidFill>
                  <a:srgbClr val="FFFF00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8885717" y="271793"/>
              <a:ext cx="0" cy="6941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2134317" y="150232"/>
            <a:ext cx="3997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FFFF00"/>
                </a:solidFill>
              </a:rPr>
              <a:t>Year 7 KLC 3</a:t>
            </a:r>
            <a:endParaRPr lang="en-GB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6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A2E135CFDC374D8510F902F72925FB" ma:contentTypeVersion="9" ma:contentTypeDescription="Create a new document." ma:contentTypeScope="" ma:versionID="916a16a9561973a4cfef68e09c833fd1">
  <xsd:schema xmlns:xsd="http://www.w3.org/2001/XMLSchema" xmlns:xs="http://www.w3.org/2001/XMLSchema" xmlns:p="http://schemas.microsoft.com/office/2006/metadata/properties" xmlns:ns3="20426d70-c788-4640-ae90-24e3c69e125e" xmlns:ns4="70ab9510-2bad-45d5-b3d3-3b62795381bf" targetNamespace="http://schemas.microsoft.com/office/2006/metadata/properties" ma:root="true" ma:fieldsID="8e046a212b80d57d1fd734c717a2db82" ns3:_="" ns4:_="">
    <xsd:import namespace="20426d70-c788-4640-ae90-24e3c69e125e"/>
    <xsd:import namespace="70ab9510-2bad-45d5-b3d3-3b62795381b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426d70-c788-4640-ae90-24e3c69e1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ab9510-2bad-45d5-b3d3-3b62795381b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17698F-C744-4CEF-9447-5F9A5195EC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426d70-c788-4640-ae90-24e3c69e125e"/>
    <ds:schemaRef ds:uri="70ab9510-2bad-45d5-b3d3-3b62795381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5B70DE-0DAE-4B2A-AF45-89FBA3C6B7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6AF978-B38C-4C78-93A2-78E8948B098D}">
  <ds:schemaRefs>
    <ds:schemaRef ds:uri="70ab9510-2bad-45d5-b3d3-3b62795381bf"/>
    <ds:schemaRef ds:uri="http://schemas.microsoft.com/office/2006/documentManagement/types"/>
    <ds:schemaRef ds:uri="20426d70-c788-4640-ae90-24e3c69e125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</TotalTime>
  <Words>1170</Words>
  <Application>Microsoft Office PowerPoint</Application>
  <PresentationFormat>A4 Paper (210x297 mm)</PresentationFormat>
  <Paragraphs>228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Torch Academy Gateway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Still</dc:creator>
  <cp:lastModifiedBy>A Carter Staff 8926906</cp:lastModifiedBy>
  <cp:revision>73</cp:revision>
  <dcterms:created xsi:type="dcterms:W3CDTF">2018-06-29T06:51:59Z</dcterms:created>
  <dcterms:modified xsi:type="dcterms:W3CDTF">2019-08-20T15:31:15Z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0x0101007CA2E135CFDC374D8510F902F72925FB</vt:lpwstr>
  </property>
</Properties>
</file>