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6" r:id="rId6"/>
    <p:sldId id="258" r:id="rId7"/>
    <p:sldId id="260" r:id="rId8"/>
    <p:sldId id="261" r:id="rId9"/>
    <p:sldId id="259"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520" autoAdjust="0"/>
  </p:normalViewPr>
  <p:slideViewPr>
    <p:cSldViewPr>
      <p:cViewPr varScale="1">
        <p:scale>
          <a:sx n="61" d="100"/>
          <a:sy n="61" d="100"/>
        </p:scale>
        <p:origin x="144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926559B-D7E5-49B5-BA93-99E31FFB50A9}" type="datetimeFigureOut">
              <a:rPr lang="en-GB" smtClean="0"/>
              <a:t>09/10/2019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A1CEC43-8D12-4BBA-AF34-3E1D23F6EEEF}" type="slidenum">
              <a:rPr lang="en-GB" smtClean="0"/>
              <a:t>‹#›</a:t>
            </a:fld>
            <a:endParaRPr lang="en-GB"/>
          </a:p>
        </p:txBody>
      </p:sp>
    </p:spTree>
    <p:extLst>
      <p:ext uri="{BB962C8B-B14F-4D97-AF65-F5344CB8AC3E}">
        <p14:creationId xmlns:p14="http://schemas.microsoft.com/office/powerpoint/2010/main" val="131942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1CEC43-8D12-4BBA-AF34-3E1D23F6EEEF}" type="slidenum">
              <a:rPr lang="en-GB" smtClean="0"/>
              <a:t>5</a:t>
            </a:fld>
            <a:endParaRPr lang="en-GB"/>
          </a:p>
        </p:txBody>
      </p:sp>
    </p:spTree>
    <p:extLst>
      <p:ext uri="{BB962C8B-B14F-4D97-AF65-F5344CB8AC3E}">
        <p14:creationId xmlns:p14="http://schemas.microsoft.com/office/powerpoint/2010/main" val="1176438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75FF58-8BD8-413D-B320-3DC1DB6836E8}"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165442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75FF58-8BD8-413D-B320-3DC1DB6836E8}"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37425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75FF58-8BD8-413D-B320-3DC1DB6836E8}"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255636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75FF58-8BD8-413D-B320-3DC1DB6836E8}"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298124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75FF58-8BD8-413D-B320-3DC1DB6836E8}"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216988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75FF58-8BD8-413D-B320-3DC1DB6836E8}"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62916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75FF58-8BD8-413D-B320-3DC1DB6836E8}" type="datetimeFigureOut">
              <a:rPr lang="en-GB" smtClean="0"/>
              <a:t>09/10/2019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2907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75FF58-8BD8-413D-B320-3DC1DB6836E8}" type="datetimeFigureOut">
              <a:rPr lang="en-GB" smtClean="0"/>
              <a:t>09/10/2019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423092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5FF58-8BD8-413D-B320-3DC1DB6836E8}" type="datetimeFigureOut">
              <a:rPr lang="en-GB" smtClean="0"/>
              <a:t>09/10/2019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247900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75FF58-8BD8-413D-B320-3DC1DB6836E8}"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334540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75FF58-8BD8-413D-B320-3DC1DB6836E8}"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34678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5FF58-8BD8-413D-B320-3DC1DB6836E8}" type="datetimeFigureOut">
              <a:rPr lang="en-GB" smtClean="0"/>
              <a:t>09/10/2019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3982C-9C5D-4233-9563-2BF024E93558}" type="slidenum">
              <a:rPr lang="en-GB" smtClean="0"/>
              <a:t>‹#›</a:t>
            </a:fld>
            <a:endParaRPr lang="en-GB"/>
          </a:p>
        </p:txBody>
      </p:sp>
    </p:spTree>
    <p:extLst>
      <p:ext uri="{BB962C8B-B14F-4D97-AF65-F5344CB8AC3E}">
        <p14:creationId xmlns:p14="http://schemas.microsoft.com/office/powerpoint/2010/main" val="2227372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74501251"/>
              </p:ext>
            </p:extLst>
          </p:nvPr>
        </p:nvGraphicFramePr>
        <p:xfrm>
          <a:off x="0" y="44624"/>
          <a:ext cx="9144000" cy="6672466"/>
        </p:xfrm>
        <a:graphic>
          <a:graphicData uri="http://schemas.openxmlformats.org/drawingml/2006/table">
            <a:tbl>
              <a:tblPr firstRow="1" bandRow="1">
                <a:tableStyleId>{5940675A-B579-460E-94D1-54222C63F5DA}</a:tableStyleId>
              </a:tblPr>
              <a:tblGrid>
                <a:gridCol w="4954880">
                  <a:extLst>
                    <a:ext uri="{9D8B030D-6E8A-4147-A177-3AD203B41FA5}">
                      <a16:colId xmlns:a16="http://schemas.microsoft.com/office/drawing/2014/main" val="20000"/>
                    </a:ext>
                  </a:extLst>
                </a:gridCol>
                <a:gridCol w="4189120">
                  <a:extLst>
                    <a:ext uri="{9D8B030D-6E8A-4147-A177-3AD203B41FA5}">
                      <a16:colId xmlns:a16="http://schemas.microsoft.com/office/drawing/2014/main" val="20002"/>
                    </a:ext>
                  </a:extLst>
                </a:gridCol>
              </a:tblGrid>
              <a:tr h="348672">
                <a:tc gridSpan="2">
                  <a:txBody>
                    <a:bodyPr/>
                    <a:lstStyle/>
                    <a:p>
                      <a:pPr algn="ctr"/>
                      <a:r>
                        <a:rPr lang="en-GB" sz="1400" b="1" baseline="0" dirty="0" smtClean="0"/>
                        <a:t> Newspaper article – Jack the Ripper, 1888</a:t>
                      </a:r>
                      <a:endParaRPr lang="en-GB" sz="1400" b="1" dirty="0"/>
                    </a:p>
                  </a:txBody>
                  <a:tcPr marL="63305" marR="63305" marT="31652" marB="31652">
                    <a:solidFill>
                      <a:schemeClr val="bg1">
                        <a:lumMod val="95000"/>
                      </a:schemeClr>
                    </a:solidFill>
                  </a:tcPr>
                </a:tc>
                <a:tc hMerge="1">
                  <a:txBody>
                    <a:bodyPr/>
                    <a:lstStyle/>
                    <a:p>
                      <a:endParaRPr lang="en-GB" dirty="0"/>
                    </a:p>
                  </a:txBody>
                  <a:tcPr/>
                </a:tc>
                <a:extLst>
                  <a:ext uri="{0D108BD9-81ED-4DB2-BD59-A6C34878D82A}">
                    <a16:rowId xmlns:a16="http://schemas.microsoft.com/office/drawing/2014/main" val="10000"/>
                  </a:ext>
                </a:extLst>
              </a:tr>
              <a:tr h="371408">
                <a:tc>
                  <a:txBody>
                    <a:bodyPr/>
                    <a:lstStyle/>
                    <a:p>
                      <a:pPr algn="l"/>
                      <a:r>
                        <a:rPr lang="en-GB" sz="1400" b="1" i="1" dirty="0" smtClean="0"/>
                        <a:t>Answer the questions below</a:t>
                      </a:r>
                      <a:r>
                        <a:rPr lang="en-GB" sz="1400" b="1" i="1" baseline="0" dirty="0" smtClean="0"/>
                        <a:t> in as much detail as possible. </a:t>
                      </a:r>
                    </a:p>
                    <a:p>
                      <a:pPr algn="l"/>
                      <a:r>
                        <a:rPr lang="en-GB" sz="1400" b="1" i="1" baseline="0" dirty="0" smtClean="0"/>
                        <a:t>Use the space given. </a:t>
                      </a:r>
                      <a:endParaRPr lang="en-GB" sz="1400" b="1" i="1" dirty="0"/>
                    </a:p>
                  </a:txBody>
                  <a:tcPr marL="63305" marR="63305" marT="31652" marB="31652"/>
                </a:tc>
                <a:tc rowSpan="2">
                  <a:txBody>
                    <a:bodyPr/>
                    <a:lstStyle/>
                    <a:p>
                      <a:r>
                        <a:rPr lang="en-GB" sz="1700" b="0" baseline="0" dirty="0" smtClean="0"/>
                        <a:t>London lies to-day under the spell of a great terror. A nameless </a:t>
                      </a:r>
                      <a:r>
                        <a:rPr lang="en-GB" sz="1700" b="1" u="sng" baseline="0" dirty="0" smtClean="0"/>
                        <a:t>reprobate</a:t>
                      </a:r>
                      <a:r>
                        <a:rPr lang="en-GB" sz="1700" b="0" baseline="0" dirty="0" smtClean="0"/>
                        <a:t> - half beast, half man - is at large, who is daily gratifying his murderous instincts on the most miserable and defenceless classes of the community. There can be no shadow of a doubt now that our original theory was correct, and that the Whitechapel murderer, who has now four, if not five, victims to his knife, is one man, and that man a murderous maniac. There is a murderer in our midst. Hideous malice, deadly cunning, insatiable thirst for blood - all these are the marks of the mad homicide. The ghoul-like creature who stalks through the streets of London, stalking down his victim like a Pawnee Indian, is simply drunk with blood, and he will have more. The question is, what are the people of London to do? Whitechapel is garrisoned with police and stocked with plain-clothes men. Nothing comes of it. The police have not even a clue. They are in despair at their utter failure to get so much as a scent of the criminal.</a:t>
                      </a:r>
                    </a:p>
                  </a:txBody>
                  <a:tcPr marL="63305" marR="63305" marT="31652" marB="31652"/>
                </a:tc>
                <a:extLst>
                  <a:ext uri="{0D108BD9-81ED-4DB2-BD59-A6C34878D82A}">
                    <a16:rowId xmlns:a16="http://schemas.microsoft.com/office/drawing/2014/main" val="10001"/>
                  </a:ext>
                </a:extLst>
              </a:tr>
              <a:tr h="5833770">
                <a:tc>
                  <a:txBody>
                    <a:bodyPr/>
                    <a:lstStyle/>
                    <a:p>
                      <a:pPr marL="228600" indent="-228600">
                        <a:lnSpc>
                          <a:spcPct val="150000"/>
                        </a:lnSpc>
                        <a:buAutoNum type="arabicParenR"/>
                      </a:pPr>
                      <a:r>
                        <a:rPr lang="en-GB" sz="1200" dirty="0" smtClean="0"/>
                        <a:t>Find the definition of the underlined word: _____</a:t>
                      </a:r>
                      <a:r>
                        <a:rPr lang="en-GB" sz="1200" baseline="0" dirty="0" smtClean="0"/>
                        <a:t>____________________</a:t>
                      </a:r>
                    </a:p>
                    <a:p>
                      <a:pPr marL="228600" indent="-228600">
                        <a:lnSpc>
                          <a:spcPct val="150000"/>
                        </a:lnSpc>
                        <a:buAutoNum type="arabicParenR"/>
                      </a:pPr>
                      <a:r>
                        <a:rPr lang="en-GB" sz="1200" baseline="0" dirty="0" smtClean="0"/>
                        <a:t>How many definite victims does the murderer now have? ____________</a:t>
                      </a:r>
                    </a:p>
                    <a:p>
                      <a:pPr marL="228600" indent="-228600">
                        <a:lnSpc>
                          <a:spcPct val="150000"/>
                        </a:lnSpc>
                        <a:buAutoNum type="arabicParenR"/>
                      </a:pPr>
                      <a:r>
                        <a:rPr lang="en-GB" sz="1200" baseline="0" dirty="0" smtClean="0"/>
                        <a:t>What are the two alliterative terms used to describe Jack the Ripper? (Clue: m) ________________________ and ________________________</a:t>
                      </a:r>
                    </a:p>
                    <a:p>
                      <a:pPr marL="228600" indent="-228600">
                        <a:lnSpc>
                          <a:spcPct val="150000"/>
                        </a:lnSpc>
                        <a:buAutoNum type="arabicParenR"/>
                      </a:pPr>
                      <a:r>
                        <a:rPr lang="en-GB" sz="1200" baseline="0" dirty="0" smtClean="0"/>
                        <a:t>What is the rule of three used to describe the characteristics of the murderer? ___________________________________________________ ____________________________________________________________</a:t>
                      </a:r>
                    </a:p>
                    <a:p>
                      <a:pPr marL="228600" indent="-228600">
                        <a:lnSpc>
                          <a:spcPct val="150000"/>
                        </a:lnSpc>
                        <a:buAutoNum type="arabicParenR"/>
                      </a:pPr>
                      <a:r>
                        <a:rPr lang="en-GB" sz="1200" baseline="0" dirty="0" smtClean="0"/>
                        <a:t>What does the term ‘ghoul-like creature’ suggest about the murderer? What technique is this? ________________________________________ ________________________________________________________________________________________________________________________</a:t>
                      </a:r>
                    </a:p>
                    <a:p>
                      <a:pPr marL="228600" indent="-228600">
                        <a:lnSpc>
                          <a:spcPct val="150000"/>
                        </a:lnSpc>
                        <a:buAutoNum type="arabicParenR"/>
                      </a:pPr>
                      <a:r>
                        <a:rPr lang="en-GB" sz="1200" baseline="0" dirty="0" smtClean="0"/>
                        <a:t>What does the term ‘drunk with blood’ suggest about the murderer? What technique is this? ________________________________________ ________________________________________________________________________________________________________________________</a:t>
                      </a:r>
                    </a:p>
                    <a:p>
                      <a:pPr marL="228600" indent="-228600">
                        <a:lnSpc>
                          <a:spcPct val="150000"/>
                        </a:lnSpc>
                        <a:buAutoNum type="arabicParenR"/>
                      </a:pPr>
                      <a:r>
                        <a:rPr lang="en-GB" sz="1200" baseline="0" dirty="0" smtClean="0"/>
                        <a:t>What are the writer’s viewpoints of the effectiveness of the police so far in their attempts to catch the murderer? Find a short quotation to support your ideas. ___________________________________________________ ____________________________________________________________________________________________________________________________________________________________________________________</a:t>
                      </a:r>
                    </a:p>
                  </a:txBody>
                  <a:tcPr marL="63305" marR="63305" marT="31652" marB="31652"/>
                </a:tc>
                <a:tc v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2" name="Rectangle 1"/>
          <p:cNvSpPr/>
          <p:nvPr/>
        </p:nvSpPr>
        <p:spPr>
          <a:xfrm>
            <a:off x="7740352" y="44624"/>
            <a:ext cx="1403648"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EFFORT     /4</a:t>
            </a:r>
            <a:endParaRPr lang="en-GB" dirty="0">
              <a:solidFill>
                <a:schemeClr val="tx1"/>
              </a:solidFill>
            </a:endParaRPr>
          </a:p>
        </p:txBody>
      </p:sp>
    </p:spTree>
    <p:extLst>
      <p:ext uri="{BB962C8B-B14F-4D97-AF65-F5344CB8AC3E}">
        <p14:creationId xmlns:p14="http://schemas.microsoft.com/office/powerpoint/2010/main" val="913005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37451736"/>
              </p:ext>
            </p:extLst>
          </p:nvPr>
        </p:nvGraphicFramePr>
        <p:xfrm>
          <a:off x="0" y="44624"/>
          <a:ext cx="9144000" cy="6672466"/>
        </p:xfrm>
        <a:graphic>
          <a:graphicData uri="http://schemas.openxmlformats.org/drawingml/2006/table">
            <a:tbl>
              <a:tblPr firstRow="1" bandRow="1">
                <a:tableStyleId>{5940675A-B579-460E-94D1-54222C63F5DA}</a:tableStyleId>
              </a:tblPr>
              <a:tblGrid>
                <a:gridCol w="4954880">
                  <a:extLst>
                    <a:ext uri="{9D8B030D-6E8A-4147-A177-3AD203B41FA5}">
                      <a16:colId xmlns:a16="http://schemas.microsoft.com/office/drawing/2014/main" val="20000"/>
                    </a:ext>
                  </a:extLst>
                </a:gridCol>
                <a:gridCol w="4189120">
                  <a:extLst>
                    <a:ext uri="{9D8B030D-6E8A-4147-A177-3AD203B41FA5}">
                      <a16:colId xmlns:a16="http://schemas.microsoft.com/office/drawing/2014/main" val="20002"/>
                    </a:ext>
                  </a:extLst>
                </a:gridCol>
              </a:tblGrid>
              <a:tr h="348672">
                <a:tc gridSpan="2">
                  <a:txBody>
                    <a:bodyPr/>
                    <a:lstStyle/>
                    <a:p>
                      <a:pPr algn="ctr"/>
                      <a:r>
                        <a:rPr lang="en-GB" sz="1400" b="1" baseline="0" dirty="0" smtClean="0"/>
                        <a:t>Eyewitness Account of a public execution</a:t>
                      </a:r>
                      <a:endParaRPr lang="en-GB" sz="1400" b="1" dirty="0"/>
                    </a:p>
                  </a:txBody>
                  <a:tcPr marL="63305" marR="63305" marT="31652" marB="31652">
                    <a:solidFill>
                      <a:schemeClr val="bg1">
                        <a:lumMod val="95000"/>
                      </a:schemeClr>
                    </a:solidFill>
                  </a:tcPr>
                </a:tc>
                <a:tc hMerge="1">
                  <a:txBody>
                    <a:bodyPr/>
                    <a:lstStyle/>
                    <a:p>
                      <a:endParaRPr lang="en-GB" dirty="0"/>
                    </a:p>
                  </a:txBody>
                  <a:tcPr/>
                </a:tc>
                <a:extLst>
                  <a:ext uri="{0D108BD9-81ED-4DB2-BD59-A6C34878D82A}">
                    <a16:rowId xmlns:a16="http://schemas.microsoft.com/office/drawing/2014/main" val="10000"/>
                  </a:ext>
                </a:extLst>
              </a:tr>
              <a:tr h="371408">
                <a:tc>
                  <a:txBody>
                    <a:bodyPr/>
                    <a:lstStyle/>
                    <a:p>
                      <a:pPr algn="ctr"/>
                      <a:r>
                        <a:rPr lang="en-GB" sz="1400" b="1" i="1" dirty="0" smtClean="0"/>
                        <a:t>Answer the questions below</a:t>
                      </a:r>
                      <a:r>
                        <a:rPr lang="en-GB" sz="1400" b="1" i="1" baseline="0" dirty="0" smtClean="0"/>
                        <a:t> in as much detail as possible. </a:t>
                      </a:r>
                    </a:p>
                    <a:p>
                      <a:pPr algn="ctr"/>
                      <a:r>
                        <a:rPr lang="en-GB" sz="1400" b="1" i="1" baseline="0" dirty="0" smtClean="0"/>
                        <a:t>Use the space given. </a:t>
                      </a:r>
                      <a:endParaRPr lang="en-GB" sz="1400" b="1" i="1" dirty="0"/>
                    </a:p>
                  </a:txBody>
                  <a:tcPr marL="63305" marR="63305" marT="31652" marB="31652"/>
                </a:tc>
                <a:tc rowSpan="2">
                  <a:txBody>
                    <a:bodyPr/>
                    <a:lstStyle/>
                    <a:p>
                      <a:r>
                        <a:rPr lang="en-GB" sz="1300" b="0" baseline="0" dirty="0" smtClean="0"/>
                        <a:t>As we filed into the yard, I noticed that we were being one by one saluted by a somewhat </a:t>
                      </a:r>
                      <a:r>
                        <a:rPr lang="en-GB" sz="1300" b="1" u="sng" baseline="0" dirty="0" smtClean="0"/>
                        <a:t>diminutive</a:t>
                      </a:r>
                      <a:r>
                        <a:rPr lang="en-GB" sz="1300" b="0" baseline="0" dirty="0" smtClean="0"/>
                        <a:t> man clothed in brown cloth, who raised his hat and greeted each arrival with a “good morning, gentlemen.” To my horror, the man in the brown coat proved to be no stranger wandering about, but the designer of the horrible structure on the right, and the official most closely connected with that and the open grave. William </a:t>
                      </a:r>
                      <a:r>
                        <a:rPr lang="en-GB" sz="1300" b="0" baseline="0" dirty="0" err="1" smtClean="0"/>
                        <a:t>Marwood</a:t>
                      </a:r>
                      <a:r>
                        <a:rPr lang="en-GB" sz="1300" b="0" baseline="0" dirty="0" smtClean="0"/>
                        <a:t> it was who thus bade us welcome, and the straps on his arms were nothing less than his “tackle”.</a:t>
                      </a:r>
                    </a:p>
                    <a:p>
                      <a:endParaRPr lang="en-GB" sz="1300" b="1" baseline="0" dirty="0" smtClean="0"/>
                    </a:p>
                    <a:p>
                      <a:r>
                        <a:rPr lang="en-GB" sz="1300" b="0" baseline="0" dirty="0" smtClean="0"/>
                        <a:t>I confess to a shudder as I looked upon the girdle and arm pieces that had done duty on so many a struggling wretch, and half expected that the man who carried them would have attempted to hide them. But no such thing! To him they were implements of high merit, and together with the gallows formed what he now confidentially informed his hearers was “an excellent arrangement”. It was evident that in the gallows and the tackle too he had more than a little pride. </a:t>
                      </a:r>
                    </a:p>
                    <a:p>
                      <a:endParaRPr lang="en-GB" sz="1300" b="0" baseline="0" dirty="0" smtClean="0"/>
                    </a:p>
                    <a:p>
                      <a:r>
                        <a:rPr lang="en-GB" sz="1300" b="0" baseline="0" dirty="0" smtClean="0"/>
                        <a:t>“That rope that you see there,” said he, as he gazed admiringly at the crossbar of black wood, “is two and a half inches round. I’ve hung nine with it, and it’s the same I used yesterday.” Nor does he manifest the quaver of a muscle as he went on to point to certain peculiarities of design in his machinery of death. Had he been exhibiting a cooking apparatus, a patent incubator, or a corn mill, he could not have been more pleased or more calm. To </a:t>
                      </a:r>
                      <a:r>
                        <a:rPr lang="en-GB" sz="1300" b="0" baseline="0" dirty="0" err="1" smtClean="0"/>
                        <a:t>Marwood</a:t>
                      </a:r>
                      <a:r>
                        <a:rPr lang="en-GB" sz="1300" b="0" baseline="0" dirty="0" smtClean="0"/>
                        <a:t> the whole thing evidently seemed a triumph of art. </a:t>
                      </a:r>
                    </a:p>
                  </a:txBody>
                  <a:tcPr marL="63305" marR="63305" marT="31652" marB="31652"/>
                </a:tc>
                <a:extLst>
                  <a:ext uri="{0D108BD9-81ED-4DB2-BD59-A6C34878D82A}">
                    <a16:rowId xmlns:a16="http://schemas.microsoft.com/office/drawing/2014/main" val="10001"/>
                  </a:ext>
                </a:extLst>
              </a:tr>
              <a:tr h="5833770">
                <a:tc>
                  <a:txBody>
                    <a:bodyPr/>
                    <a:lstStyle/>
                    <a:p>
                      <a:pPr marL="228600" indent="-228600">
                        <a:lnSpc>
                          <a:spcPct val="150000"/>
                        </a:lnSpc>
                        <a:buAutoNum type="arabicParenR"/>
                      </a:pPr>
                      <a:r>
                        <a:rPr lang="en-GB" sz="1200" dirty="0" smtClean="0"/>
                        <a:t>Find the definition of the underlined word: _____</a:t>
                      </a:r>
                      <a:r>
                        <a:rPr lang="en-GB" sz="1200" baseline="0" dirty="0" smtClean="0"/>
                        <a:t>____________________</a:t>
                      </a:r>
                    </a:p>
                    <a:p>
                      <a:pPr marL="228600" indent="-228600">
                        <a:lnSpc>
                          <a:spcPct val="150000"/>
                        </a:lnSpc>
                        <a:buAutoNum type="arabicParenR"/>
                      </a:pPr>
                      <a:r>
                        <a:rPr lang="en-GB" sz="1200" baseline="0" dirty="0" smtClean="0"/>
                        <a:t>What does the writer tell us about William </a:t>
                      </a:r>
                      <a:r>
                        <a:rPr lang="en-GB" sz="1200" baseline="0" dirty="0" err="1" smtClean="0"/>
                        <a:t>Marwood</a:t>
                      </a:r>
                      <a:r>
                        <a:rPr lang="en-GB" sz="1200" baseline="0" dirty="0" smtClean="0"/>
                        <a:t> (the executioner) </a:t>
                      </a:r>
                      <a:r>
                        <a:rPr lang="en-GB" sz="1200" b="1" baseline="0" dirty="0" smtClean="0"/>
                        <a:t>in the first paragraph</a:t>
                      </a:r>
                      <a:r>
                        <a:rPr lang="en-GB" sz="1200" baseline="0" dirty="0" smtClean="0"/>
                        <a:t>. Give two details: _____________________________________ ____________________________________________________________</a:t>
                      </a:r>
                    </a:p>
                    <a:p>
                      <a:pPr marL="228600" indent="-228600">
                        <a:lnSpc>
                          <a:spcPct val="150000"/>
                        </a:lnSpc>
                        <a:buAutoNum type="arabicParenR"/>
                      </a:pPr>
                      <a:r>
                        <a:rPr lang="en-GB" sz="1200" baseline="0" dirty="0" smtClean="0"/>
                        <a:t>How does the writer feel about the execution structure? Find two quotations </a:t>
                      </a:r>
                      <a:r>
                        <a:rPr lang="en-GB" sz="1200" b="1" baseline="0" dirty="0" smtClean="0"/>
                        <a:t>from the first paragraph </a:t>
                      </a:r>
                      <a:r>
                        <a:rPr lang="en-GB" sz="1200" baseline="0" dirty="0" smtClean="0"/>
                        <a:t>to support your ideas: ____________ ____________________________________________________________</a:t>
                      </a:r>
                    </a:p>
                    <a:p>
                      <a:pPr marL="228600" indent="-228600">
                        <a:lnSpc>
                          <a:spcPct val="150000"/>
                        </a:lnSpc>
                        <a:buAutoNum type="arabicParenR"/>
                      </a:pPr>
                      <a:r>
                        <a:rPr lang="en-GB" sz="1200" baseline="0" dirty="0" smtClean="0"/>
                        <a:t>Which word </a:t>
                      </a:r>
                      <a:r>
                        <a:rPr lang="en-GB" sz="1200" b="1" baseline="0" dirty="0" smtClean="0"/>
                        <a:t>in the first line of the second paragraph </a:t>
                      </a:r>
                      <a:r>
                        <a:rPr lang="en-GB" sz="1200" baseline="0" dirty="0" smtClean="0"/>
                        <a:t>tells us how the writer feels about the execution structure? _________________________</a:t>
                      </a:r>
                    </a:p>
                    <a:p>
                      <a:pPr marL="228600" indent="-228600">
                        <a:lnSpc>
                          <a:spcPct val="150000"/>
                        </a:lnSpc>
                        <a:buAutoNum type="arabicParenR"/>
                      </a:pPr>
                      <a:r>
                        <a:rPr lang="en-GB" sz="1200" baseline="0" dirty="0" smtClean="0"/>
                        <a:t>How many men has </a:t>
                      </a:r>
                      <a:r>
                        <a:rPr lang="en-GB" sz="1200" baseline="0" dirty="0" err="1" smtClean="0"/>
                        <a:t>Marwood</a:t>
                      </a:r>
                      <a:r>
                        <a:rPr lang="en-GB" sz="1200" baseline="0" dirty="0" smtClean="0"/>
                        <a:t> hung so far? _________________________</a:t>
                      </a:r>
                    </a:p>
                    <a:p>
                      <a:pPr marL="228600" indent="-228600">
                        <a:lnSpc>
                          <a:spcPct val="150000"/>
                        </a:lnSpc>
                        <a:buAutoNum type="arabicParenR"/>
                      </a:pPr>
                      <a:r>
                        <a:rPr lang="en-GB" sz="1200" baseline="0" dirty="0" smtClean="0"/>
                        <a:t>In the final paragraph, explain how </a:t>
                      </a:r>
                      <a:r>
                        <a:rPr lang="en-GB" sz="1200" baseline="0" dirty="0" err="1" smtClean="0"/>
                        <a:t>Marwood</a:t>
                      </a:r>
                      <a:r>
                        <a:rPr lang="en-GB" sz="1200" baseline="0" dirty="0" smtClean="0"/>
                        <a:t> is feeling as he shows off his execution equipment. Use quotations from the text to support your ideas.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marL="63305" marR="63305" marT="31652" marB="31652"/>
                </a:tc>
                <a:tc v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3" name="Rectangle 2"/>
          <p:cNvSpPr/>
          <p:nvPr/>
        </p:nvSpPr>
        <p:spPr>
          <a:xfrm>
            <a:off x="7740352" y="44624"/>
            <a:ext cx="1403648"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EFFORT     /4</a:t>
            </a:r>
            <a:endParaRPr lang="en-GB" dirty="0">
              <a:solidFill>
                <a:schemeClr val="tx1"/>
              </a:solidFill>
            </a:endParaRPr>
          </a:p>
        </p:txBody>
      </p:sp>
    </p:spTree>
    <p:extLst>
      <p:ext uri="{BB962C8B-B14F-4D97-AF65-F5344CB8AC3E}">
        <p14:creationId xmlns:p14="http://schemas.microsoft.com/office/powerpoint/2010/main" val="2913329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69677982"/>
              </p:ext>
            </p:extLst>
          </p:nvPr>
        </p:nvGraphicFramePr>
        <p:xfrm>
          <a:off x="0" y="-27385"/>
          <a:ext cx="9144000" cy="6954128"/>
        </p:xfrm>
        <a:graphic>
          <a:graphicData uri="http://schemas.openxmlformats.org/drawingml/2006/table">
            <a:tbl>
              <a:tblPr firstRow="1" bandRow="1">
                <a:tableStyleId>{5940675A-B579-460E-94D1-54222C63F5DA}</a:tableStyleId>
              </a:tblPr>
              <a:tblGrid>
                <a:gridCol w="4954880">
                  <a:extLst>
                    <a:ext uri="{9D8B030D-6E8A-4147-A177-3AD203B41FA5}">
                      <a16:colId xmlns:a16="http://schemas.microsoft.com/office/drawing/2014/main" val="20000"/>
                    </a:ext>
                  </a:extLst>
                </a:gridCol>
                <a:gridCol w="4189120">
                  <a:extLst>
                    <a:ext uri="{9D8B030D-6E8A-4147-A177-3AD203B41FA5}">
                      <a16:colId xmlns:a16="http://schemas.microsoft.com/office/drawing/2014/main" val="20002"/>
                    </a:ext>
                  </a:extLst>
                </a:gridCol>
              </a:tblGrid>
              <a:tr h="193777">
                <a:tc gridSpan="2">
                  <a:txBody>
                    <a:bodyPr/>
                    <a:lstStyle/>
                    <a:p>
                      <a:pPr algn="ctr"/>
                      <a:r>
                        <a:rPr lang="en-GB" sz="1600" b="1" baseline="0" dirty="0" smtClean="0"/>
                        <a:t>21</a:t>
                      </a:r>
                      <a:r>
                        <a:rPr lang="en-GB" sz="1600" b="1" baseline="30000" dirty="0" smtClean="0"/>
                        <a:t>st</a:t>
                      </a:r>
                      <a:r>
                        <a:rPr lang="en-GB" sz="1600" b="1" baseline="0" dirty="0" smtClean="0"/>
                        <a:t> C newspaper article on animal cruelty</a:t>
                      </a:r>
                      <a:endParaRPr lang="en-GB" sz="1600" b="1" dirty="0"/>
                    </a:p>
                  </a:txBody>
                  <a:tcPr marL="63305" marR="63305" marT="31652" marB="31652">
                    <a:solidFill>
                      <a:schemeClr val="bg1">
                        <a:lumMod val="95000"/>
                      </a:schemeClr>
                    </a:solidFill>
                  </a:tcPr>
                </a:tc>
                <a:tc hMerge="1">
                  <a:txBody>
                    <a:bodyPr/>
                    <a:lstStyle/>
                    <a:p>
                      <a:endParaRPr lang="en-GB" dirty="0"/>
                    </a:p>
                  </a:txBody>
                  <a:tcPr/>
                </a:tc>
                <a:extLst>
                  <a:ext uri="{0D108BD9-81ED-4DB2-BD59-A6C34878D82A}">
                    <a16:rowId xmlns:a16="http://schemas.microsoft.com/office/drawing/2014/main" val="10000"/>
                  </a:ext>
                </a:extLst>
              </a:tr>
              <a:tr h="544590">
                <a:tc>
                  <a:txBody>
                    <a:bodyPr/>
                    <a:lstStyle/>
                    <a:p>
                      <a:pPr algn="l"/>
                      <a:r>
                        <a:rPr lang="en-GB" sz="1400" b="1" i="1" dirty="0" smtClean="0"/>
                        <a:t>Answer the questions below</a:t>
                      </a:r>
                      <a:r>
                        <a:rPr lang="en-GB" sz="1400" b="1" i="1" baseline="0" dirty="0" smtClean="0"/>
                        <a:t> in as much detail as possible. </a:t>
                      </a:r>
                    </a:p>
                    <a:p>
                      <a:pPr algn="l"/>
                      <a:r>
                        <a:rPr lang="en-GB" sz="1400" b="1" i="1" baseline="0" dirty="0" smtClean="0"/>
                        <a:t>Use the space given. </a:t>
                      </a:r>
                      <a:endParaRPr lang="en-GB" sz="1400" b="1" i="1" dirty="0"/>
                    </a:p>
                  </a:txBody>
                  <a:tcPr marL="63305" marR="63305" marT="31652" marB="31652"/>
                </a:tc>
                <a:tc rowSpan="2">
                  <a:txBody>
                    <a:bodyPr/>
                    <a:lstStyle/>
                    <a:p>
                      <a:r>
                        <a:rPr lang="en-GB" sz="1600" b="0" baseline="0" dirty="0" smtClean="0"/>
                        <a:t>With each repeated blow, the pitchfork makes a sickening thwack as it slams into Anne the elephant's hide. She flinches, at one point even appearing to lose her footing under the weight of a particularly </a:t>
                      </a:r>
                      <a:r>
                        <a:rPr lang="en-GB" sz="1600" b="1" u="sng" baseline="0" dirty="0" smtClean="0"/>
                        <a:t>savage</a:t>
                      </a:r>
                      <a:r>
                        <a:rPr lang="en-GB" sz="1600" b="0" baseline="0" dirty="0" smtClean="0"/>
                        <a:t> strike. The disturbing images come from a secretly shot video which campaigners say lays bare the cruel reality of her life as Britain's last circus elephant.</a:t>
                      </a:r>
                    </a:p>
                    <a:p>
                      <a:endParaRPr lang="en-GB" sz="1600" b="0" baseline="0" dirty="0" smtClean="0"/>
                    </a:p>
                    <a:p>
                      <a:r>
                        <a:rPr lang="en-GB" sz="1600" b="0" baseline="0" dirty="0" smtClean="0"/>
                        <a:t>In secretly shot video, a worker swings a vicious kick into the belly of 58-year-old Anne the elephant. Animal Defenders International planted the device because of concerns about how Anne was being treated at Bobby Roberts's Super Circus. It shows Anne enduring the abuse at the hands of her so-called ‘carers’ while shackled in a dingy barn during the circus' winter break.</a:t>
                      </a:r>
                    </a:p>
                    <a:p>
                      <a:endParaRPr lang="en-GB" sz="1600" b="0" baseline="0" dirty="0" smtClean="0"/>
                    </a:p>
                    <a:p>
                      <a:r>
                        <a:rPr lang="en-GB" sz="1600" b="0" baseline="0" dirty="0" smtClean="0"/>
                        <a:t>As well as being repeatedly hit with a pitchfork by one worker employed to feed and look after her, the 58-year-old elephant also appears to be stabbed in the face with the tool's metal prongs during one attack. A total of 48 strikes, including kicks to her body and head, were recorded as she was left chained to the spot by her legs.</a:t>
                      </a:r>
                    </a:p>
                    <a:p>
                      <a:endParaRPr lang="en-GB" sz="1600" b="0" baseline="0" dirty="0" smtClean="0"/>
                    </a:p>
                  </a:txBody>
                  <a:tcPr marL="63305" marR="63305" marT="31652" marB="31652"/>
                </a:tc>
                <a:extLst>
                  <a:ext uri="{0D108BD9-81ED-4DB2-BD59-A6C34878D82A}">
                    <a16:rowId xmlns:a16="http://schemas.microsoft.com/office/drawing/2014/main" val="10001"/>
                  </a:ext>
                </a:extLst>
              </a:tr>
              <a:tr h="5917018">
                <a:tc>
                  <a:txBody>
                    <a:bodyPr/>
                    <a:lstStyle/>
                    <a:p>
                      <a:pPr marL="0" indent="0">
                        <a:buNone/>
                      </a:pPr>
                      <a:r>
                        <a:rPr lang="en-GB" sz="1400" dirty="0" smtClean="0"/>
                        <a:t>1)</a:t>
                      </a:r>
                      <a:r>
                        <a:rPr lang="en-GB" sz="1400" baseline="0" dirty="0" smtClean="0"/>
                        <a:t> </a:t>
                      </a:r>
                      <a:r>
                        <a:rPr lang="en-GB" sz="1400" dirty="0" smtClean="0"/>
                        <a:t>Circle an </a:t>
                      </a:r>
                      <a:r>
                        <a:rPr lang="en-GB" sz="1400" b="1" dirty="0" smtClean="0"/>
                        <a:t>onomatopoeia</a:t>
                      </a:r>
                      <a:r>
                        <a:rPr lang="en-GB" sz="1400" baseline="0" dirty="0" smtClean="0"/>
                        <a:t> in the first sentence.</a:t>
                      </a:r>
                    </a:p>
                    <a:p>
                      <a:pPr marL="0" indent="0">
                        <a:buNone/>
                      </a:pPr>
                      <a:r>
                        <a:rPr lang="en-GB" sz="1400" baseline="0" dirty="0" smtClean="0"/>
                        <a:t>2) What does the underlined word mean?__________________</a:t>
                      </a:r>
                    </a:p>
                    <a:p>
                      <a:pPr marL="0" indent="0">
                        <a:buNone/>
                      </a:pPr>
                      <a:r>
                        <a:rPr lang="en-GB" sz="1400" baseline="0" dirty="0" smtClean="0"/>
                        <a:t> _____________________________________________________</a:t>
                      </a:r>
                    </a:p>
                    <a:p>
                      <a:pPr marL="0" indent="0">
                        <a:buNone/>
                      </a:pPr>
                      <a:r>
                        <a:rPr lang="en-GB" sz="1400" baseline="0" dirty="0" smtClean="0"/>
                        <a:t>3) Underline an example of </a:t>
                      </a:r>
                      <a:r>
                        <a:rPr lang="en-GB" sz="1400" b="1" baseline="0" dirty="0" smtClean="0"/>
                        <a:t>emotive language </a:t>
                      </a:r>
                      <a:r>
                        <a:rPr lang="en-GB" sz="1400" baseline="0" dirty="0" smtClean="0"/>
                        <a:t>from the first paragraph. Why do you think the writer has chosen to use this language? _____________________________________________</a:t>
                      </a:r>
                    </a:p>
                    <a:p>
                      <a:pPr marL="0" indent="0">
                        <a:buNone/>
                      </a:pPr>
                      <a:r>
                        <a:rPr lang="en-GB" sz="1400" baseline="0" dirty="0" smtClean="0"/>
                        <a:t>______________________________________________________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4) Why do you think the writer has chosen to </a:t>
                      </a:r>
                      <a:r>
                        <a:rPr lang="en-GB" sz="1400" b="1" baseline="0" dirty="0" smtClean="0"/>
                        <a:t>repeat</a:t>
                      </a:r>
                      <a:r>
                        <a:rPr lang="en-GB" sz="1400" baseline="0" dirty="0" smtClean="0"/>
                        <a:t> the age of the elephant in paragraphs 2 and 3? 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______________________________________________________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5) How many times was the elephant hit?______ What technique is this? ____________ Why has the writer chosen to use it? 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______________________________________________________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6) Write a </a:t>
                      </a:r>
                      <a:r>
                        <a:rPr lang="en-GB" sz="1400" b="1" baseline="0" dirty="0" smtClean="0"/>
                        <a:t>summary</a:t>
                      </a:r>
                      <a:r>
                        <a:rPr lang="en-GB" sz="1400" baseline="0" dirty="0" smtClean="0"/>
                        <a:t> explaining what the writer’s viewpoint is of how the animals are treated. Use </a:t>
                      </a:r>
                      <a:r>
                        <a:rPr lang="en-GB" sz="1400" b="1" baseline="0" dirty="0" smtClean="0"/>
                        <a:t>quotations</a:t>
                      </a:r>
                      <a:r>
                        <a:rPr lang="en-GB" sz="1400" baseline="0" dirty="0" smtClean="0"/>
                        <a:t> from the whole text to support your ideas.</a:t>
                      </a:r>
                    </a:p>
                    <a:p>
                      <a:pPr marL="0" indent="0">
                        <a:buNone/>
                      </a:pPr>
                      <a:r>
                        <a:rPr lang="en-GB" sz="1400" baseline="0" dirty="0" smtClean="0"/>
                        <a:t>______________________________________________________</a:t>
                      </a:r>
                    </a:p>
                    <a:p>
                      <a:pPr marL="0" indent="0">
                        <a:buNone/>
                      </a:pPr>
                      <a:r>
                        <a:rPr lang="en-GB" sz="1400" baseline="0"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p>
                  </a:txBody>
                  <a:tcPr marL="63305" marR="63305" marT="31652" marB="31652"/>
                </a:tc>
                <a:tc v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3" name="Rectangle 2"/>
          <p:cNvSpPr/>
          <p:nvPr/>
        </p:nvSpPr>
        <p:spPr>
          <a:xfrm>
            <a:off x="7740352" y="-27385"/>
            <a:ext cx="1403648" cy="2880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EFFORT     /4</a:t>
            </a:r>
            <a:endParaRPr lang="en-GB" dirty="0">
              <a:solidFill>
                <a:schemeClr val="tx1"/>
              </a:solidFill>
            </a:endParaRPr>
          </a:p>
        </p:txBody>
      </p:sp>
    </p:spTree>
    <p:extLst>
      <p:ext uri="{BB962C8B-B14F-4D97-AF65-F5344CB8AC3E}">
        <p14:creationId xmlns:p14="http://schemas.microsoft.com/office/powerpoint/2010/main" val="3831617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25602140"/>
              </p:ext>
            </p:extLst>
          </p:nvPr>
        </p:nvGraphicFramePr>
        <p:xfrm>
          <a:off x="0" y="44625"/>
          <a:ext cx="9144000" cy="7010431"/>
        </p:xfrm>
        <a:graphic>
          <a:graphicData uri="http://schemas.openxmlformats.org/drawingml/2006/table">
            <a:tbl>
              <a:tblPr firstRow="1" bandRow="1">
                <a:tableStyleId>{5940675A-B579-460E-94D1-54222C63F5DA}</a:tableStyleId>
              </a:tblPr>
              <a:tblGrid>
                <a:gridCol w="4954880">
                  <a:extLst>
                    <a:ext uri="{9D8B030D-6E8A-4147-A177-3AD203B41FA5}">
                      <a16:colId xmlns:a16="http://schemas.microsoft.com/office/drawing/2014/main" val="20000"/>
                    </a:ext>
                  </a:extLst>
                </a:gridCol>
                <a:gridCol w="4189120">
                  <a:extLst>
                    <a:ext uri="{9D8B030D-6E8A-4147-A177-3AD203B41FA5}">
                      <a16:colId xmlns:a16="http://schemas.microsoft.com/office/drawing/2014/main" val="20002"/>
                    </a:ext>
                  </a:extLst>
                </a:gridCol>
              </a:tblGrid>
              <a:tr h="403016">
                <a:tc gridSpan="2">
                  <a:txBody>
                    <a:bodyPr/>
                    <a:lstStyle/>
                    <a:p>
                      <a:pPr algn="ctr"/>
                      <a:r>
                        <a:rPr lang="en-GB" sz="1500" b="1" baseline="0" dirty="0" smtClean="0"/>
                        <a:t>20</a:t>
                      </a:r>
                      <a:r>
                        <a:rPr lang="en-GB" sz="1500" b="1" baseline="30000" dirty="0" smtClean="0"/>
                        <a:t>th</a:t>
                      </a:r>
                      <a:r>
                        <a:rPr lang="en-GB" sz="1500" b="1" baseline="0" dirty="0" smtClean="0"/>
                        <a:t> C newspaper article about a new American prison</a:t>
                      </a:r>
                      <a:endParaRPr lang="en-GB" sz="1500" b="1" dirty="0"/>
                    </a:p>
                  </a:txBody>
                  <a:tcPr marL="63305" marR="63305" marT="31652" marB="31652">
                    <a:solidFill>
                      <a:schemeClr val="bg1">
                        <a:lumMod val="95000"/>
                      </a:schemeClr>
                    </a:solidFill>
                  </a:tcPr>
                </a:tc>
                <a:tc hMerge="1">
                  <a:txBody>
                    <a:bodyPr/>
                    <a:lstStyle/>
                    <a:p>
                      <a:endParaRPr lang="en-GB" dirty="0"/>
                    </a:p>
                  </a:txBody>
                  <a:tcPr/>
                </a:tc>
                <a:extLst>
                  <a:ext uri="{0D108BD9-81ED-4DB2-BD59-A6C34878D82A}">
                    <a16:rowId xmlns:a16="http://schemas.microsoft.com/office/drawing/2014/main" val="10000"/>
                  </a:ext>
                </a:extLst>
              </a:tr>
              <a:tr h="506328">
                <a:tc>
                  <a:txBody>
                    <a:bodyPr/>
                    <a:lstStyle/>
                    <a:p>
                      <a:pPr algn="l"/>
                      <a:r>
                        <a:rPr lang="en-GB" sz="1400" b="1" i="1" dirty="0" smtClean="0"/>
                        <a:t>Answer the questions below</a:t>
                      </a:r>
                      <a:r>
                        <a:rPr lang="en-GB" sz="1400" b="1" i="1" baseline="0" dirty="0" smtClean="0"/>
                        <a:t> in as much detail as possible. </a:t>
                      </a:r>
                    </a:p>
                    <a:p>
                      <a:pPr algn="l"/>
                      <a:r>
                        <a:rPr lang="en-GB" sz="1400" b="1" i="1" baseline="0" dirty="0" smtClean="0"/>
                        <a:t>Use the space given. </a:t>
                      </a:r>
                      <a:endParaRPr lang="en-GB" sz="1400" b="1" i="1" dirty="0" smtClean="0"/>
                    </a:p>
                    <a:p>
                      <a:pPr algn="l"/>
                      <a:endParaRPr lang="en-GB" sz="1400" b="1" i="1" dirty="0"/>
                    </a:p>
                  </a:txBody>
                  <a:tcPr marL="63305" marR="63305" marT="31652" marB="31652"/>
                </a:tc>
                <a:tc rowSpan="2">
                  <a:txBody>
                    <a:bodyPr/>
                    <a:lstStyle/>
                    <a:p>
                      <a:endParaRPr lang="en-GB" sz="1500" b="0" baseline="0" dirty="0" smtClean="0"/>
                    </a:p>
                    <a:p>
                      <a:r>
                        <a:rPr lang="en-GB" sz="1500" b="0" baseline="0" dirty="0" smtClean="0"/>
                        <a:t>Florence is meant to inspire fear and </a:t>
                      </a:r>
                      <a:r>
                        <a:rPr lang="en-GB" sz="1500" b="1" u="sng" baseline="0" dirty="0" smtClean="0"/>
                        <a:t>deter</a:t>
                      </a:r>
                      <a:r>
                        <a:rPr lang="en-GB" sz="1500" b="0" baseline="0" dirty="0" smtClean="0"/>
                        <a:t> criminals from causing trouble. The prisoners will have to endure three years of rugged isolation, without incident, to gain release to a gentler prison. They are confined alone in their cell for 23 hours a day of relentless tedium. There is no recreation, no socialising, no work, no communal meals. The potential for trouble is reduced by severely limiting prisoners’ movement. The accommodation is basic, with bed, desk, bookcase and stool made from vandal-proof, reinforced concrete, anchored to the floor. Matches and lighters are banned. An electric device gives smokers a light when they push cigarettes through a hole in the wall.</a:t>
                      </a:r>
                    </a:p>
                    <a:p>
                      <a:endParaRPr lang="en-GB" sz="1500" b="0" baseline="0" dirty="0" smtClean="0"/>
                    </a:p>
                    <a:p>
                      <a:r>
                        <a:rPr lang="en-GB" sz="1500" b="0" baseline="0" dirty="0" smtClean="0"/>
                        <a:t>Florence believes in sensory deprivation. Cells are built on a staggered system to prevent eye contact between prisoners. A steel door thwarts any conversation. Perhaps cruellest of all, the TV is in black and white and shows only religious and educational programmes. Prisoners get one ten-minute long phone call a month. No visits are allowed. While the trend towards tougher prisons has much public support, critics argue that it simply toughens criminals while others complain it is inhumane and criminals still commit crimes.</a:t>
                      </a:r>
                    </a:p>
                    <a:p>
                      <a:endParaRPr lang="en-GB" sz="1500" b="0" baseline="0" dirty="0" smtClean="0"/>
                    </a:p>
                  </a:txBody>
                  <a:tcPr marL="63305" marR="63305" marT="31652" marB="31652"/>
                </a:tc>
                <a:extLst>
                  <a:ext uri="{0D108BD9-81ED-4DB2-BD59-A6C34878D82A}">
                    <a16:rowId xmlns:a16="http://schemas.microsoft.com/office/drawing/2014/main" val="10001"/>
                  </a:ext>
                </a:extLst>
              </a:tr>
              <a:tr h="5904031">
                <a:tc>
                  <a:txBody>
                    <a:bodyPr/>
                    <a:lstStyle/>
                    <a:p>
                      <a:pPr marL="342900" indent="-342900">
                        <a:buAutoNum type="arabicParenR"/>
                      </a:pPr>
                      <a:r>
                        <a:rPr lang="en-GB" sz="1400" baseline="0" dirty="0" smtClean="0"/>
                        <a:t>What does the underlined word mean? __________________</a:t>
                      </a:r>
                    </a:p>
                    <a:p>
                      <a:pPr marL="0" indent="0">
                        <a:buNone/>
                      </a:pPr>
                      <a:r>
                        <a:rPr lang="en-GB" sz="1400" baseline="0" dirty="0" smtClean="0"/>
                        <a:t>______________________________________________________</a:t>
                      </a:r>
                    </a:p>
                    <a:p>
                      <a:pPr marL="0" indent="0">
                        <a:buNone/>
                      </a:pPr>
                      <a:r>
                        <a:rPr lang="en-GB" sz="1400" baseline="0" dirty="0" smtClean="0"/>
                        <a:t>2) Circle the </a:t>
                      </a:r>
                      <a:r>
                        <a:rPr lang="en-GB" sz="1400" b="1" baseline="0" dirty="0" smtClean="0"/>
                        <a:t>comparative adjective </a:t>
                      </a:r>
                      <a:r>
                        <a:rPr lang="en-GB" sz="1400" baseline="0" dirty="0" smtClean="0"/>
                        <a:t>in the </a:t>
                      </a:r>
                      <a:r>
                        <a:rPr lang="en-GB" sz="1400" b="1" baseline="0" dirty="0" smtClean="0"/>
                        <a:t>second sentence</a:t>
                      </a:r>
                      <a:r>
                        <a:rPr lang="en-GB" sz="1400" baseline="0" dirty="0" smtClean="0"/>
                        <a:t>.</a:t>
                      </a:r>
                    </a:p>
                    <a:p>
                      <a:pPr marL="0" indent="0">
                        <a:buNone/>
                      </a:pPr>
                      <a:r>
                        <a:rPr lang="en-GB" sz="1400" baseline="0" dirty="0" smtClean="0"/>
                        <a:t>3) Find the example of </a:t>
                      </a:r>
                      <a:r>
                        <a:rPr lang="en-GB" sz="1400" b="1" baseline="0" dirty="0" smtClean="0"/>
                        <a:t>repetition</a:t>
                      </a:r>
                      <a:r>
                        <a:rPr lang="en-GB" sz="1400" baseline="0" dirty="0" smtClean="0"/>
                        <a:t> in the </a:t>
                      </a:r>
                      <a:r>
                        <a:rPr lang="en-GB" sz="1400" b="1" baseline="0" dirty="0" smtClean="0"/>
                        <a:t>first paragraph</a:t>
                      </a:r>
                      <a:r>
                        <a:rPr lang="en-GB" sz="1400" baseline="0" dirty="0" smtClean="0"/>
                        <a:t>. What is the effect of this? Why has the writer chosen to include it? _____</a:t>
                      </a:r>
                    </a:p>
                    <a:p>
                      <a:pPr marL="0" indent="0">
                        <a:buNone/>
                      </a:pPr>
                      <a:r>
                        <a:rPr lang="en-GB" sz="1400" baseline="0" dirty="0" smtClean="0"/>
                        <a:t>______________________________________________________</a:t>
                      </a:r>
                    </a:p>
                    <a:p>
                      <a:pPr marL="0" indent="0">
                        <a:buNone/>
                      </a:pPr>
                      <a:r>
                        <a:rPr lang="en-GB" sz="1400" baseline="0" dirty="0" smtClean="0"/>
                        <a:t>4) Find an example of </a:t>
                      </a:r>
                      <a:r>
                        <a:rPr lang="en-GB" sz="1400" b="1" baseline="0" dirty="0" smtClean="0"/>
                        <a:t>listing</a:t>
                      </a:r>
                      <a:r>
                        <a:rPr lang="en-GB" sz="1400" baseline="0" dirty="0" smtClean="0"/>
                        <a:t> in the </a:t>
                      </a:r>
                      <a:r>
                        <a:rPr lang="en-GB" sz="1400" b="1" baseline="0" dirty="0" smtClean="0"/>
                        <a:t>first paragraph</a:t>
                      </a:r>
                      <a:r>
                        <a:rPr lang="en-GB" sz="1400" baseline="0" dirty="0" smtClean="0"/>
                        <a:t>. What is the effect of this? Why has the writer chosen to include it? _________</a:t>
                      </a:r>
                    </a:p>
                    <a:p>
                      <a:pPr marL="0" indent="0">
                        <a:buNone/>
                      </a:pPr>
                      <a:r>
                        <a:rPr lang="en-GB" sz="1400" baseline="0" dirty="0" smtClean="0"/>
                        <a:t>______________________________________________________</a:t>
                      </a:r>
                    </a:p>
                    <a:p>
                      <a:pPr marL="0" indent="0">
                        <a:buNone/>
                      </a:pPr>
                      <a:r>
                        <a:rPr lang="en-GB" sz="1400" baseline="0" dirty="0" smtClean="0"/>
                        <a:t>5) Why do you think it is ‘cruellest of all’ that ‘the TV is in black and white…’? Why would this be cruel for the prisoner? ________</a:t>
                      </a:r>
                    </a:p>
                    <a:p>
                      <a:pPr marL="0" indent="0">
                        <a:buNone/>
                      </a:pPr>
                      <a:r>
                        <a:rPr lang="en-GB" sz="1400" baseline="0" dirty="0" smtClean="0"/>
                        <a:t>______________________________________________________</a:t>
                      </a:r>
                    </a:p>
                    <a:p>
                      <a:pPr marL="0" indent="0">
                        <a:buNone/>
                      </a:pPr>
                      <a:endParaRPr lang="en-GB"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6) Write a </a:t>
                      </a:r>
                      <a:r>
                        <a:rPr lang="en-GB" sz="1400" b="1" baseline="0" dirty="0" smtClean="0"/>
                        <a:t>summary</a:t>
                      </a:r>
                      <a:r>
                        <a:rPr lang="en-GB" sz="1400" baseline="0" dirty="0" smtClean="0"/>
                        <a:t> explaining what the writer’s viewpoint is of the prison. Use </a:t>
                      </a:r>
                      <a:r>
                        <a:rPr lang="en-GB" sz="1400" b="1" baseline="0" dirty="0" smtClean="0"/>
                        <a:t>quotations</a:t>
                      </a:r>
                      <a:r>
                        <a:rPr lang="en-GB" sz="1400" baseline="0" dirty="0" smtClean="0"/>
                        <a:t> from the whole text to support your ideas.</a:t>
                      </a:r>
                    </a:p>
                    <a:p>
                      <a:pPr marL="0" indent="0">
                        <a:buNone/>
                      </a:pPr>
                      <a:r>
                        <a:rPr lang="en-GB" sz="1400" baseline="0" dirty="0" smtClean="0"/>
                        <a:t>______________________________________________________</a:t>
                      </a:r>
                    </a:p>
                    <a:p>
                      <a:pPr marL="0" indent="0">
                        <a:buNone/>
                      </a:pPr>
                      <a:r>
                        <a:rPr lang="en-GB" sz="1400" baseline="0"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marL="63305" marR="63305" marT="31652" marB="31652"/>
                </a:tc>
                <a:tc v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5" name="Rectangle 4"/>
          <p:cNvSpPr/>
          <p:nvPr/>
        </p:nvSpPr>
        <p:spPr>
          <a:xfrm>
            <a:off x="7740352" y="44624"/>
            <a:ext cx="140364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EFFORT     /4</a:t>
            </a:r>
            <a:endParaRPr lang="en-GB" dirty="0">
              <a:solidFill>
                <a:schemeClr val="tx1"/>
              </a:solidFill>
            </a:endParaRPr>
          </a:p>
        </p:txBody>
      </p:sp>
    </p:spTree>
    <p:extLst>
      <p:ext uri="{BB962C8B-B14F-4D97-AF65-F5344CB8AC3E}">
        <p14:creationId xmlns:p14="http://schemas.microsoft.com/office/powerpoint/2010/main" val="2957930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52232877"/>
              </p:ext>
            </p:extLst>
          </p:nvPr>
        </p:nvGraphicFramePr>
        <p:xfrm>
          <a:off x="0" y="51803"/>
          <a:ext cx="9144000" cy="6787536"/>
        </p:xfrm>
        <a:graphic>
          <a:graphicData uri="http://schemas.openxmlformats.org/drawingml/2006/table">
            <a:tbl>
              <a:tblPr firstRow="1" bandRow="1">
                <a:tableStyleId>{5940675A-B579-460E-94D1-54222C63F5DA}</a:tableStyleId>
              </a:tblPr>
              <a:tblGrid>
                <a:gridCol w="4954880">
                  <a:extLst>
                    <a:ext uri="{9D8B030D-6E8A-4147-A177-3AD203B41FA5}">
                      <a16:colId xmlns:a16="http://schemas.microsoft.com/office/drawing/2014/main" val="20000"/>
                    </a:ext>
                  </a:extLst>
                </a:gridCol>
                <a:gridCol w="4189120">
                  <a:extLst>
                    <a:ext uri="{9D8B030D-6E8A-4147-A177-3AD203B41FA5}">
                      <a16:colId xmlns:a16="http://schemas.microsoft.com/office/drawing/2014/main" val="20002"/>
                    </a:ext>
                  </a:extLst>
                </a:gridCol>
              </a:tblGrid>
              <a:tr h="260128">
                <a:tc gridSpan="2">
                  <a:txBody>
                    <a:bodyPr/>
                    <a:lstStyle/>
                    <a:p>
                      <a:pPr algn="ctr"/>
                      <a:r>
                        <a:rPr lang="en-GB" sz="1100" b="1" baseline="0" dirty="0" smtClean="0"/>
                        <a:t>21</a:t>
                      </a:r>
                      <a:r>
                        <a:rPr lang="en-GB" sz="1100" b="1" baseline="30000" dirty="0" smtClean="0"/>
                        <a:t>st</a:t>
                      </a:r>
                      <a:r>
                        <a:rPr lang="en-GB" sz="1100" b="1" baseline="0" dirty="0" smtClean="0"/>
                        <a:t> century newspaper article about Christmas</a:t>
                      </a:r>
                      <a:endParaRPr lang="en-GB" sz="1100" b="1" dirty="0"/>
                    </a:p>
                  </a:txBody>
                  <a:tcPr marL="63305" marR="63305" marT="31652" marB="31652">
                    <a:solidFill>
                      <a:schemeClr val="bg1">
                        <a:lumMod val="95000"/>
                      </a:schemeClr>
                    </a:solidFill>
                  </a:tcPr>
                </a:tc>
                <a:tc hMerge="1">
                  <a:txBody>
                    <a:bodyPr/>
                    <a:lstStyle/>
                    <a:p>
                      <a:endParaRPr lang="en-GB" dirty="0"/>
                    </a:p>
                  </a:txBody>
                  <a:tcPr/>
                </a:tc>
                <a:extLst>
                  <a:ext uri="{0D108BD9-81ED-4DB2-BD59-A6C34878D82A}">
                    <a16:rowId xmlns:a16="http://schemas.microsoft.com/office/drawing/2014/main" val="10000"/>
                  </a:ext>
                </a:extLst>
              </a:tr>
              <a:tr h="477662">
                <a:tc>
                  <a:txBody>
                    <a:bodyPr/>
                    <a:lstStyle/>
                    <a:p>
                      <a:pPr algn="l"/>
                      <a:r>
                        <a:rPr lang="en-GB" sz="1400" b="1" i="1" dirty="0" smtClean="0"/>
                        <a:t>Read the extract</a:t>
                      </a:r>
                      <a:r>
                        <a:rPr lang="en-GB" sz="1400" b="1" i="1" baseline="0" dirty="0" smtClean="0"/>
                        <a:t> and a</a:t>
                      </a:r>
                      <a:r>
                        <a:rPr lang="en-GB" sz="1400" b="1" i="1" dirty="0" smtClean="0"/>
                        <a:t>nswer the questions below</a:t>
                      </a:r>
                      <a:r>
                        <a:rPr lang="en-GB" sz="1400" b="1" i="1" baseline="0" dirty="0" smtClean="0"/>
                        <a:t> in as much detail as possible.  Use the space given. </a:t>
                      </a:r>
                      <a:endParaRPr lang="en-GB" sz="1400" b="1" i="1" dirty="0"/>
                    </a:p>
                  </a:txBody>
                  <a:tcPr marL="63305" marR="63305" marT="31652" marB="31652"/>
                </a:tc>
                <a:tc rowSpan="2">
                  <a:txBody>
                    <a:bodyPr/>
                    <a:lstStyle/>
                    <a:p>
                      <a:r>
                        <a:rPr lang="en-GB" sz="1200" b="0" baseline="0" dirty="0" smtClean="0"/>
                        <a:t>The planet is burning in front of our eyes but we're still going to buy those gifts, damn it! Because the world's a grim and depressing place, so shut up and let me do this for strangers, as well as friends and family. I want to make them smile. Don't judge me!</a:t>
                      </a:r>
                    </a:p>
                    <a:p>
                      <a:endParaRPr lang="en-GB" sz="1200" b="0" baseline="0" dirty="0" smtClean="0"/>
                    </a:p>
                    <a:p>
                      <a:r>
                        <a:rPr lang="en-GB" sz="1200" b="0" baseline="0" dirty="0" smtClean="0"/>
                        <a:t>But I am going to judge you, and judge you hard. Strap yourself in.</a:t>
                      </a:r>
                    </a:p>
                    <a:p>
                      <a:endParaRPr lang="en-GB" sz="1200" b="0" baseline="0" dirty="0" smtClean="0"/>
                    </a:p>
                    <a:p>
                      <a:r>
                        <a:rPr lang="en-GB" sz="1200" b="0" baseline="0" dirty="0" smtClean="0"/>
                        <a:t>If you're not consciously thinking about this stuff, then you're part of the problem. Study after study shows that consumption now dwarfs population as the main environmental threat on earth. Indeed, most of the extra consumption has so far been - but is rapidly changing - in wealthy countries that have long since stopped adding substantial numbers to their population. Like us.</a:t>
                      </a:r>
                    </a:p>
                    <a:p>
                      <a:endParaRPr lang="en-GB" sz="1200" b="0" baseline="0" dirty="0" smtClean="0"/>
                    </a:p>
                    <a:p>
                      <a:r>
                        <a:rPr lang="en-GB" sz="1200" b="0" baseline="0" dirty="0" smtClean="0"/>
                        <a:t>Moreover, is it making anybody happy? Will those carefully wrapped presents in all their plastic glory keep anyone </a:t>
                      </a:r>
                      <a:r>
                        <a:rPr lang="en-GB" sz="1200" b="1" u="sng" baseline="0" dirty="0" smtClean="0"/>
                        <a:t>deeply delighted</a:t>
                      </a:r>
                      <a:r>
                        <a:rPr lang="en-GB" sz="1200" b="0" baseline="0" dirty="0" smtClean="0"/>
                        <a:t> for more than an hour or two? Let's be honest with ourselves. Sure, I get that you want to please your kids but, really? Is this the way to go? Is there not an argument for opting out of this madness and telling them why? I'm sure that most Secret Santa fans (and many bog-standard Xmas worshippers) are sane, rational human beings. They're among the first to jump on social media and </a:t>
                      </a:r>
                      <a:r>
                        <a:rPr lang="en-GB" sz="1200" b="1" baseline="0" dirty="0" smtClean="0"/>
                        <a:t>lament</a:t>
                      </a:r>
                      <a:r>
                        <a:rPr lang="en-GB" sz="1200" b="0" baseline="0" dirty="0" smtClean="0"/>
                        <a:t> the loss of hundreds of species a day, or the vast inequality and poverty we see in our own country and around the world.</a:t>
                      </a:r>
                    </a:p>
                    <a:p>
                      <a:endParaRPr lang="en-GB" sz="1200" b="0" baseline="0" dirty="0" smtClean="0"/>
                    </a:p>
                    <a:p>
                      <a:r>
                        <a:rPr lang="en-GB" sz="1200" b="0" baseline="0" dirty="0" smtClean="0"/>
                        <a:t>Except ironically, there appears to be this huge disconnect about what causes these events. Capitalism will literally be the death of us, our children, and humanity. But still we turn away, </a:t>
                      </a:r>
                      <a:r>
                        <a:rPr lang="en-GB" sz="1200" b="1" baseline="0" dirty="0" smtClean="0"/>
                        <a:t>avert</a:t>
                      </a:r>
                      <a:r>
                        <a:rPr lang="en-GB" sz="1200" b="0" baseline="0" dirty="0" smtClean="0"/>
                        <a:t> our eyes and do little to change the perfect storm bearing down on us. It's getting beyond urgent but, hey, let's all have a cutesy cultural norm of a festive season. </a:t>
                      </a:r>
                    </a:p>
                  </a:txBody>
                  <a:tcPr marL="63305" marR="63305" marT="31652" marB="31652"/>
                </a:tc>
                <a:extLst>
                  <a:ext uri="{0D108BD9-81ED-4DB2-BD59-A6C34878D82A}">
                    <a16:rowId xmlns:a16="http://schemas.microsoft.com/office/drawing/2014/main" val="10001"/>
                  </a:ext>
                </a:extLst>
              </a:tr>
              <a:tr h="5885079">
                <a:tc>
                  <a:txBody>
                    <a:bodyPr/>
                    <a:lstStyle/>
                    <a:p>
                      <a:pPr marL="342900" indent="-342900">
                        <a:buAutoNum type="arabicPeriod"/>
                      </a:pPr>
                      <a:r>
                        <a:rPr lang="en-GB" sz="1400" dirty="0" smtClean="0"/>
                        <a:t>What is happening to the planet</a:t>
                      </a:r>
                      <a:r>
                        <a:rPr lang="en-GB" sz="1400" baseline="0" dirty="0" smtClean="0"/>
                        <a:t> in line 1 according to the writer? ___________________________________________</a:t>
                      </a:r>
                    </a:p>
                    <a:p>
                      <a:pPr marL="342900" indent="-342900">
                        <a:buAutoNum type="arabicPeriod"/>
                      </a:pPr>
                      <a:r>
                        <a:rPr lang="en-GB" sz="1400" baseline="0" dirty="0" smtClean="0"/>
                        <a:t>What is the tone of the opening paragraph?  Find a word/phrase to support your answer. ___________________</a:t>
                      </a:r>
                    </a:p>
                    <a:p>
                      <a:pPr marL="0" indent="0">
                        <a:buNone/>
                      </a:pPr>
                      <a:r>
                        <a:rPr lang="en-GB" sz="1400" baseline="0" dirty="0" smtClean="0"/>
                        <a:t>         __________________________________________________</a:t>
                      </a:r>
                    </a:p>
                    <a:p>
                      <a:pPr marL="342900" indent="-342900">
                        <a:buAutoNum type="arabicPeriod" startAt="3"/>
                      </a:pPr>
                      <a:r>
                        <a:rPr lang="en-GB" sz="1400" baseline="0" dirty="0" smtClean="0"/>
                        <a:t>There are many examples of imperatives (commands).  Find </a:t>
                      </a:r>
                      <a:r>
                        <a:rPr lang="en-GB" sz="1400" b="1" baseline="0" dirty="0" smtClean="0"/>
                        <a:t>two</a:t>
                      </a:r>
                      <a:r>
                        <a:rPr lang="en-GB" sz="1400" baseline="0" dirty="0" smtClean="0"/>
                        <a:t> examples from the first </a:t>
                      </a:r>
                      <a:r>
                        <a:rPr lang="en-GB" sz="1400" b="1" u="sng" baseline="0" dirty="0" smtClean="0"/>
                        <a:t>three</a:t>
                      </a:r>
                      <a:r>
                        <a:rPr lang="en-GB" sz="1400" baseline="0" dirty="0" smtClean="0"/>
                        <a:t> paragraphs.</a:t>
                      </a:r>
                    </a:p>
                    <a:p>
                      <a:pPr marL="0" indent="0">
                        <a:buNone/>
                      </a:pPr>
                      <a:r>
                        <a:rPr lang="en-GB" sz="1400" baseline="0" dirty="0" smtClean="0"/>
                        <a:t>        Example 1: _________________________________________</a:t>
                      </a:r>
                    </a:p>
                    <a:p>
                      <a:pPr marL="0" indent="0">
                        <a:buNone/>
                      </a:pPr>
                      <a:r>
                        <a:rPr lang="en-GB" sz="1400" baseline="0" dirty="0" smtClean="0"/>
                        <a:t>        Example 2: _________________________________________</a:t>
                      </a:r>
                    </a:p>
                    <a:p>
                      <a:pPr marL="0" indent="0">
                        <a:buNone/>
                      </a:pPr>
                      <a:r>
                        <a:rPr lang="en-GB" sz="1400" baseline="0" dirty="0" smtClean="0"/>
                        <a:t>        Why has the writer included them? _____________________</a:t>
                      </a:r>
                    </a:p>
                    <a:p>
                      <a:pPr marL="0" indent="0">
                        <a:buNone/>
                      </a:pPr>
                      <a:r>
                        <a:rPr lang="en-GB" sz="1400" baseline="0" dirty="0" smtClean="0"/>
                        <a:t>        __________________________________________________</a:t>
                      </a:r>
                    </a:p>
                    <a:p>
                      <a:pPr marL="0" indent="0">
                        <a:buNone/>
                      </a:pPr>
                      <a:r>
                        <a:rPr lang="en-GB" sz="1400" baseline="0" dirty="0" smtClean="0"/>
                        <a:t>4.      What do the words ‘lament’ and ‘avert’ mean?</a:t>
                      </a:r>
                    </a:p>
                    <a:p>
                      <a:pPr marL="0" indent="0">
                        <a:buNone/>
                      </a:pPr>
                      <a:r>
                        <a:rPr lang="en-GB" sz="1400" baseline="0" dirty="0" smtClean="0"/>
                        <a:t>         </a:t>
                      </a:r>
                      <a:r>
                        <a:rPr lang="en-GB" sz="1400" b="1" baseline="0" dirty="0" smtClean="0"/>
                        <a:t>Lament</a:t>
                      </a:r>
                      <a:r>
                        <a:rPr lang="en-GB" sz="1400" baseline="0" dirty="0" smtClean="0"/>
                        <a:t> means _____________________________________</a:t>
                      </a:r>
                    </a:p>
                    <a:p>
                      <a:pPr marL="0" indent="0">
                        <a:buNone/>
                      </a:pPr>
                      <a:r>
                        <a:rPr lang="en-GB" sz="1400" baseline="0" dirty="0" smtClean="0"/>
                        <a:t>         </a:t>
                      </a:r>
                      <a:r>
                        <a:rPr lang="en-GB" sz="1400" b="1" baseline="0" dirty="0" smtClean="0"/>
                        <a:t>Avert </a:t>
                      </a:r>
                      <a:r>
                        <a:rPr lang="en-GB" sz="1400" baseline="0" dirty="0" smtClean="0"/>
                        <a:t>means _______________________________________</a:t>
                      </a:r>
                    </a:p>
                    <a:p>
                      <a:pPr marL="0" indent="0">
                        <a:buNone/>
                      </a:pPr>
                      <a:r>
                        <a:rPr lang="en-GB" sz="1400" baseline="0" dirty="0" smtClean="0"/>
                        <a:t>5.      Find an example of a triple in the final paragraph.  What is its  </a:t>
                      </a:r>
                    </a:p>
                    <a:p>
                      <a:pPr marL="0" indent="0">
                        <a:buNone/>
                      </a:pPr>
                      <a:r>
                        <a:rPr lang="en-GB" sz="1400" baseline="0" dirty="0" smtClean="0"/>
                        <a:t>         effect? ____________________________________________</a:t>
                      </a:r>
                    </a:p>
                    <a:p>
                      <a:pPr marL="0" indent="0">
                        <a:buNone/>
                      </a:pPr>
                      <a:r>
                        <a:rPr lang="en-GB" sz="1400" baseline="0" dirty="0" smtClean="0"/>
                        <a:t>         __________________________________________________</a:t>
                      </a:r>
                    </a:p>
                    <a:p>
                      <a:pPr marL="342900" marR="0" indent="-342900" algn="l" defTabSz="914400" rtl="0" eaLnBrk="1" fontAlgn="auto" latinLnBrk="0" hangingPunct="1">
                        <a:lnSpc>
                          <a:spcPct val="100000"/>
                        </a:lnSpc>
                        <a:spcBef>
                          <a:spcPts val="0"/>
                        </a:spcBef>
                        <a:spcAft>
                          <a:spcPts val="0"/>
                        </a:spcAft>
                        <a:buClrTx/>
                        <a:buSzTx/>
                        <a:buFontTx/>
                        <a:buAutoNum type="arabicPeriod" startAt="6"/>
                        <a:tabLst/>
                        <a:defRPr/>
                      </a:pPr>
                      <a:r>
                        <a:rPr lang="en-GB" sz="1400" baseline="0" dirty="0" smtClean="0"/>
                        <a:t>Write a </a:t>
                      </a:r>
                      <a:r>
                        <a:rPr lang="en-GB" sz="1400" b="1" baseline="0" dirty="0" smtClean="0"/>
                        <a:t>summary</a:t>
                      </a:r>
                      <a:r>
                        <a:rPr lang="en-GB" sz="1400" baseline="0" dirty="0" smtClean="0"/>
                        <a:t> explaining what the writer’s viewpoint is on  </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consumerism.  Use </a:t>
                      </a:r>
                      <a:r>
                        <a:rPr lang="en-GB" sz="1400" b="1" baseline="0" dirty="0" smtClean="0"/>
                        <a:t>quotations</a:t>
                      </a:r>
                      <a:r>
                        <a:rPr lang="en-GB" sz="1400" baseline="0" dirty="0" smtClean="0"/>
                        <a:t> from the whole text to </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support your ideas.</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        </a:t>
                      </a:r>
                      <a:r>
                        <a:rPr lang="en-GB" sz="1400" baseline="0" dirty="0" smtClean="0"/>
                        <a:t>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marL="63305" marR="63305" marT="31652" marB="31652"/>
                </a:tc>
                <a:tc v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3" name="Rectangle 2"/>
          <p:cNvSpPr/>
          <p:nvPr/>
        </p:nvSpPr>
        <p:spPr>
          <a:xfrm>
            <a:off x="7740352" y="51803"/>
            <a:ext cx="1403648" cy="280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EFFORT     /4</a:t>
            </a:r>
            <a:endParaRPr lang="en-GB" dirty="0">
              <a:solidFill>
                <a:schemeClr val="tx1"/>
              </a:solidFill>
            </a:endParaRPr>
          </a:p>
        </p:txBody>
      </p:sp>
    </p:spTree>
    <p:extLst>
      <p:ext uri="{BB962C8B-B14F-4D97-AF65-F5344CB8AC3E}">
        <p14:creationId xmlns:p14="http://schemas.microsoft.com/office/powerpoint/2010/main" val="872949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93396545"/>
              </p:ext>
            </p:extLst>
          </p:nvPr>
        </p:nvGraphicFramePr>
        <p:xfrm>
          <a:off x="0" y="-96128"/>
          <a:ext cx="9144000" cy="6918450"/>
        </p:xfrm>
        <a:graphic>
          <a:graphicData uri="http://schemas.openxmlformats.org/drawingml/2006/table">
            <a:tbl>
              <a:tblPr firstRow="1" bandRow="1">
                <a:tableStyleId>{5940675A-B579-460E-94D1-54222C63F5DA}</a:tableStyleId>
              </a:tblPr>
              <a:tblGrid>
                <a:gridCol w="4954880">
                  <a:extLst>
                    <a:ext uri="{9D8B030D-6E8A-4147-A177-3AD203B41FA5}">
                      <a16:colId xmlns:a16="http://schemas.microsoft.com/office/drawing/2014/main" val="20000"/>
                    </a:ext>
                  </a:extLst>
                </a:gridCol>
                <a:gridCol w="4189120">
                  <a:extLst>
                    <a:ext uri="{9D8B030D-6E8A-4147-A177-3AD203B41FA5}">
                      <a16:colId xmlns:a16="http://schemas.microsoft.com/office/drawing/2014/main" val="20002"/>
                    </a:ext>
                  </a:extLst>
                </a:gridCol>
              </a:tblGrid>
              <a:tr h="121307">
                <a:tc gridSpan="2">
                  <a:txBody>
                    <a:bodyPr/>
                    <a:lstStyle/>
                    <a:p>
                      <a:pPr algn="ctr"/>
                      <a:r>
                        <a:rPr lang="en-GB" sz="1400" b="1" baseline="0" dirty="0" smtClean="0"/>
                        <a:t>21</a:t>
                      </a:r>
                      <a:r>
                        <a:rPr lang="en-GB" sz="1400" b="1" baseline="30000" dirty="0" smtClean="0"/>
                        <a:t>st</a:t>
                      </a:r>
                      <a:r>
                        <a:rPr lang="en-GB" sz="1400" b="1" baseline="0" dirty="0" smtClean="0"/>
                        <a:t> century online BBC news report on child labour in India</a:t>
                      </a:r>
                      <a:endParaRPr lang="en-GB" sz="1400" b="1" dirty="0"/>
                    </a:p>
                  </a:txBody>
                  <a:tcPr marL="63305" marR="63305" marT="31652" marB="31652">
                    <a:solidFill>
                      <a:schemeClr val="bg1">
                        <a:lumMod val="95000"/>
                      </a:schemeClr>
                    </a:solidFill>
                  </a:tcPr>
                </a:tc>
                <a:tc hMerge="1">
                  <a:txBody>
                    <a:bodyPr/>
                    <a:lstStyle/>
                    <a:p>
                      <a:endParaRPr lang="en-GB" dirty="0"/>
                    </a:p>
                  </a:txBody>
                  <a:tcPr/>
                </a:tc>
                <a:extLst>
                  <a:ext uri="{0D108BD9-81ED-4DB2-BD59-A6C34878D82A}">
                    <a16:rowId xmlns:a16="http://schemas.microsoft.com/office/drawing/2014/main" val="10000"/>
                  </a:ext>
                </a:extLst>
              </a:tr>
              <a:tr h="5232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i="1" dirty="0" smtClean="0"/>
                        <a:t>Read the extract</a:t>
                      </a:r>
                      <a:r>
                        <a:rPr lang="en-GB" sz="1400" b="1" i="1" baseline="0" dirty="0" smtClean="0"/>
                        <a:t> and a</a:t>
                      </a:r>
                      <a:r>
                        <a:rPr lang="en-GB" sz="1400" b="1" i="1" dirty="0" smtClean="0"/>
                        <a:t>nswer the questions below</a:t>
                      </a:r>
                      <a:r>
                        <a:rPr lang="en-GB" sz="1400" b="1" i="1" baseline="0" dirty="0" smtClean="0"/>
                        <a:t> in as much detail as possible.  Use the space given. </a:t>
                      </a:r>
                      <a:endParaRPr lang="en-GB" sz="1400" b="1" i="1" dirty="0"/>
                    </a:p>
                  </a:txBody>
                  <a:tcPr marL="63305" marR="63305" marT="31652" marB="31652"/>
                </a:tc>
                <a:tc rowSpan="2">
                  <a:txBody>
                    <a:bodyPr/>
                    <a:lstStyle/>
                    <a:p>
                      <a:r>
                        <a:rPr lang="en-GB" sz="1400" b="0" baseline="0" dirty="0" smtClean="0"/>
                        <a:t>As the police and counsellors question her, Lakshmi breaks down. She tells the police that she was sexually assaulted by the men who kidnapped her. She was threatened that if she told anyone about it, they would tell everyone back home in her village and her honour would be destroyed. And then, when she started working the agent who arranged her work withheld all her wages leaving her with nothing.</a:t>
                      </a:r>
                    </a:p>
                    <a:p>
                      <a:endParaRPr lang="en-GB" sz="1400" b="1" baseline="0" dirty="0" smtClean="0"/>
                    </a:p>
                    <a:p>
                      <a:r>
                        <a:rPr lang="en-GB" sz="1400" b="0" baseline="0" dirty="0" smtClean="0"/>
                        <a:t>Her uncle is just relieved to have found her. A tea garden worker from Assam, he says her parents died when she was young and her grandmother is worried sick about the young girl. He is also angry about the abduction. "What can we really do? We are poor people - I didn't have enough money to come to Delhi to look for my missing niece. </a:t>
                      </a:r>
                      <a:r>
                        <a:rPr lang="en-GB" sz="1400" b="1" u="sng" baseline="0" dirty="0" smtClean="0"/>
                        <a:t>Unscrupulous</a:t>
                      </a:r>
                      <a:r>
                        <a:rPr lang="en-GB" sz="1400" b="0" baseline="0" dirty="0" smtClean="0"/>
                        <a:t> agents and middlemen just come into our homes when parents are away working at the tea gardens and </a:t>
                      </a:r>
                      <a:r>
                        <a:rPr lang="en-GB" sz="1400" b="1" u="sng" baseline="0" dirty="0" smtClean="0"/>
                        <a:t>lure </a:t>
                      </a:r>
                      <a:r>
                        <a:rPr lang="en-GB" sz="1400" b="0" baseline="0" dirty="0" smtClean="0"/>
                        <a:t>young girls with new clothes and sweets. Before they know it, they are on a train to a big city at the mercy of these greedy men."</a:t>
                      </a:r>
                    </a:p>
                    <a:p>
                      <a:endParaRPr lang="en-GB" sz="1400" b="0" baseline="0" dirty="0" smtClean="0"/>
                    </a:p>
                    <a:p>
                      <a:r>
                        <a:rPr lang="en-GB" sz="1400" b="0" baseline="0" dirty="0" smtClean="0"/>
                        <a:t>He is not alone. One child goes missing every eight minutes in India and nearly half of them are never found. Kidnapped children are often forced into the sex trade. But many here feel that children are increasingly pushed into domestic labour - hidden from public view within the four walls of a home. The government estimates half a million children are in this position.</a:t>
                      </a:r>
                    </a:p>
                    <a:p>
                      <a:endParaRPr lang="en-GB" sz="1400" b="1" baseline="0" dirty="0" smtClean="0"/>
                    </a:p>
                  </a:txBody>
                  <a:tcPr marL="63305" marR="63305" marT="31652" marB="31652"/>
                </a:tc>
                <a:extLst>
                  <a:ext uri="{0D108BD9-81ED-4DB2-BD59-A6C34878D82A}">
                    <a16:rowId xmlns:a16="http://schemas.microsoft.com/office/drawing/2014/main" val="10001"/>
                  </a:ext>
                </a:extLst>
              </a:tr>
              <a:tr h="6118538">
                <a:tc>
                  <a:txBody>
                    <a:bodyPr/>
                    <a:lstStyle/>
                    <a:p>
                      <a:pPr marL="342900" indent="-342900">
                        <a:buAutoNum type="arabicPeriod"/>
                      </a:pPr>
                      <a:r>
                        <a:rPr lang="en-GB" sz="1400" dirty="0" smtClean="0"/>
                        <a:t>What three problems did</a:t>
                      </a:r>
                      <a:r>
                        <a:rPr lang="en-GB" sz="1400" baseline="0" dirty="0" smtClean="0"/>
                        <a:t> Lakshmi encounter by the men who kidnapped her?</a:t>
                      </a:r>
                    </a:p>
                    <a:p>
                      <a:pPr marL="0" indent="0">
                        <a:buNone/>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342900" indent="-342900">
                        <a:buAutoNum type="arabicPeriod" startAt="2"/>
                      </a:pPr>
                      <a:r>
                        <a:rPr lang="en-GB" sz="1400" baseline="0" dirty="0" smtClean="0"/>
                        <a:t>How does her uncle feel about having found her?  Write down </a:t>
                      </a:r>
                      <a:r>
                        <a:rPr lang="en-GB" sz="1400" b="1" baseline="0" dirty="0" smtClean="0"/>
                        <a:t>three</a:t>
                      </a:r>
                      <a:r>
                        <a:rPr lang="en-GB" sz="1400" baseline="0" dirty="0" smtClean="0"/>
                        <a:t> synonyms (a word having the same meaning) for this word. _________________________________________</a:t>
                      </a:r>
                    </a:p>
                    <a:p>
                      <a:pPr marL="0" indent="0">
                        <a:buNone/>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342900" indent="-342900">
                        <a:buAutoNum type="arabicPeriod" startAt="3"/>
                      </a:pPr>
                      <a:r>
                        <a:rPr lang="en-GB" sz="1400" baseline="0" dirty="0" smtClean="0"/>
                        <a:t>What do the underlined words in bold mean? </a:t>
                      </a:r>
                    </a:p>
                    <a:p>
                      <a:pPr marL="0" indent="0">
                        <a:buNone/>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342900" indent="-342900">
                        <a:buAutoNum type="arabicPeriod" startAt="4"/>
                      </a:pPr>
                      <a:r>
                        <a:rPr lang="en-GB" sz="1400" baseline="0" dirty="0" smtClean="0"/>
                        <a:t>What </a:t>
                      </a:r>
                      <a:r>
                        <a:rPr lang="en-GB" sz="1400" b="1" baseline="0" dirty="0" smtClean="0"/>
                        <a:t>three</a:t>
                      </a:r>
                      <a:r>
                        <a:rPr lang="en-GB" sz="1400" baseline="0" dirty="0" smtClean="0"/>
                        <a:t> statistics are given in the final paragraph?</a:t>
                      </a:r>
                    </a:p>
                    <a:p>
                      <a:pPr marL="0" indent="0">
                        <a:buNone/>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342900" indent="-342900">
                        <a:buAutoNum type="arabicPeriod" startAt="5"/>
                      </a:pPr>
                      <a:r>
                        <a:rPr lang="en-GB" sz="1400" b="1" i="1" baseline="0" dirty="0" smtClean="0"/>
                        <a:t>‘He is not alone’.  </a:t>
                      </a:r>
                      <a:r>
                        <a:rPr lang="en-GB" sz="1400" baseline="0" dirty="0" smtClean="0"/>
                        <a:t>Why has the writer used a short simple </a:t>
                      </a:r>
                    </a:p>
                    <a:p>
                      <a:pPr marL="0" indent="0">
                        <a:buNone/>
                      </a:pPr>
                      <a:r>
                        <a:rPr lang="en-GB" sz="1400" baseline="0" dirty="0" smtClean="0"/>
                        <a:t>         sentence here?</a:t>
                      </a:r>
                    </a:p>
                    <a:p>
                      <a:pPr marL="0" indent="0">
                        <a:buNone/>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342900" marR="0" indent="-342900" algn="l" defTabSz="914400" rtl="0" eaLnBrk="1" fontAlgn="auto" latinLnBrk="0" hangingPunct="1">
                        <a:lnSpc>
                          <a:spcPct val="100000"/>
                        </a:lnSpc>
                        <a:spcBef>
                          <a:spcPts val="0"/>
                        </a:spcBef>
                        <a:spcAft>
                          <a:spcPts val="0"/>
                        </a:spcAft>
                        <a:buClrTx/>
                        <a:buSzTx/>
                        <a:buFontTx/>
                        <a:buAutoNum type="arabicPeriod" startAt="6"/>
                        <a:tabLst/>
                        <a:defRPr/>
                      </a:pPr>
                      <a:r>
                        <a:rPr lang="en-GB" sz="1400" b="1" i="1" baseline="0" dirty="0" smtClean="0"/>
                        <a:t>“they are on a train to a big city at the mercy of these greedy men.“  </a:t>
                      </a:r>
                      <a:r>
                        <a:rPr lang="en-GB" sz="1400" b="0" baseline="0" dirty="0" smtClean="0"/>
                        <a:t>What would you pick out to analyse in this quotation?    Explain its effect.</a:t>
                      </a:r>
                      <a:r>
                        <a:rPr lang="en-GB" sz="1400" baseline="0" dirty="0" smtClean="0"/>
                        <a:t> 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0" indent="0">
                        <a:buNone/>
                      </a:pPr>
                      <a:r>
                        <a:rPr lang="en-GB" sz="1400" baseline="0" dirty="0" smtClean="0"/>
                        <a:t>        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        __________________________________________________</a:t>
                      </a:r>
                    </a:p>
                    <a:p>
                      <a:pPr marL="342900" indent="-342900">
                        <a:buAutoNum type="arabicPeriod"/>
                      </a:pPr>
                      <a:endParaRPr lang="en-GB" sz="1400" dirty="0"/>
                    </a:p>
                  </a:txBody>
                  <a:tcPr marL="63305" marR="63305" marT="31652" marB="31652"/>
                </a:tc>
                <a:tc v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3" name="Rectangle 2"/>
          <p:cNvSpPr/>
          <p:nvPr/>
        </p:nvSpPr>
        <p:spPr>
          <a:xfrm>
            <a:off x="7740352" y="-96128"/>
            <a:ext cx="1403648" cy="2847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EFFORT     /4</a:t>
            </a:r>
            <a:endParaRPr lang="en-GB" dirty="0">
              <a:solidFill>
                <a:schemeClr val="tx1"/>
              </a:solidFill>
            </a:endParaRPr>
          </a:p>
        </p:txBody>
      </p:sp>
    </p:spTree>
    <p:extLst>
      <p:ext uri="{BB962C8B-B14F-4D97-AF65-F5344CB8AC3E}">
        <p14:creationId xmlns:p14="http://schemas.microsoft.com/office/powerpoint/2010/main" val="3259678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1711CCDC64D747BE791270EB65317A" ma:contentTypeVersion="11" ma:contentTypeDescription="Create a new document." ma:contentTypeScope="" ma:versionID="3d226c2591576dc0a7bcbe9b5db274f9">
  <xsd:schema xmlns:xsd="http://www.w3.org/2001/XMLSchema" xmlns:xs="http://www.w3.org/2001/XMLSchema" xmlns:p="http://schemas.microsoft.com/office/2006/metadata/properties" xmlns:ns3="92b1bad2-269c-4c0c-b0c4-abc42f3ac584" xmlns:ns4="0705c5b6-ab44-4c79-92fd-b8b1a51490d6" targetNamespace="http://schemas.microsoft.com/office/2006/metadata/properties" ma:root="true" ma:fieldsID="bb9fb46e57505a6af71fe36d080f0e6a" ns3:_="" ns4:_="">
    <xsd:import namespace="92b1bad2-269c-4c0c-b0c4-abc42f3ac584"/>
    <xsd:import namespace="0705c5b6-ab44-4c79-92fd-b8b1a51490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b1bad2-269c-4c0c-b0c4-abc42f3ac58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05c5b6-ab44-4c79-92fd-b8b1a51490d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261EE3-42D4-4244-848F-3C58225DFC05}">
  <ds:schemaRefs>
    <ds:schemaRef ds:uri="http://purl.org/dc/elements/1.1/"/>
    <ds:schemaRef ds:uri="http://schemas.microsoft.com/office/2006/metadata/properties"/>
    <ds:schemaRef ds:uri="http://schemas.microsoft.com/office/2006/documentManagement/types"/>
    <ds:schemaRef ds:uri="http://purl.org/dc/terms/"/>
    <ds:schemaRef ds:uri="0705c5b6-ab44-4c79-92fd-b8b1a51490d6"/>
    <ds:schemaRef ds:uri="http://purl.org/dc/dcmitype/"/>
    <ds:schemaRef ds:uri="http://schemas.microsoft.com/office/infopath/2007/PartnerControls"/>
    <ds:schemaRef ds:uri="http://schemas.openxmlformats.org/package/2006/metadata/core-properties"/>
    <ds:schemaRef ds:uri="92b1bad2-269c-4c0c-b0c4-abc42f3ac584"/>
    <ds:schemaRef ds:uri="http://www.w3.org/XML/1998/namespace"/>
  </ds:schemaRefs>
</ds:datastoreItem>
</file>

<file path=customXml/itemProps2.xml><?xml version="1.0" encoding="utf-8"?>
<ds:datastoreItem xmlns:ds="http://schemas.openxmlformats.org/officeDocument/2006/customXml" ds:itemID="{0D3128D7-75E5-4804-A94A-04FACC68C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b1bad2-269c-4c0c-b0c4-abc42f3ac584"/>
    <ds:schemaRef ds:uri="0705c5b6-ab44-4c79-92fd-b8b1a51490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81BC1C-6CA8-4598-B0FE-F4832A1935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376</TotalTime>
  <Words>2557</Words>
  <Application>Microsoft Office PowerPoint</Application>
  <PresentationFormat>On-screen Show (4:3)</PresentationFormat>
  <Paragraphs>137</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mathew</dc:creator>
  <cp:lastModifiedBy>K Saunders Staff 8926906</cp:lastModifiedBy>
  <cp:revision>51</cp:revision>
  <cp:lastPrinted>2018-05-23T12:05:09Z</cp:lastPrinted>
  <dcterms:created xsi:type="dcterms:W3CDTF">2017-05-30T06:19:25Z</dcterms:created>
  <dcterms:modified xsi:type="dcterms:W3CDTF">2019-10-09T13:00:37Z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0x010100611711CCDC64D747BE791270EB65317A</vt:lpwstr>
  </property>
</Properties>
</file>