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73" d="100"/>
          <a:sy n="73" d="100"/>
        </p:scale>
        <p:origin x="9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98614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9936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52572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1346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4FD78-97D7-4FCD-9CAD-84512ACB1FAF}" type="datetimeFigureOut">
              <a:rPr lang="en-GB" smtClean="0"/>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5217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C4FD78-97D7-4FCD-9CAD-84512ACB1FAF}" type="datetimeFigureOut">
              <a:rPr lang="en-GB" smtClean="0"/>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30968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C4FD78-97D7-4FCD-9CAD-84512ACB1FAF}" type="datetimeFigureOut">
              <a:rPr lang="en-GB" smtClean="0"/>
              <a:t>08/03/2019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03586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C4FD78-97D7-4FCD-9CAD-84512ACB1FAF}" type="datetimeFigureOut">
              <a:rPr lang="en-GB" smtClean="0"/>
              <a:t>08/03/2019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08814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4FD78-97D7-4FCD-9CAD-84512ACB1FAF}" type="datetimeFigureOut">
              <a:rPr lang="en-GB" smtClean="0"/>
              <a:t>08/03/2019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0354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C4FD78-97D7-4FCD-9CAD-84512ACB1FAF}" type="datetimeFigureOut">
              <a:rPr lang="en-GB" smtClean="0"/>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8409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C4FD78-97D7-4FCD-9CAD-84512ACB1FAF}" type="datetimeFigureOut">
              <a:rPr lang="en-GB" smtClean="0"/>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82495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4FD78-97D7-4FCD-9CAD-84512ACB1FAF}" type="datetimeFigureOut">
              <a:rPr lang="en-GB" smtClean="0"/>
              <a:t>08/03/2019</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A5F8B-EA1A-4FF1-9182-FD61CB3EA4CE}" type="slidenum">
              <a:rPr lang="en-GB" smtClean="0"/>
              <a:t>‹#›</a:t>
            </a:fld>
            <a:endParaRPr lang="en-GB"/>
          </a:p>
        </p:txBody>
      </p:sp>
    </p:spTree>
    <p:extLst>
      <p:ext uri="{BB962C8B-B14F-4D97-AF65-F5344CB8AC3E}">
        <p14:creationId xmlns:p14="http://schemas.microsoft.com/office/powerpoint/2010/main" val="293084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E1988B2-180F-45DC-89D9-FE79E7608A29}"/>
              </a:ext>
            </a:extLst>
          </p:cNvPr>
          <p:cNvSpPr txBox="1"/>
          <p:nvPr/>
        </p:nvSpPr>
        <p:spPr>
          <a:xfrm>
            <a:off x="2364634" y="125580"/>
            <a:ext cx="6670032" cy="646331"/>
          </a:xfrm>
          <a:prstGeom prst="rect">
            <a:avLst/>
          </a:prstGeom>
          <a:noFill/>
        </p:spPr>
        <p:txBody>
          <a:bodyPr wrap="square" rtlCol="0">
            <a:spAutoFit/>
          </a:bodyPr>
          <a:lstStyle/>
          <a:p>
            <a:pPr algn="r"/>
            <a:r>
              <a:rPr lang="en-GB" dirty="0" smtClean="0"/>
              <a:t>Atomic structure and the periodic table </a:t>
            </a:r>
            <a:r>
              <a:rPr lang="en-GB" dirty="0"/>
              <a:t>Knowledge Organiser</a:t>
            </a:r>
            <a:br>
              <a:rPr lang="en-GB" dirty="0"/>
            </a:br>
            <a:r>
              <a:rPr lang="en-GB" dirty="0" smtClean="0"/>
              <a:t>Chemistry Unit 1</a:t>
            </a:r>
            <a:endParaRPr lang="en-GB" dirty="0"/>
          </a:p>
        </p:txBody>
      </p:sp>
      <p:sp>
        <p:nvSpPr>
          <p:cNvPr id="10" name="Rectangle 9">
            <a:extLst>
              <a:ext uri="{FF2B5EF4-FFF2-40B4-BE49-F238E27FC236}">
                <a16:creationId xmlns:a16="http://schemas.microsoft.com/office/drawing/2014/main" id="{D32E9E60-DCC6-4ED3-A96B-120458E47BEF}"/>
              </a:ext>
            </a:extLst>
          </p:cNvPr>
          <p:cNvSpPr/>
          <p:nvPr/>
        </p:nvSpPr>
        <p:spPr>
          <a:xfrm>
            <a:off x="180127" y="1118244"/>
            <a:ext cx="2842788"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09879C1-A460-4183-8F98-77AA4D379C20}"/>
              </a:ext>
            </a:extLst>
          </p:cNvPr>
          <p:cNvSpPr txBox="1"/>
          <p:nvPr/>
        </p:nvSpPr>
        <p:spPr>
          <a:xfrm>
            <a:off x="180127" y="1317421"/>
            <a:ext cx="2842788" cy="2354491"/>
          </a:xfrm>
          <a:prstGeom prst="rect">
            <a:avLst/>
          </a:prstGeom>
          <a:noFill/>
          <a:ln w="12700">
            <a:solidFill>
              <a:srgbClr val="7030A0"/>
            </a:solidFill>
          </a:ln>
        </p:spPr>
        <p:txBody>
          <a:bodyPr wrap="square" rtlCol="0">
            <a:spAutoFit/>
          </a:bodyPr>
          <a:lstStyle/>
          <a:p>
            <a:r>
              <a:rPr lang="en-GB" sz="1050" b="1" dirty="0"/>
              <a:t>Atomic </a:t>
            </a:r>
            <a:r>
              <a:rPr lang="en-GB" sz="1050" b="1" dirty="0" smtClean="0"/>
              <a:t>structure</a:t>
            </a:r>
          </a:p>
          <a:p>
            <a:endParaRPr lang="en-GB" sz="1050" b="1" dirty="0"/>
          </a:p>
          <a:p>
            <a:endParaRPr lang="en-GB" sz="1050" b="1" dirty="0" smtClean="0"/>
          </a:p>
          <a:p>
            <a:endParaRPr lang="en-GB" sz="1050" b="1" dirty="0"/>
          </a:p>
          <a:p>
            <a:endParaRPr lang="en-GB" sz="1050" b="1" dirty="0" smtClean="0"/>
          </a:p>
          <a:p>
            <a:endParaRPr lang="en-GB" sz="1050" b="1" dirty="0"/>
          </a:p>
          <a:p>
            <a:endParaRPr lang="en-GB" sz="1050" b="1" dirty="0" smtClean="0"/>
          </a:p>
          <a:p>
            <a:endParaRPr lang="en-GB" sz="1050" b="1" dirty="0"/>
          </a:p>
          <a:p>
            <a:endParaRPr lang="en-GB" sz="1050" b="1" dirty="0" smtClean="0"/>
          </a:p>
          <a:p>
            <a:endParaRPr lang="en-GB" sz="1050" b="1" dirty="0"/>
          </a:p>
          <a:p>
            <a:endParaRPr lang="en-GB" sz="1050" b="1" dirty="0" smtClean="0"/>
          </a:p>
          <a:p>
            <a:endParaRPr lang="en-GB" sz="1050" b="1" dirty="0"/>
          </a:p>
          <a:p>
            <a:endParaRPr lang="en-GB" sz="1050" b="1" dirty="0" smtClean="0"/>
          </a:p>
          <a:p>
            <a:endParaRPr lang="en-GB" sz="1050" dirty="0"/>
          </a:p>
        </p:txBody>
      </p:sp>
      <p:sp>
        <p:nvSpPr>
          <p:cNvPr id="13" name="TextBox 12">
            <a:extLst>
              <a:ext uri="{FF2B5EF4-FFF2-40B4-BE49-F238E27FC236}">
                <a16:creationId xmlns:a16="http://schemas.microsoft.com/office/drawing/2014/main" id="{0FF8774E-25E0-4C2F-BE0C-F8575BC17689}"/>
              </a:ext>
            </a:extLst>
          </p:cNvPr>
          <p:cNvSpPr txBox="1"/>
          <p:nvPr/>
        </p:nvSpPr>
        <p:spPr>
          <a:xfrm>
            <a:off x="91227" y="1033167"/>
            <a:ext cx="1205368" cy="369332"/>
          </a:xfrm>
          <a:prstGeom prst="rect">
            <a:avLst/>
          </a:prstGeom>
          <a:noFill/>
        </p:spPr>
        <p:txBody>
          <a:bodyPr wrap="square" rtlCol="0">
            <a:spAutoFit/>
          </a:bodyPr>
          <a:lstStyle/>
          <a:p>
            <a:r>
              <a:rPr lang="en-GB" b="1" dirty="0">
                <a:solidFill>
                  <a:schemeClr val="bg1"/>
                </a:solidFill>
              </a:rPr>
              <a:t>ONE</a:t>
            </a:r>
          </a:p>
        </p:txBody>
      </p:sp>
      <p:sp>
        <p:nvSpPr>
          <p:cNvPr id="16" name="Rectangle 15">
            <a:extLst>
              <a:ext uri="{FF2B5EF4-FFF2-40B4-BE49-F238E27FC236}">
                <a16:creationId xmlns:a16="http://schemas.microsoft.com/office/drawing/2014/main" id="{B14DAAB9-51C0-49E5-A168-CD04B713464B}"/>
              </a:ext>
            </a:extLst>
          </p:cNvPr>
          <p:cNvSpPr/>
          <p:nvPr/>
        </p:nvSpPr>
        <p:spPr>
          <a:xfrm>
            <a:off x="180127" y="3847747"/>
            <a:ext cx="8883964"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4C56340F-7065-4FE4-9814-6A104F2B1C38}"/>
              </a:ext>
            </a:extLst>
          </p:cNvPr>
          <p:cNvSpPr txBox="1"/>
          <p:nvPr/>
        </p:nvSpPr>
        <p:spPr>
          <a:xfrm>
            <a:off x="180127" y="4046924"/>
            <a:ext cx="8883964" cy="2308324"/>
          </a:xfrm>
          <a:prstGeom prst="rect">
            <a:avLst/>
          </a:prstGeom>
          <a:noFill/>
          <a:ln w="12700">
            <a:solidFill>
              <a:srgbClr val="7030A0"/>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8" name="TextBox 17">
            <a:extLst>
              <a:ext uri="{FF2B5EF4-FFF2-40B4-BE49-F238E27FC236}">
                <a16:creationId xmlns:a16="http://schemas.microsoft.com/office/drawing/2014/main" id="{F3AE4486-F716-429E-A819-E68921462386}"/>
              </a:ext>
            </a:extLst>
          </p:cNvPr>
          <p:cNvSpPr txBox="1"/>
          <p:nvPr/>
        </p:nvSpPr>
        <p:spPr>
          <a:xfrm>
            <a:off x="91227" y="3762670"/>
            <a:ext cx="1205368" cy="369332"/>
          </a:xfrm>
          <a:prstGeom prst="rect">
            <a:avLst/>
          </a:prstGeom>
          <a:noFill/>
        </p:spPr>
        <p:txBody>
          <a:bodyPr wrap="square" rtlCol="0">
            <a:spAutoFit/>
          </a:bodyPr>
          <a:lstStyle/>
          <a:p>
            <a:r>
              <a:rPr lang="en-GB" b="1" dirty="0">
                <a:solidFill>
                  <a:schemeClr val="bg1"/>
                </a:solidFill>
              </a:rPr>
              <a:t>FOUR</a:t>
            </a:r>
          </a:p>
        </p:txBody>
      </p:sp>
      <p:sp>
        <p:nvSpPr>
          <p:cNvPr id="19" name="Rectangle 18">
            <a:extLst>
              <a:ext uri="{FF2B5EF4-FFF2-40B4-BE49-F238E27FC236}">
                <a16:creationId xmlns:a16="http://schemas.microsoft.com/office/drawing/2014/main" id="{5713478C-7DE3-4129-86DC-EF71F637AF18}"/>
              </a:ext>
            </a:extLst>
          </p:cNvPr>
          <p:cNvSpPr/>
          <p:nvPr/>
        </p:nvSpPr>
        <p:spPr>
          <a:xfrm>
            <a:off x="3200715" y="1118244"/>
            <a:ext cx="2842788"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DFE0605F-76C4-4946-A172-3C86187886E1}"/>
              </a:ext>
            </a:extLst>
          </p:cNvPr>
          <p:cNvSpPr txBox="1"/>
          <p:nvPr/>
        </p:nvSpPr>
        <p:spPr>
          <a:xfrm>
            <a:off x="3200715" y="1317421"/>
            <a:ext cx="2842788" cy="2308324"/>
          </a:xfrm>
          <a:prstGeom prst="rect">
            <a:avLst/>
          </a:prstGeom>
          <a:noFill/>
          <a:ln w="12700">
            <a:solidFill>
              <a:srgbClr val="7030A0"/>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21" name="TextBox 20">
            <a:extLst>
              <a:ext uri="{FF2B5EF4-FFF2-40B4-BE49-F238E27FC236}">
                <a16:creationId xmlns:a16="http://schemas.microsoft.com/office/drawing/2014/main" id="{2965CF67-0BA1-4EAB-ADFA-2C48CA4FC5A3}"/>
              </a:ext>
            </a:extLst>
          </p:cNvPr>
          <p:cNvSpPr txBox="1"/>
          <p:nvPr/>
        </p:nvSpPr>
        <p:spPr>
          <a:xfrm>
            <a:off x="3111815" y="1033167"/>
            <a:ext cx="1205368" cy="369332"/>
          </a:xfrm>
          <a:prstGeom prst="rect">
            <a:avLst/>
          </a:prstGeom>
          <a:noFill/>
        </p:spPr>
        <p:txBody>
          <a:bodyPr wrap="square" rtlCol="0">
            <a:spAutoFit/>
          </a:bodyPr>
          <a:lstStyle/>
          <a:p>
            <a:r>
              <a:rPr lang="en-GB" b="1" dirty="0">
                <a:solidFill>
                  <a:schemeClr val="bg1"/>
                </a:solidFill>
              </a:rPr>
              <a:t>TWO</a:t>
            </a:r>
          </a:p>
        </p:txBody>
      </p:sp>
      <p:sp>
        <p:nvSpPr>
          <p:cNvPr id="25" name="Rectangle 24">
            <a:extLst>
              <a:ext uri="{FF2B5EF4-FFF2-40B4-BE49-F238E27FC236}">
                <a16:creationId xmlns:a16="http://schemas.microsoft.com/office/drawing/2014/main" id="{A1C4CB00-386B-406E-95B8-753044AC4D5C}"/>
              </a:ext>
            </a:extLst>
          </p:cNvPr>
          <p:cNvSpPr/>
          <p:nvPr/>
        </p:nvSpPr>
        <p:spPr>
          <a:xfrm>
            <a:off x="6221303" y="1118244"/>
            <a:ext cx="2842788"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95922391-63BB-441C-979D-7FCA1674E256}"/>
              </a:ext>
            </a:extLst>
          </p:cNvPr>
          <p:cNvSpPr txBox="1"/>
          <p:nvPr/>
        </p:nvSpPr>
        <p:spPr>
          <a:xfrm>
            <a:off x="6221303" y="1317421"/>
            <a:ext cx="2842788" cy="2585323"/>
          </a:xfrm>
          <a:prstGeom prst="rect">
            <a:avLst/>
          </a:prstGeom>
          <a:noFill/>
          <a:ln w="12700">
            <a:solidFill>
              <a:srgbClr val="7030A0"/>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r>
              <a:rPr lang="en-GB" dirty="0" smtClean="0"/>
              <a:t>A</a:t>
            </a:r>
          </a:p>
          <a:p>
            <a:endParaRPr lang="en-GB" dirty="0"/>
          </a:p>
        </p:txBody>
      </p:sp>
      <p:sp>
        <p:nvSpPr>
          <p:cNvPr id="27" name="TextBox 26">
            <a:extLst>
              <a:ext uri="{FF2B5EF4-FFF2-40B4-BE49-F238E27FC236}">
                <a16:creationId xmlns:a16="http://schemas.microsoft.com/office/drawing/2014/main" id="{BB05ABB7-C864-43C2-8040-169B639BC3C4}"/>
              </a:ext>
            </a:extLst>
          </p:cNvPr>
          <p:cNvSpPr txBox="1"/>
          <p:nvPr/>
        </p:nvSpPr>
        <p:spPr>
          <a:xfrm>
            <a:off x="6132403" y="1033167"/>
            <a:ext cx="1205368" cy="369332"/>
          </a:xfrm>
          <a:prstGeom prst="rect">
            <a:avLst/>
          </a:prstGeom>
          <a:noFill/>
        </p:spPr>
        <p:txBody>
          <a:bodyPr wrap="square" rtlCol="0">
            <a:spAutoFit/>
          </a:bodyPr>
          <a:lstStyle/>
          <a:p>
            <a:r>
              <a:rPr lang="en-GB" b="1" dirty="0">
                <a:solidFill>
                  <a:schemeClr val="bg1"/>
                </a:solidFill>
              </a:rPr>
              <a:t>THREE</a:t>
            </a:r>
          </a:p>
        </p:txBody>
      </p:sp>
      <p:sp>
        <p:nvSpPr>
          <p:cNvPr id="22" name="Text Box 3"/>
          <p:cNvSpPr txBox="1"/>
          <p:nvPr/>
        </p:nvSpPr>
        <p:spPr>
          <a:xfrm>
            <a:off x="286689" y="4132001"/>
            <a:ext cx="2489983" cy="212713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plum pudding model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 this model the atom is a ball of positive charge with negative electrons dotted in it like plums. The positive and negative charge balance out and so the atom is overall neutral in charge.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4"/>
          <p:cNvSpPr txBox="1"/>
          <p:nvPr/>
        </p:nvSpPr>
        <p:spPr>
          <a:xfrm>
            <a:off x="1222439" y="5393638"/>
            <a:ext cx="1142195" cy="67735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100" b="1" i="1" dirty="0">
                <a:effectLst/>
                <a:latin typeface="Calibri" panose="020F0502020204030204" pitchFamily="34" charset="0"/>
                <a:ea typeface="Calibri" panose="020F0502020204030204" pitchFamily="34" charset="0"/>
                <a:cs typeface="Times New Roman" panose="02020603050405020304" pitchFamily="18" charset="0"/>
              </a:rPr>
              <a:t>Thomson’s plum pudding model of an atom</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8" name="Picture 27"/>
          <p:cNvPicPr/>
          <p:nvPr/>
        </p:nvPicPr>
        <p:blipFill>
          <a:blip r:embed="rId2">
            <a:extLst>
              <a:ext uri="{28A0092B-C50C-407E-A947-70E740481C1C}">
                <a14:useLocalDpi xmlns:a14="http://schemas.microsoft.com/office/drawing/2010/main" val="0"/>
              </a:ext>
            </a:extLst>
          </a:blip>
          <a:srcRect/>
          <a:stretch>
            <a:fillRect/>
          </a:stretch>
        </p:blipFill>
        <p:spPr bwMode="auto">
          <a:xfrm>
            <a:off x="377649" y="5489321"/>
            <a:ext cx="819150" cy="666750"/>
          </a:xfrm>
          <a:prstGeom prst="rect">
            <a:avLst/>
          </a:prstGeom>
          <a:noFill/>
          <a:ln>
            <a:noFill/>
          </a:ln>
        </p:spPr>
      </p:pic>
      <p:sp>
        <p:nvSpPr>
          <p:cNvPr id="29" name="Text Box 11"/>
          <p:cNvSpPr txBox="1"/>
          <p:nvPr/>
        </p:nvSpPr>
        <p:spPr>
          <a:xfrm>
            <a:off x="2883234" y="4135923"/>
            <a:ext cx="3355729" cy="212320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Gold leaf experiment – leading to the nuclear model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In 1911, the experiment a beam of alpha particles was fired at very thin gold foil. The alpha particles were expected to pass straight through the foil, but something else also happened. Some of the alpha particles were scattered at different angles, and some even came straight back. Rutherford suggested that the alpha particles were being repelled by a tiny point of positive charge in the atom; a nucleus. So, the plum pudding model was replaced by the </a:t>
            </a:r>
            <a:r>
              <a:rPr lang="en-GB" sz="900" b="1" dirty="0">
                <a:effectLst/>
                <a:latin typeface="Calibri" panose="020F0502020204030204" pitchFamily="34" charset="0"/>
                <a:ea typeface="Calibri" panose="020F0502020204030204" pitchFamily="34" charset="0"/>
                <a:cs typeface="Times New Roman" panose="02020603050405020304" pitchFamily="18" charset="0"/>
              </a:rPr>
              <a:t>nuclear model </a:t>
            </a:r>
            <a:r>
              <a:rPr lang="en-GB" sz="900" dirty="0">
                <a:effectLst/>
                <a:latin typeface="Calibri" panose="020F0502020204030204" pitchFamily="34" charset="0"/>
                <a:ea typeface="Calibri" panose="020F0502020204030204" pitchFamily="34" charset="0"/>
                <a:cs typeface="Times New Roman" panose="02020603050405020304" pitchFamily="18" charset="0"/>
              </a:rPr>
              <a:t>of the atom where the atom is mainly empty space with a tiny, positive nucleus.</a:t>
            </a:r>
          </a:p>
          <a:p>
            <a:pPr>
              <a:lnSpc>
                <a:spcPct val="115000"/>
              </a:lnSpc>
              <a:spcAft>
                <a:spcPts val="10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6"/>
          <p:cNvSpPr txBox="1"/>
          <p:nvPr/>
        </p:nvSpPr>
        <p:spPr>
          <a:xfrm>
            <a:off x="4791264" y="5625597"/>
            <a:ext cx="1129117" cy="5429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800" b="1" i="1" dirty="0">
                <a:effectLst/>
                <a:latin typeface="Calibri" panose="020F0502020204030204" pitchFamily="34" charset="0"/>
                <a:ea typeface="Calibri" panose="020F0502020204030204" pitchFamily="34" charset="0"/>
                <a:cs typeface="Times New Roman" panose="02020603050405020304" pitchFamily="18" charset="0"/>
              </a:rPr>
              <a:t>Rutherford’s atomic model had a tiny positive nucleus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1" name="Picture 30"/>
          <p:cNvPicPr/>
          <p:nvPr/>
        </p:nvPicPr>
        <p:blipFill>
          <a:blip r:embed="rId3">
            <a:extLst>
              <a:ext uri="{28A0092B-C50C-407E-A947-70E740481C1C}">
                <a14:useLocalDpi xmlns:a14="http://schemas.microsoft.com/office/drawing/2010/main" val="0"/>
              </a:ext>
            </a:extLst>
          </a:blip>
          <a:srcRect/>
          <a:stretch>
            <a:fillRect/>
          </a:stretch>
        </p:blipFill>
        <p:spPr bwMode="auto">
          <a:xfrm>
            <a:off x="4085133" y="5697157"/>
            <a:ext cx="576580" cy="561975"/>
          </a:xfrm>
          <a:prstGeom prst="rect">
            <a:avLst/>
          </a:prstGeom>
          <a:noFill/>
          <a:ln>
            <a:noFill/>
          </a:ln>
        </p:spPr>
      </p:pic>
      <p:sp>
        <p:nvSpPr>
          <p:cNvPr id="32" name="Text Box 13"/>
          <p:cNvSpPr txBox="1"/>
          <p:nvPr/>
        </p:nvSpPr>
        <p:spPr>
          <a:xfrm>
            <a:off x="6368514" y="4157136"/>
            <a:ext cx="2581275" cy="210199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000" b="1">
                <a:effectLst/>
                <a:latin typeface="Calibri" panose="020F0502020204030204" pitchFamily="34" charset="0"/>
                <a:ea typeface="Calibri" panose="020F0502020204030204" pitchFamily="34" charset="0"/>
                <a:cs typeface="Times New Roman" panose="02020603050405020304" pitchFamily="18" charset="0"/>
              </a:rPr>
              <a:t>Electron shells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In 1913, Bohr proposed the idea that </a:t>
            </a:r>
            <a:r>
              <a:rPr lang="en-GB" sz="1000" b="1">
                <a:effectLst/>
                <a:latin typeface="Calibri" panose="020F0502020204030204" pitchFamily="34" charset="0"/>
                <a:ea typeface="Calibri" panose="020F0502020204030204" pitchFamily="34" charset="0"/>
                <a:cs typeface="Times New Roman" panose="02020603050405020304" pitchFamily="18" charset="0"/>
              </a:rPr>
              <a:t>electrons </a:t>
            </a:r>
            <a:r>
              <a:rPr lang="en-GB" sz="1000">
                <a:effectLst/>
                <a:latin typeface="Calibri" panose="020F0502020204030204" pitchFamily="34" charset="0"/>
                <a:ea typeface="Calibri" panose="020F0502020204030204" pitchFamily="34" charset="0"/>
                <a:cs typeface="Times New Roman" panose="02020603050405020304" pitchFamily="18" charset="0"/>
              </a:rPr>
              <a:t>arrange themselves into s</a:t>
            </a:r>
            <a:r>
              <a:rPr lang="en-GB" sz="1000" b="1">
                <a:effectLst/>
                <a:latin typeface="Calibri" panose="020F0502020204030204" pitchFamily="34" charset="0"/>
                <a:ea typeface="Calibri" panose="020F0502020204030204" pitchFamily="34" charset="0"/>
                <a:cs typeface="Times New Roman" panose="02020603050405020304" pitchFamily="18" charset="0"/>
              </a:rPr>
              <a:t>hells (energy levels) </a:t>
            </a:r>
            <a:r>
              <a:rPr lang="en-GB" sz="1000">
                <a:effectLst/>
                <a:latin typeface="Calibri" panose="020F0502020204030204" pitchFamily="34" charset="0"/>
                <a:ea typeface="Calibri" panose="020F0502020204030204" pitchFamily="34" charset="0"/>
                <a:cs typeface="Times New Roman" panose="02020603050405020304" pitchFamily="18" charset="0"/>
              </a:rPr>
              <a:t>around the nucleus. Each shell has a limit as to how many electrons can be held in each electron shell.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3" name="Picture 3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9743" y="5365687"/>
            <a:ext cx="1129665" cy="662940"/>
          </a:xfrm>
          <a:prstGeom prst="rect">
            <a:avLst/>
          </a:prstGeom>
          <a:noFill/>
          <a:ln>
            <a:noFill/>
          </a:ln>
          <a:extLst/>
        </p:spPr>
      </p:pic>
      <p:sp>
        <p:nvSpPr>
          <p:cNvPr id="34" name="Text Box 5"/>
          <p:cNvSpPr txBox="1"/>
          <p:nvPr/>
        </p:nvSpPr>
        <p:spPr>
          <a:xfrm>
            <a:off x="7743574" y="5390452"/>
            <a:ext cx="1085850" cy="6381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800" b="1" i="1">
                <a:effectLst/>
                <a:latin typeface="Calibri" panose="020F0502020204030204" pitchFamily="34" charset="0"/>
                <a:ea typeface="Calibri" panose="020F0502020204030204" pitchFamily="34" charset="0"/>
                <a:cs typeface="Times New Roman" panose="02020603050405020304" pitchFamily="18" charset="0"/>
              </a:rPr>
              <a:t>Bohr’s atom showed electrons orbiting around the nucleus in shells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34374651"/>
              </p:ext>
            </p:extLst>
          </p:nvPr>
        </p:nvGraphicFramePr>
        <p:xfrm>
          <a:off x="264100" y="1563845"/>
          <a:ext cx="2674842" cy="1057759"/>
        </p:xfrm>
        <a:graphic>
          <a:graphicData uri="http://schemas.openxmlformats.org/drawingml/2006/table">
            <a:tbl>
              <a:tblPr firstRow="1" firstCol="1" bandRow="1">
                <a:tableStyleId>{5C22544A-7EE6-4342-B048-85BDC9FD1C3A}</a:tableStyleId>
              </a:tblPr>
              <a:tblGrid>
                <a:gridCol w="590747">
                  <a:extLst>
                    <a:ext uri="{9D8B030D-6E8A-4147-A177-3AD203B41FA5}">
                      <a16:colId xmlns:a16="http://schemas.microsoft.com/office/drawing/2014/main" val="20000"/>
                    </a:ext>
                  </a:extLst>
                </a:gridCol>
                <a:gridCol w="553453">
                  <a:extLst>
                    <a:ext uri="{9D8B030D-6E8A-4147-A177-3AD203B41FA5}">
                      <a16:colId xmlns:a16="http://schemas.microsoft.com/office/drawing/2014/main" val="20001"/>
                    </a:ext>
                  </a:extLst>
                </a:gridCol>
                <a:gridCol w="505326">
                  <a:extLst>
                    <a:ext uri="{9D8B030D-6E8A-4147-A177-3AD203B41FA5}">
                      <a16:colId xmlns:a16="http://schemas.microsoft.com/office/drawing/2014/main" val="20002"/>
                    </a:ext>
                  </a:extLst>
                </a:gridCol>
                <a:gridCol w="1025316">
                  <a:extLst>
                    <a:ext uri="{9D8B030D-6E8A-4147-A177-3AD203B41FA5}">
                      <a16:colId xmlns:a16="http://schemas.microsoft.com/office/drawing/2014/main" val="20003"/>
                    </a:ext>
                  </a:extLst>
                </a:gridCol>
              </a:tblGrid>
              <a:tr h="275706">
                <a:tc>
                  <a:txBody>
                    <a:bodyPr/>
                    <a:lstStyle/>
                    <a:p>
                      <a:pPr>
                        <a:lnSpc>
                          <a:spcPct val="115000"/>
                        </a:lnSpc>
                        <a:spcAft>
                          <a:spcPts val="0"/>
                        </a:spcAft>
                      </a:pPr>
                      <a:r>
                        <a:rPr lang="en-GB" sz="800" dirty="0">
                          <a:effectLst/>
                        </a:rPr>
                        <a:t>Particle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Charge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Mass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800">
                          <a:effectLst/>
                        </a:rPr>
                        <a:t>Position in atom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13055">
                <a:tc>
                  <a:txBody>
                    <a:bodyPr/>
                    <a:lstStyle/>
                    <a:p>
                      <a:pPr>
                        <a:lnSpc>
                          <a:spcPct val="115000"/>
                        </a:lnSpc>
                        <a:spcAft>
                          <a:spcPts val="0"/>
                        </a:spcAft>
                      </a:pPr>
                      <a:r>
                        <a:rPr lang="en-GB" sz="800">
                          <a:effectLst/>
                        </a:rPr>
                        <a:t>Proton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800">
                          <a:effectLst/>
                        </a:rPr>
                        <a:t>In nucleus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28366">
                <a:tc>
                  <a:txBody>
                    <a:bodyPr/>
                    <a:lstStyle/>
                    <a:p>
                      <a:pPr>
                        <a:lnSpc>
                          <a:spcPct val="115000"/>
                        </a:lnSpc>
                        <a:spcAft>
                          <a:spcPts val="0"/>
                        </a:spcAft>
                      </a:pPr>
                      <a:r>
                        <a:rPr lang="en-GB" sz="800">
                          <a:effectLst/>
                        </a:rPr>
                        <a:t>Electron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Very small</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800">
                          <a:effectLst/>
                        </a:rPr>
                        <a:t>In shells around nucleus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40632">
                <a:tc>
                  <a:txBody>
                    <a:bodyPr/>
                    <a:lstStyle/>
                    <a:p>
                      <a:pPr>
                        <a:lnSpc>
                          <a:spcPct val="115000"/>
                        </a:lnSpc>
                        <a:spcAft>
                          <a:spcPts val="0"/>
                        </a:spcAft>
                      </a:pPr>
                      <a:r>
                        <a:rPr lang="en-GB" sz="800" dirty="0">
                          <a:effectLst/>
                        </a:rPr>
                        <a:t>Neutron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a:effectLst/>
                        </a:rPr>
                        <a:t>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800" dirty="0">
                          <a:effectLst/>
                        </a:rPr>
                        <a:t>1</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800" dirty="0">
                          <a:effectLst/>
                        </a:rPr>
                        <a:t>In nucleus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36" name="Text Box 2"/>
          <p:cNvSpPr txBox="1">
            <a:spLocks noChangeArrowheads="1"/>
          </p:cNvSpPr>
          <p:nvPr/>
        </p:nvSpPr>
        <p:spPr bwMode="auto">
          <a:xfrm>
            <a:off x="1303065" y="2658697"/>
            <a:ext cx="1691005" cy="977191"/>
          </a:xfrm>
          <a:prstGeom prst="rect">
            <a:avLst/>
          </a:prstGeom>
          <a:solidFill>
            <a:schemeClr val="bg1">
              <a:lumMod val="85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spAutoFit/>
          </a:bodyPr>
          <a:lstStyle/>
          <a:p>
            <a:pPr>
              <a:lnSpc>
                <a:spcPct val="115000"/>
              </a:lnSpc>
              <a:spcAft>
                <a:spcPts val="0"/>
              </a:spcAft>
            </a:pPr>
            <a:r>
              <a:rPr lang="en-GB" sz="1000" dirty="0">
                <a:effectLst/>
                <a:ea typeface="Calibri" panose="020F0502020204030204" pitchFamily="34" charset="0"/>
                <a:cs typeface="Times New Roman" panose="02020603050405020304" pitchFamily="18" charset="0"/>
              </a:rPr>
              <a:t>Atoms have a radius              of 1x10</a:t>
            </a:r>
            <a:r>
              <a:rPr lang="en-GB" sz="1000" baseline="30000" dirty="0">
                <a:effectLst/>
                <a:ea typeface="Calibri" panose="020F0502020204030204" pitchFamily="34" charset="0"/>
                <a:cs typeface="Times New Roman" panose="02020603050405020304" pitchFamily="18" charset="0"/>
              </a:rPr>
              <a:t>-10</a:t>
            </a:r>
            <a:r>
              <a:rPr lang="en-GB" sz="1000" dirty="0">
                <a:effectLst/>
                <a:ea typeface="Calibri" panose="020F0502020204030204" pitchFamily="34" charset="0"/>
                <a:cs typeface="Times New Roman" panose="02020603050405020304" pitchFamily="18" charset="0"/>
              </a:rPr>
              <a:t>m </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000" dirty="0">
                <a:effectLst/>
                <a:ea typeface="Calibri" panose="020F0502020204030204" pitchFamily="34" charset="0"/>
                <a:cs typeface="Times New Roman" panose="02020603050405020304" pitchFamily="18" charset="0"/>
              </a:rPr>
              <a:t>The radius of a nucleus is 1/10000 the that of an </a:t>
            </a:r>
            <a:r>
              <a:rPr lang="en-GB" sz="1000" dirty="0" smtClean="0">
                <a:effectLst/>
                <a:ea typeface="Calibri" panose="020F0502020204030204" pitchFamily="34" charset="0"/>
                <a:cs typeface="Times New Roman" panose="02020603050405020304" pitchFamily="18" charset="0"/>
              </a:rPr>
              <a:t>atom</a:t>
            </a:r>
          </a:p>
        </p:txBody>
      </p:sp>
      <p:pic>
        <p:nvPicPr>
          <p:cNvPr id="37" name="Picture 3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0240" y="2653481"/>
            <a:ext cx="923925" cy="861060"/>
          </a:xfrm>
          <a:prstGeom prst="rect">
            <a:avLst/>
          </a:prstGeom>
          <a:noFill/>
          <a:ln>
            <a:noFill/>
          </a:ln>
        </p:spPr>
      </p:pic>
      <p:cxnSp>
        <p:nvCxnSpPr>
          <p:cNvPr id="12" name="Straight Arrow Connector 11"/>
          <p:cNvCxnSpPr/>
          <p:nvPr/>
        </p:nvCxnSpPr>
        <p:spPr>
          <a:xfrm>
            <a:off x="693911" y="2242605"/>
            <a:ext cx="292678" cy="6951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11311" y="2550532"/>
            <a:ext cx="240891" cy="5334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85417" y="1951817"/>
            <a:ext cx="301807" cy="11321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 Box 310"/>
          <p:cNvSpPr txBox="1"/>
          <p:nvPr/>
        </p:nvSpPr>
        <p:spPr>
          <a:xfrm>
            <a:off x="3252043" y="1402497"/>
            <a:ext cx="2668338" cy="211204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100" b="1" dirty="0">
                <a:effectLst/>
                <a:ea typeface="Calibri" panose="020F0502020204030204" pitchFamily="34" charset="0"/>
                <a:cs typeface="Times New Roman" panose="02020603050405020304" pitchFamily="18" charset="0"/>
              </a:rPr>
              <a:t>Calculating numbers of sub-atomic particles</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100" b="1"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100" b="1" dirty="0">
                <a:effectLst/>
                <a:ea typeface="Calibri" panose="020F0502020204030204" pitchFamily="34" charset="0"/>
                <a:cs typeface="Times New Roman" panose="02020603050405020304" pitchFamily="18" charset="0"/>
              </a:rPr>
              <a:t>Protons</a:t>
            </a:r>
            <a:r>
              <a:rPr lang="en-GB" sz="1100" dirty="0">
                <a:effectLst/>
                <a:ea typeface="Calibri" panose="020F0502020204030204" pitchFamily="34" charset="0"/>
                <a:cs typeface="Times New Roman" panose="02020603050405020304" pitchFamily="18" charset="0"/>
              </a:rPr>
              <a:t> = </a:t>
            </a:r>
            <a:r>
              <a:rPr lang="en-GB" sz="1100" i="1" dirty="0">
                <a:effectLst/>
                <a:ea typeface="Calibri" panose="020F0502020204030204" pitchFamily="34" charset="0"/>
                <a:cs typeface="Times New Roman" panose="02020603050405020304" pitchFamily="18" charset="0"/>
              </a:rPr>
              <a:t>Atomic number</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100" b="1" dirty="0">
                <a:effectLst/>
                <a:ea typeface="Calibri" panose="020F0502020204030204" pitchFamily="34" charset="0"/>
                <a:cs typeface="Times New Roman" panose="02020603050405020304" pitchFamily="18" charset="0"/>
              </a:rPr>
              <a:t>Electrons</a:t>
            </a:r>
            <a:r>
              <a:rPr lang="en-GB" sz="1100" dirty="0">
                <a:effectLst/>
                <a:ea typeface="Calibri" panose="020F0502020204030204" pitchFamily="34" charset="0"/>
                <a:cs typeface="Times New Roman" panose="02020603050405020304" pitchFamily="18" charset="0"/>
              </a:rPr>
              <a:t> = </a:t>
            </a:r>
            <a:r>
              <a:rPr lang="en-GB" sz="1100" i="1" dirty="0">
                <a:effectLst/>
                <a:ea typeface="Calibri" panose="020F0502020204030204" pitchFamily="34" charset="0"/>
                <a:cs typeface="Times New Roman" panose="02020603050405020304" pitchFamily="18" charset="0"/>
              </a:rPr>
              <a:t>Atomic number</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100" b="1" dirty="0">
                <a:effectLst/>
                <a:ea typeface="Calibri" panose="020F0502020204030204" pitchFamily="34" charset="0"/>
                <a:cs typeface="Times New Roman" panose="02020603050405020304" pitchFamily="18" charset="0"/>
              </a:rPr>
              <a:t>Neutrons</a:t>
            </a:r>
            <a:r>
              <a:rPr lang="en-GB" sz="1100" dirty="0">
                <a:effectLst/>
                <a:ea typeface="Calibri" panose="020F0502020204030204" pitchFamily="34" charset="0"/>
                <a:cs typeface="Times New Roman" panose="02020603050405020304" pitchFamily="18" charset="0"/>
              </a:rPr>
              <a:t> = </a:t>
            </a:r>
            <a:r>
              <a:rPr lang="en-GB" sz="1100" i="1" dirty="0">
                <a:effectLst/>
                <a:ea typeface="Calibri" panose="020F0502020204030204" pitchFamily="34" charset="0"/>
                <a:cs typeface="Times New Roman" panose="02020603050405020304" pitchFamily="18" charset="0"/>
              </a:rPr>
              <a:t>Mass number  –  Atomic number</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r>
              <a:rPr lang="en-GB" sz="1100" dirty="0">
                <a:effectLst/>
                <a:ea typeface="Calibri" panose="020F0502020204030204" pitchFamily="34" charset="0"/>
                <a:cs typeface="Times New Roman" panose="02020603050405020304" pitchFamily="18" charset="0"/>
              </a:rPr>
              <a:t> </a:t>
            </a:r>
          </a:p>
        </p:txBody>
      </p:sp>
      <p:pic>
        <p:nvPicPr>
          <p:cNvPr id="42" name="Picture 4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17183" y="2672795"/>
            <a:ext cx="1308735" cy="788670"/>
          </a:xfrm>
          <a:prstGeom prst="rect">
            <a:avLst/>
          </a:prstGeom>
          <a:noFill/>
          <a:ln>
            <a:noFill/>
          </a:ln>
        </p:spPr>
      </p:pic>
      <p:sp>
        <p:nvSpPr>
          <p:cNvPr id="43" name="Text Box 9"/>
          <p:cNvSpPr txBox="1"/>
          <p:nvPr/>
        </p:nvSpPr>
        <p:spPr>
          <a:xfrm>
            <a:off x="6269366" y="1343987"/>
            <a:ext cx="2795703" cy="241308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GB" sz="900" b="1" dirty="0">
                <a:effectLst/>
                <a:ea typeface="Calibri" panose="020F0502020204030204" pitchFamily="34" charset="0"/>
                <a:cs typeface="Times New Roman" panose="02020603050405020304" pitchFamily="18" charset="0"/>
              </a:rPr>
              <a:t>Electronic configuration</a:t>
            </a:r>
            <a:endParaRPr lang="en-GB" sz="900" dirty="0">
              <a:effectLst/>
              <a:ea typeface="Calibri" panose="020F0502020204030204" pitchFamily="34" charset="0"/>
              <a:cs typeface="Times New Roman" panose="02020603050405020304" pitchFamily="18" charset="0"/>
            </a:endParaRPr>
          </a:p>
          <a:p>
            <a:pPr>
              <a:lnSpc>
                <a:spcPct val="115000"/>
              </a:lnSpc>
              <a:spcAft>
                <a:spcPts val="0"/>
              </a:spcAft>
            </a:pPr>
            <a:endParaRPr lang="en-GB" sz="900" i="1" dirty="0" smtClean="0">
              <a:effectLst/>
              <a:ea typeface="Calibri" panose="020F0502020204030204" pitchFamily="34" charset="0"/>
              <a:cs typeface="Times New Roman" panose="02020603050405020304" pitchFamily="18" charset="0"/>
            </a:endParaRPr>
          </a:p>
          <a:p>
            <a:pPr>
              <a:lnSpc>
                <a:spcPct val="115000"/>
              </a:lnSpc>
              <a:spcAft>
                <a:spcPts val="0"/>
              </a:spcAft>
            </a:pPr>
            <a:endParaRPr lang="en-GB" sz="900" i="1" dirty="0">
              <a:ea typeface="Calibri" panose="020F0502020204030204" pitchFamily="34" charset="0"/>
              <a:cs typeface="Times New Roman" panose="02020603050405020304" pitchFamily="18" charset="0"/>
            </a:endParaRPr>
          </a:p>
          <a:p>
            <a:pPr>
              <a:lnSpc>
                <a:spcPct val="115000"/>
              </a:lnSpc>
              <a:spcAft>
                <a:spcPts val="0"/>
              </a:spcAft>
            </a:pPr>
            <a:endParaRPr lang="en-GB" sz="900" i="1" dirty="0" smtClean="0">
              <a:effectLst/>
              <a:ea typeface="Calibri" panose="020F0502020204030204" pitchFamily="34" charset="0"/>
              <a:cs typeface="Times New Roman" panose="02020603050405020304" pitchFamily="18" charset="0"/>
            </a:endParaRPr>
          </a:p>
          <a:p>
            <a:pPr>
              <a:lnSpc>
                <a:spcPct val="115000"/>
              </a:lnSpc>
              <a:spcAft>
                <a:spcPts val="0"/>
              </a:spcAft>
            </a:pPr>
            <a:endParaRPr lang="en-GB" sz="900" i="1" dirty="0" smtClean="0">
              <a:effectLst/>
              <a:ea typeface="Calibri" panose="020F0502020204030204" pitchFamily="34" charset="0"/>
              <a:cs typeface="Times New Roman" panose="02020603050405020304" pitchFamily="18" charset="0"/>
            </a:endParaRPr>
          </a:p>
          <a:p>
            <a:pPr>
              <a:lnSpc>
                <a:spcPct val="115000"/>
              </a:lnSpc>
              <a:spcAft>
                <a:spcPts val="0"/>
              </a:spcAft>
            </a:pPr>
            <a:endParaRPr lang="en-GB" sz="900" i="1" dirty="0">
              <a:ea typeface="Calibri" panose="020F0502020204030204" pitchFamily="34" charset="0"/>
              <a:cs typeface="Times New Roman" panose="02020603050405020304" pitchFamily="18" charset="0"/>
            </a:endParaRPr>
          </a:p>
          <a:p>
            <a:pPr>
              <a:lnSpc>
                <a:spcPct val="115000"/>
              </a:lnSpc>
              <a:spcAft>
                <a:spcPts val="0"/>
              </a:spcAft>
            </a:pPr>
            <a:endParaRPr lang="en-GB" sz="900" i="1"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GB" sz="900" i="1" dirty="0" err="1" smtClean="0">
                <a:effectLst/>
                <a:ea typeface="Calibri" panose="020F0502020204030204" pitchFamily="34" charset="0"/>
                <a:cs typeface="Times New Roman" panose="02020603050405020304" pitchFamily="18" charset="0"/>
              </a:rPr>
              <a:t>eg</a:t>
            </a:r>
            <a:r>
              <a:rPr lang="en-GB" sz="900" i="1" dirty="0" smtClean="0">
                <a:effectLst/>
                <a:ea typeface="Calibri" panose="020F0502020204030204" pitchFamily="34" charset="0"/>
                <a:cs typeface="Times New Roman" panose="02020603050405020304" pitchFamily="18" charset="0"/>
              </a:rPr>
              <a:t> </a:t>
            </a:r>
            <a:r>
              <a:rPr lang="en-GB" sz="900" i="1" dirty="0">
                <a:effectLst/>
                <a:ea typeface="Calibri" panose="020F0502020204030204" pitchFamily="34" charset="0"/>
                <a:cs typeface="Times New Roman" panose="02020603050405020304" pitchFamily="18" charset="0"/>
              </a:rPr>
              <a:t>Na has 11 electrons, therefore it has an electronic configuration of: 2, 8, 1.</a:t>
            </a:r>
            <a:endParaRPr lang="en-GB" sz="900" dirty="0">
              <a:effectLst/>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900" dirty="0">
                <a:effectLst/>
                <a:ea typeface="Calibri" panose="020F0502020204030204" pitchFamily="34" charset="0"/>
                <a:cs typeface="Times New Roman" panose="02020603050405020304" pitchFamily="18" charset="0"/>
              </a:rPr>
              <a:t>The number of electrons in the outer shells indicates the group number</a:t>
            </a:r>
          </a:p>
          <a:p>
            <a:pPr marL="342900" lvl="0" indent="-342900">
              <a:lnSpc>
                <a:spcPct val="115000"/>
              </a:lnSpc>
              <a:spcAft>
                <a:spcPts val="0"/>
              </a:spcAft>
              <a:buFont typeface="Symbol" panose="05050102010706020507" pitchFamily="18" charset="2"/>
              <a:buChar char=""/>
            </a:pPr>
            <a:r>
              <a:rPr lang="en-GB" sz="900" dirty="0">
                <a:effectLst/>
                <a:ea typeface="Calibri" panose="020F0502020204030204" pitchFamily="34" charset="0"/>
                <a:cs typeface="Times New Roman" panose="02020603050405020304" pitchFamily="18" charset="0"/>
              </a:rPr>
              <a:t>The number of shells indicates the period number</a:t>
            </a:r>
          </a:p>
          <a:p>
            <a:pPr>
              <a:lnSpc>
                <a:spcPct val="115000"/>
              </a:lnSpc>
              <a:spcAft>
                <a:spcPts val="0"/>
              </a:spcAft>
            </a:pPr>
            <a:r>
              <a:rPr lang="en-GB" sz="900" i="1" dirty="0" err="1">
                <a:effectLst/>
                <a:ea typeface="Calibri" panose="020F0502020204030204" pitchFamily="34" charset="0"/>
                <a:cs typeface="Times New Roman" panose="02020603050405020304" pitchFamily="18" charset="0"/>
              </a:rPr>
              <a:t>eg</a:t>
            </a:r>
            <a:r>
              <a:rPr lang="en-GB" sz="900" i="1" dirty="0">
                <a:effectLst/>
                <a:ea typeface="Calibri" panose="020F0502020204030204" pitchFamily="34" charset="0"/>
                <a:cs typeface="Times New Roman" panose="02020603050405020304" pitchFamily="18" charset="0"/>
              </a:rPr>
              <a:t> Na is group 1 and period 3</a:t>
            </a:r>
            <a:endParaRPr lang="en-GB" sz="900" dirty="0">
              <a:effectLst/>
              <a:ea typeface="Calibri" panose="020F0502020204030204" pitchFamily="34" charset="0"/>
              <a:cs typeface="Times New Roman" panose="02020603050405020304" pitchFamily="18" charset="0"/>
            </a:endParaRPr>
          </a:p>
        </p:txBody>
      </p:sp>
      <p:pic>
        <p:nvPicPr>
          <p:cNvPr id="44" name="Picture 4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84319" y="1578334"/>
            <a:ext cx="1454557" cy="854502"/>
          </a:xfrm>
          <a:prstGeom prst="rect">
            <a:avLst/>
          </a:prstGeom>
          <a:noFill/>
          <a:ln>
            <a:noFill/>
          </a:ln>
        </p:spPr>
      </p:pic>
    </p:spTree>
    <p:extLst>
      <p:ext uri="{BB962C8B-B14F-4D97-AF65-F5344CB8AC3E}">
        <p14:creationId xmlns:p14="http://schemas.microsoft.com/office/powerpoint/2010/main" val="416318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32E9E60-DCC6-4ED3-A96B-120458E47BEF}"/>
              </a:ext>
            </a:extLst>
          </p:cNvPr>
          <p:cNvSpPr/>
          <p:nvPr/>
        </p:nvSpPr>
        <p:spPr>
          <a:xfrm>
            <a:off x="180127" y="813080"/>
            <a:ext cx="4295244"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09879C1-A460-4183-8F98-77AA4D379C20}"/>
              </a:ext>
            </a:extLst>
          </p:cNvPr>
          <p:cNvSpPr txBox="1"/>
          <p:nvPr/>
        </p:nvSpPr>
        <p:spPr>
          <a:xfrm>
            <a:off x="180127" y="1012257"/>
            <a:ext cx="4295244" cy="2446824"/>
          </a:xfrm>
          <a:prstGeom prst="rect">
            <a:avLst/>
          </a:prstGeom>
          <a:noFill/>
          <a:ln w="12700">
            <a:solidFill>
              <a:srgbClr val="7030A0"/>
            </a:solidFill>
          </a:ln>
        </p:spPr>
        <p:txBody>
          <a:bodyPr wrap="square" rtlCol="0">
            <a:spAutoFit/>
          </a:bodyPr>
          <a:lstStyle/>
          <a:p>
            <a:r>
              <a:rPr lang="en-GB" sz="900" b="1" dirty="0" smtClean="0"/>
              <a:t>History of the Periodic Table</a:t>
            </a:r>
          </a:p>
          <a:p>
            <a:r>
              <a:rPr lang="en-GB" sz="900" b="1" dirty="0" smtClean="0"/>
              <a:t>Newlands</a:t>
            </a:r>
            <a:endParaRPr lang="en-GB" sz="900" dirty="0"/>
          </a:p>
          <a:p>
            <a:pPr marL="171450" lvl="0" indent="-171450">
              <a:buFont typeface="Arial" panose="020B0604020202020204" pitchFamily="34" charset="0"/>
              <a:buChar char="•"/>
            </a:pPr>
            <a:r>
              <a:rPr lang="en-GB" sz="900" dirty="0"/>
              <a:t>Elements ordered by atomic weight</a:t>
            </a:r>
          </a:p>
          <a:p>
            <a:pPr marL="171450" lvl="0" indent="-171450">
              <a:buFont typeface="Arial" panose="020B0604020202020204" pitchFamily="34" charset="0"/>
              <a:buChar char="•"/>
            </a:pPr>
            <a:r>
              <a:rPr lang="en-GB" sz="900" dirty="0"/>
              <a:t>Showed a link that between elements with similar properties</a:t>
            </a:r>
          </a:p>
          <a:p>
            <a:pPr marL="171450" lvl="0" indent="-171450">
              <a:buFont typeface="Arial" panose="020B0604020202020204" pitchFamily="34" charset="0"/>
              <a:buChar char="•"/>
            </a:pPr>
            <a:r>
              <a:rPr lang="en-GB" sz="900" dirty="0"/>
              <a:t>Some boxes had two elements</a:t>
            </a:r>
          </a:p>
          <a:p>
            <a:r>
              <a:rPr lang="en-GB" sz="900" b="1" dirty="0"/>
              <a:t>Mendeleev</a:t>
            </a:r>
            <a:endParaRPr lang="en-GB" sz="900" dirty="0"/>
          </a:p>
          <a:p>
            <a:pPr marL="171450" lvl="0" indent="-171450">
              <a:buFont typeface="Arial" panose="020B0604020202020204" pitchFamily="34" charset="0"/>
              <a:buChar char="•"/>
            </a:pPr>
            <a:r>
              <a:rPr lang="en-GB" sz="900" dirty="0"/>
              <a:t>Elements ordered elements by atomic weight (like Newlands)</a:t>
            </a:r>
          </a:p>
          <a:p>
            <a:pPr marL="171450" lvl="0" indent="-171450">
              <a:buFont typeface="Arial" panose="020B0604020202020204" pitchFamily="34" charset="0"/>
              <a:buChar char="•"/>
            </a:pPr>
            <a:r>
              <a:rPr lang="en-GB" sz="900" dirty="0"/>
              <a:t>Elements swapped around so that elements were in groups with similar properties (</a:t>
            </a:r>
            <a:r>
              <a:rPr lang="en-GB" sz="900" dirty="0" err="1"/>
              <a:t>eg</a:t>
            </a:r>
            <a:r>
              <a:rPr lang="en-GB" sz="900" dirty="0"/>
              <a:t> Iodine and Tellurium)</a:t>
            </a:r>
          </a:p>
          <a:p>
            <a:pPr marL="171450" lvl="0" indent="-171450">
              <a:buFont typeface="Arial" panose="020B0604020202020204" pitchFamily="34" charset="0"/>
              <a:buChar char="•"/>
            </a:pPr>
            <a:r>
              <a:rPr lang="en-GB" sz="900" dirty="0"/>
              <a:t>Had gaps (which led to the discovery of unknown elements)</a:t>
            </a:r>
          </a:p>
          <a:p>
            <a:r>
              <a:rPr lang="en-GB" sz="900" b="1" dirty="0"/>
              <a:t>Modern periodic table</a:t>
            </a:r>
            <a:endParaRPr lang="en-GB" sz="900" dirty="0"/>
          </a:p>
          <a:p>
            <a:pPr marL="171450" lvl="0" indent="-171450">
              <a:buFont typeface="Arial" panose="020B0604020202020204" pitchFamily="34" charset="0"/>
              <a:buChar char="•"/>
            </a:pPr>
            <a:r>
              <a:rPr lang="en-GB" sz="900" dirty="0"/>
              <a:t>Elements ordered by </a:t>
            </a:r>
            <a:r>
              <a:rPr lang="en-GB" sz="900" b="1" dirty="0"/>
              <a:t>atomic number</a:t>
            </a:r>
            <a:endParaRPr lang="en-GB" sz="900" dirty="0"/>
          </a:p>
          <a:p>
            <a:pPr marL="171450" lvl="0" indent="-171450">
              <a:buFont typeface="Arial" panose="020B0604020202020204" pitchFamily="34" charset="0"/>
              <a:buChar char="•"/>
            </a:pPr>
            <a:r>
              <a:rPr lang="en-GB" sz="900" dirty="0"/>
              <a:t>No </a:t>
            </a:r>
            <a:r>
              <a:rPr lang="en-GB" sz="900" dirty="0" smtClean="0"/>
              <a:t>gaps</a:t>
            </a:r>
          </a:p>
          <a:p>
            <a:pPr marL="171450" lvl="0" indent="-171450">
              <a:buFont typeface="Arial" panose="020B0604020202020204" pitchFamily="34" charset="0"/>
              <a:buChar char="•"/>
            </a:pPr>
            <a:endParaRPr lang="en-GB" sz="900" dirty="0"/>
          </a:p>
          <a:p>
            <a:pPr marL="171450" lvl="0" indent="-171450">
              <a:buFont typeface="Arial" panose="020B0604020202020204" pitchFamily="34" charset="0"/>
              <a:buChar char="•"/>
            </a:pPr>
            <a:endParaRPr lang="en-GB" sz="900" dirty="0" smtClean="0"/>
          </a:p>
          <a:p>
            <a:pPr marL="171450" lvl="0" indent="-171450">
              <a:buFont typeface="Arial" panose="020B0604020202020204" pitchFamily="34" charset="0"/>
              <a:buChar char="•"/>
            </a:pPr>
            <a:endParaRPr lang="en-GB" sz="900" dirty="0"/>
          </a:p>
          <a:p>
            <a:pPr marL="171450" lvl="0" indent="-171450">
              <a:buFont typeface="Arial" panose="020B0604020202020204" pitchFamily="34" charset="0"/>
              <a:buChar char="•"/>
            </a:pPr>
            <a:endParaRPr lang="en-GB" sz="900" dirty="0"/>
          </a:p>
        </p:txBody>
      </p:sp>
      <p:sp>
        <p:nvSpPr>
          <p:cNvPr id="13" name="TextBox 12">
            <a:extLst>
              <a:ext uri="{FF2B5EF4-FFF2-40B4-BE49-F238E27FC236}">
                <a16:creationId xmlns:a16="http://schemas.microsoft.com/office/drawing/2014/main" id="{0FF8774E-25E0-4C2F-BE0C-F8575BC17689}"/>
              </a:ext>
            </a:extLst>
          </p:cNvPr>
          <p:cNvSpPr txBox="1"/>
          <p:nvPr/>
        </p:nvSpPr>
        <p:spPr>
          <a:xfrm>
            <a:off x="101895" y="742513"/>
            <a:ext cx="1821223" cy="369332"/>
          </a:xfrm>
          <a:prstGeom prst="rect">
            <a:avLst/>
          </a:prstGeom>
          <a:noFill/>
        </p:spPr>
        <p:txBody>
          <a:bodyPr wrap="square" rtlCol="0">
            <a:spAutoFit/>
          </a:bodyPr>
          <a:lstStyle/>
          <a:p>
            <a:r>
              <a:rPr lang="en-GB" b="1" dirty="0">
                <a:solidFill>
                  <a:schemeClr val="bg1"/>
                </a:solidFill>
              </a:rPr>
              <a:t>FIVE</a:t>
            </a:r>
          </a:p>
        </p:txBody>
      </p:sp>
      <p:sp>
        <p:nvSpPr>
          <p:cNvPr id="16" name="Rectangle 15">
            <a:extLst>
              <a:ext uri="{FF2B5EF4-FFF2-40B4-BE49-F238E27FC236}">
                <a16:creationId xmlns:a16="http://schemas.microsoft.com/office/drawing/2014/main" id="{B14DAAB9-51C0-49E5-A168-CD04B713464B}"/>
              </a:ext>
            </a:extLst>
          </p:cNvPr>
          <p:cNvSpPr/>
          <p:nvPr/>
        </p:nvSpPr>
        <p:spPr>
          <a:xfrm>
            <a:off x="180127" y="3558669"/>
            <a:ext cx="9415044" cy="199177"/>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4C56340F-7065-4FE4-9814-6A104F2B1C38}"/>
              </a:ext>
            </a:extLst>
          </p:cNvPr>
          <p:cNvSpPr txBox="1"/>
          <p:nvPr/>
        </p:nvSpPr>
        <p:spPr>
          <a:xfrm>
            <a:off x="180127" y="3757846"/>
            <a:ext cx="9415044" cy="3000821"/>
          </a:xfrm>
          <a:prstGeom prst="rect">
            <a:avLst/>
          </a:prstGeom>
          <a:noFill/>
          <a:ln w="12700">
            <a:solidFill>
              <a:srgbClr val="7030A0"/>
            </a:solidFill>
          </a:ln>
        </p:spPr>
        <p:txBody>
          <a:bodyPr wrap="square" rtlCol="0">
            <a:spAutoFit/>
          </a:bodyPr>
          <a:lstStyle/>
          <a:p>
            <a:r>
              <a:rPr lang="en-GB" sz="900" b="1" dirty="0"/>
              <a:t>Halogens </a:t>
            </a:r>
            <a:endParaRPr lang="en-GB" sz="900" dirty="0"/>
          </a:p>
          <a:p>
            <a:pPr marL="171450" lvl="0" indent="-171450">
              <a:buFont typeface="Arial" panose="020B0604020202020204" pitchFamily="34" charset="0"/>
              <a:buChar char="•"/>
            </a:pPr>
            <a:r>
              <a:rPr lang="en-GB" sz="900" dirty="0"/>
              <a:t>Coloured and diatomic (Cl</a:t>
            </a:r>
            <a:r>
              <a:rPr lang="en-GB" sz="900" baseline="-25000" dirty="0"/>
              <a:t>2</a:t>
            </a:r>
            <a:r>
              <a:rPr lang="en-GB" sz="900" dirty="0"/>
              <a:t>, Br</a:t>
            </a:r>
            <a:r>
              <a:rPr lang="en-GB" sz="900" baseline="-25000" dirty="0"/>
              <a:t>2</a:t>
            </a:r>
            <a:r>
              <a:rPr lang="en-GB" sz="900" dirty="0"/>
              <a:t>, I</a:t>
            </a:r>
            <a:r>
              <a:rPr lang="en-GB" sz="900" baseline="-25000" dirty="0"/>
              <a:t>2</a:t>
            </a:r>
            <a:r>
              <a:rPr lang="en-GB" sz="900" dirty="0"/>
              <a:t>).</a:t>
            </a:r>
          </a:p>
          <a:p>
            <a:pPr marL="171450" indent="-171450">
              <a:buFont typeface="Arial" panose="020B0604020202020204" pitchFamily="34" charset="0"/>
              <a:buChar char="•"/>
            </a:pPr>
            <a:r>
              <a:rPr lang="en-GB" sz="900" dirty="0"/>
              <a:t>Chlorine – Pale green gas</a:t>
            </a:r>
          </a:p>
          <a:p>
            <a:pPr marL="171450" indent="-171450">
              <a:buFont typeface="Arial" panose="020B0604020202020204" pitchFamily="34" charset="0"/>
              <a:buChar char="•"/>
            </a:pPr>
            <a:r>
              <a:rPr lang="en-GB" sz="900" dirty="0"/>
              <a:t>Bromine – Red-brown liquid (in aqueous solution - </a:t>
            </a:r>
            <a:r>
              <a:rPr lang="en-GB" sz="900" dirty="0" smtClean="0"/>
              <a:t>orange</a:t>
            </a:r>
            <a:r>
              <a:rPr lang="en-GB" sz="900" dirty="0"/>
              <a:t>)</a:t>
            </a:r>
          </a:p>
          <a:p>
            <a:pPr marL="171450" indent="-171450">
              <a:buFont typeface="Arial" panose="020B0604020202020204" pitchFamily="34" charset="0"/>
              <a:buChar char="•"/>
            </a:pPr>
            <a:r>
              <a:rPr lang="en-GB" sz="900" dirty="0"/>
              <a:t>Iodine – Dark grey solid (in aqueous solution -brown)</a:t>
            </a:r>
          </a:p>
          <a:p>
            <a:pPr marL="171450" lvl="0" indent="-171450">
              <a:buFont typeface="Arial" panose="020B0604020202020204" pitchFamily="34" charset="0"/>
              <a:buChar char="•"/>
            </a:pPr>
            <a:r>
              <a:rPr lang="en-GB" sz="900" dirty="0"/>
              <a:t>Do not conduct electricity (simple covalent molecule)</a:t>
            </a:r>
          </a:p>
          <a:p>
            <a:pPr lvl="0"/>
            <a:r>
              <a:rPr lang="en-GB" sz="900" b="1" dirty="0"/>
              <a:t>Melting point increases down the group</a:t>
            </a:r>
            <a:r>
              <a:rPr lang="en-GB" sz="900" dirty="0"/>
              <a:t> as the strength of intermolecular forces increases down; more energy is required to separate molecules.</a:t>
            </a:r>
          </a:p>
          <a:p>
            <a:pPr lvl="0"/>
            <a:r>
              <a:rPr lang="en-GB" sz="900" b="1" dirty="0"/>
              <a:t>Reactivity increases up the group</a:t>
            </a:r>
            <a:r>
              <a:rPr lang="en-GB" sz="900" dirty="0"/>
              <a:t>. Because there are </a:t>
            </a:r>
            <a:r>
              <a:rPr lang="en-GB" sz="900" b="1" dirty="0"/>
              <a:t>fewer shells</a:t>
            </a:r>
            <a:r>
              <a:rPr lang="en-GB" sz="900" dirty="0"/>
              <a:t> and the nucleus is more easily able to attract an electron. </a:t>
            </a:r>
          </a:p>
          <a:p>
            <a:r>
              <a:rPr lang="en-GB" sz="900" dirty="0"/>
              <a:t> </a:t>
            </a:r>
          </a:p>
          <a:p>
            <a:r>
              <a:rPr lang="en-GB" sz="900" b="1" dirty="0"/>
              <a:t>Displacement reactions</a:t>
            </a:r>
            <a:r>
              <a:rPr lang="en-GB" sz="900" dirty="0"/>
              <a:t> show halogen reactivity. The more reactive halogen will displace the less reactive halogen (in the halide).</a:t>
            </a:r>
          </a:p>
          <a:p>
            <a:r>
              <a:rPr lang="en-GB" sz="900" dirty="0"/>
              <a:t> </a:t>
            </a:r>
          </a:p>
          <a:p>
            <a:r>
              <a:rPr lang="en-GB" sz="900" i="1" dirty="0" err="1"/>
              <a:t>eg</a:t>
            </a:r>
            <a:r>
              <a:rPr lang="en-GB" sz="900" i="1" dirty="0"/>
              <a:t> Chlorine is more reactive than bromine so will displace the bromine in bromide. </a:t>
            </a:r>
            <a:endParaRPr lang="en-GB" sz="900" dirty="0"/>
          </a:p>
          <a:p>
            <a:r>
              <a:rPr lang="en-GB" sz="900" i="1" dirty="0"/>
              <a:t>An orange colour is present from the bromine. </a:t>
            </a:r>
            <a:endParaRPr lang="en-GB" sz="900" dirty="0"/>
          </a:p>
          <a:p>
            <a:r>
              <a:rPr lang="en-GB" sz="900" i="1" dirty="0"/>
              <a:t>Chlorine  +  sodium bromide  →  Sodium  chloride + bromine</a:t>
            </a:r>
            <a:endParaRPr lang="en-GB" sz="900" dirty="0"/>
          </a:p>
          <a:p>
            <a:r>
              <a:rPr lang="en-GB" sz="900" i="1" dirty="0"/>
              <a:t>Cl</a:t>
            </a:r>
            <a:r>
              <a:rPr lang="en-GB" sz="900" i="1" baseline="-25000" dirty="0"/>
              <a:t>2</a:t>
            </a:r>
            <a:r>
              <a:rPr lang="en-GB" sz="900" i="1" dirty="0"/>
              <a:t>  +   2NaBr    →   2NaCl    +   Br</a:t>
            </a:r>
            <a:r>
              <a:rPr lang="en-GB" sz="900" i="1" baseline="-25000" dirty="0"/>
              <a:t>2</a:t>
            </a:r>
            <a:endParaRPr lang="en-GB" sz="900" dirty="0"/>
          </a:p>
          <a:p>
            <a:r>
              <a:rPr lang="en-GB" sz="900" b="1" dirty="0"/>
              <a:t>(H)</a:t>
            </a:r>
            <a:r>
              <a:rPr lang="en-GB" sz="900" dirty="0"/>
              <a:t> Ionic equation – </a:t>
            </a:r>
            <a:r>
              <a:rPr lang="en-GB" sz="900" i="1" dirty="0"/>
              <a:t>Cl</a:t>
            </a:r>
            <a:r>
              <a:rPr lang="en-GB" sz="900" i="1" baseline="-25000" dirty="0"/>
              <a:t>2</a:t>
            </a:r>
            <a:r>
              <a:rPr lang="en-GB" sz="900" i="1" dirty="0"/>
              <a:t>   + 2Br</a:t>
            </a:r>
            <a:r>
              <a:rPr lang="en-GB" sz="900" i="1" baseline="30000" dirty="0"/>
              <a:t>-</a:t>
            </a:r>
            <a:r>
              <a:rPr lang="en-GB" sz="900" i="1" dirty="0"/>
              <a:t>    →   2Cl</a:t>
            </a:r>
            <a:r>
              <a:rPr lang="en-GB" sz="900" i="1" baseline="30000" dirty="0"/>
              <a:t>-</a:t>
            </a:r>
            <a:r>
              <a:rPr lang="en-GB" sz="900" i="1" dirty="0"/>
              <a:t>   +  Br</a:t>
            </a:r>
            <a:r>
              <a:rPr lang="en-GB" sz="900" i="1" baseline="-25000" dirty="0"/>
              <a:t>2</a:t>
            </a:r>
            <a:endParaRPr lang="en-GB" sz="900" dirty="0"/>
          </a:p>
          <a:p>
            <a:r>
              <a:rPr lang="en-GB" sz="900" dirty="0"/>
              <a:t> </a:t>
            </a:r>
          </a:p>
          <a:p>
            <a:r>
              <a:rPr lang="en-GB" sz="900" i="1" dirty="0"/>
              <a:t>If iodine is displaced, a brown colour of iodine in solution is observed.</a:t>
            </a:r>
            <a:endParaRPr lang="en-GB" sz="900" dirty="0"/>
          </a:p>
          <a:p>
            <a:r>
              <a:rPr lang="en-GB" sz="900" i="1" dirty="0"/>
              <a:t>Chlorine  +  sodium iodide  →  Sodium  chloride + iodine</a:t>
            </a:r>
            <a:endParaRPr lang="en-GB" sz="900" dirty="0"/>
          </a:p>
          <a:p>
            <a:r>
              <a:rPr lang="en-GB" sz="900" i="1" dirty="0"/>
              <a:t>Cl</a:t>
            </a:r>
            <a:r>
              <a:rPr lang="en-GB" sz="900" i="1" baseline="-25000" dirty="0"/>
              <a:t>2</a:t>
            </a:r>
            <a:r>
              <a:rPr lang="en-GB" sz="900" i="1" dirty="0"/>
              <a:t>  +   2NaI    →   2NaCl    +   I</a:t>
            </a:r>
            <a:r>
              <a:rPr lang="en-GB" sz="900" i="1" baseline="-25000" dirty="0"/>
              <a:t>2</a:t>
            </a:r>
            <a:endParaRPr lang="en-GB" sz="900" dirty="0"/>
          </a:p>
          <a:p>
            <a:r>
              <a:rPr lang="en-GB" sz="900" b="1" dirty="0"/>
              <a:t>(H)</a:t>
            </a:r>
            <a:r>
              <a:rPr lang="en-GB" sz="900" dirty="0"/>
              <a:t> Ionic equation – </a:t>
            </a:r>
            <a:r>
              <a:rPr lang="en-GB" sz="900" i="1" dirty="0"/>
              <a:t>Cl</a:t>
            </a:r>
            <a:r>
              <a:rPr lang="en-GB" sz="900" i="1" baseline="-25000" dirty="0"/>
              <a:t>2</a:t>
            </a:r>
            <a:r>
              <a:rPr lang="en-GB" sz="900" i="1" dirty="0"/>
              <a:t>   + 2I</a:t>
            </a:r>
            <a:r>
              <a:rPr lang="en-GB" sz="900" i="1" baseline="30000" dirty="0"/>
              <a:t>-</a:t>
            </a:r>
            <a:r>
              <a:rPr lang="en-GB" sz="900" i="1" dirty="0"/>
              <a:t>    →   2Cl</a:t>
            </a:r>
            <a:r>
              <a:rPr lang="en-GB" sz="900" i="1" baseline="30000" dirty="0"/>
              <a:t>-</a:t>
            </a:r>
            <a:r>
              <a:rPr lang="en-GB" sz="900" i="1" dirty="0"/>
              <a:t>   +  </a:t>
            </a:r>
            <a:r>
              <a:rPr lang="en-GB" sz="900" i="1" dirty="0" smtClean="0"/>
              <a:t>I</a:t>
            </a:r>
            <a:r>
              <a:rPr lang="en-GB" sz="900" i="1" baseline="-25000" dirty="0" smtClean="0"/>
              <a:t>2</a:t>
            </a:r>
            <a:endParaRPr lang="en-GB" sz="900" dirty="0"/>
          </a:p>
        </p:txBody>
      </p:sp>
      <p:sp>
        <p:nvSpPr>
          <p:cNvPr id="18" name="TextBox 17">
            <a:extLst>
              <a:ext uri="{FF2B5EF4-FFF2-40B4-BE49-F238E27FC236}">
                <a16:creationId xmlns:a16="http://schemas.microsoft.com/office/drawing/2014/main" id="{F3AE4486-F716-429E-A819-E68921462386}"/>
              </a:ext>
            </a:extLst>
          </p:cNvPr>
          <p:cNvSpPr txBox="1"/>
          <p:nvPr/>
        </p:nvSpPr>
        <p:spPr>
          <a:xfrm>
            <a:off x="91227" y="3473592"/>
            <a:ext cx="1205368" cy="369332"/>
          </a:xfrm>
          <a:prstGeom prst="rect">
            <a:avLst/>
          </a:prstGeom>
          <a:noFill/>
        </p:spPr>
        <p:txBody>
          <a:bodyPr wrap="square" rtlCol="0">
            <a:spAutoFit/>
          </a:bodyPr>
          <a:lstStyle/>
          <a:p>
            <a:r>
              <a:rPr lang="en-GB" b="1" dirty="0">
                <a:solidFill>
                  <a:schemeClr val="bg1"/>
                </a:solidFill>
              </a:rPr>
              <a:t>SEVEN</a:t>
            </a:r>
          </a:p>
        </p:txBody>
      </p:sp>
      <p:sp>
        <p:nvSpPr>
          <p:cNvPr id="22" name="Rectangle 21">
            <a:extLst>
              <a:ext uri="{FF2B5EF4-FFF2-40B4-BE49-F238E27FC236}">
                <a16:creationId xmlns:a16="http://schemas.microsoft.com/office/drawing/2014/main" id="{8A9A31D0-0E0B-485F-95D0-B907B1324AAB}"/>
              </a:ext>
            </a:extLst>
          </p:cNvPr>
          <p:cNvSpPr/>
          <p:nvPr/>
        </p:nvSpPr>
        <p:spPr>
          <a:xfrm>
            <a:off x="4642503" y="824600"/>
            <a:ext cx="4952668" cy="202168"/>
          </a:xfrm>
          <a:prstGeom prst="rect">
            <a:avLst/>
          </a:prstGeom>
          <a:solidFill>
            <a:srgbClr val="7030A0"/>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32F348B-4909-4A78-93A8-536CC5CFB2CF}"/>
              </a:ext>
            </a:extLst>
          </p:cNvPr>
          <p:cNvSpPr txBox="1"/>
          <p:nvPr/>
        </p:nvSpPr>
        <p:spPr>
          <a:xfrm>
            <a:off x="4642503" y="1026767"/>
            <a:ext cx="4952668" cy="2585323"/>
          </a:xfrm>
          <a:prstGeom prst="rect">
            <a:avLst/>
          </a:prstGeom>
          <a:noFill/>
          <a:ln w="12700">
            <a:solidFill>
              <a:srgbClr val="7030A0"/>
            </a:solidFill>
          </a:ln>
        </p:spPr>
        <p:txBody>
          <a:bodyPr wrap="square" rtlCol="0">
            <a:spAutoFit/>
          </a:bodyPr>
          <a:lstStyle/>
          <a:p>
            <a:r>
              <a:rPr lang="en-GB" sz="900" b="1" u="sng" dirty="0"/>
              <a:t>Alkali metals</a:t>
            </a:r>
            <a:endParaRPr lang="en-GB" sz="900" u="sng" dirty="0"/>
          </a:p>
          <a:p>
            <a:pPr marL="171450" lvl="0" indent="-171450">
              <a:buFont typeface="Arial" panose="020B0604020202020204" pitchFamily="34" charset="0"/>
              <a:buChar char="•"/>
            </a:pPr>
            <a:r>
              <a:rPr lang="en-GB" sz="900" dirty="0"/>
              <a:t>Soft and low melting point.</a:t>
            </a:r>
          </a:p>
          <a:p>
            <a:pPr marL="171450" lvl="0" indent="-171450">
              <a:buFont typeface="Arial" panose="020B0604020202020204" pitchFamily="34" charset="0"/>
              <a:buChar char="•"/>
            </a:pPr>
            <a:r>
              <a:rPr lang="en-GB" sz="900" dirty="0"/>
              <a:t>React vigorously with water. Float and move on surface of water.</a:t>
            </a:r>
          </a:p>
          <a:p>
            <a:r>
              <a:rPr lang="en-GB" sz="900" i="1" dirty="0"/>
              <a:t>Sodium +  water  →   sodium hydroxide  +  hydrogen</a:t>
            </a:r>
            <a:endParaRPr lang="en-GB" sz="900" dirty="0"/>
          </a:p>
          <a:p>
            <a:r>
              <a:rPr lang="en-GB" sz="900" i="1" dirty="0"/>
              <a:t>2Na    +     H</a:t>
            </a:r>
            <a:r>
              <a:rPr lang="en-GB" sz="900" i="1" baseline="-25000" dirty="0"/>
              <a:t>2</a:t>
            </a:r>
            <a:r>
              <a:rPr lang="en-GB" sz="900" i="1" dirty="0"/>
              <a:t>O     →   2NaOH    +    H</a:t>
            </a:r>
            <a:r>
              <a:rPr lang="en-GB" sz="900" i="1" baseline="-25000" dirty="0"/>
              <a:t>2</a:t>
            </a:r>
            <a:endParaRPr lang="en-GB" sz="900" dirty="0"/>
          </a:p>
          <a:p>
            <a:r>
              <a:rPr lang="en-GB" sz="900" i="1" dirty="0"/>
              <a:t> </a:t>
            </a:r>
            <a:endParaRPr lang="en-GB" sz="900" dirty="0"/>
          </a:p>
          <a:p>
            <a:pPr lvl="0"/>
            <a:r>
              <a:rPr lang="en-GB" sz="900" dirty="0"/>
              <a:t>Reactivity </a:t>
            </a:r>
            <a:r>
              <a:rPr lang="en-GB" sz="900" b="1" dirty="0"/>
              <a:t>increases down the group</a:t>
            </a:r>
            <a:r>
              <a:rPr lang="en-GB" sz="900" dirty="0"/>
              <a:t> because there are </a:t>
            </a:r>
            <a:r>
              <a:rPr lang="en-GB" sz="900" b="1" dirty="0"/>
              <a:t>more shells </a:t>
            </a:r>
            <a:r>
              <a:rPr lang="en-GB" sz="900" dirty="0"/>
              <a:t>and the </a:t>
            </a:r>
            <a:r>
              <a:rPr lang="en-GB" sz="900" b="1" dirty="0"/>
              <a:t>outer electron is less attracted</a:t>
            </a:r>
            <a:r>
              <a:rPr lang="en-GB" sz="900" dirty="0"/>
              <a:t> by the </a:t>
            </a:r>
            <a:r>
              <a:rPr lang="en-GB" sz="900" b="1" dirty="0"/>
              <a:t>nucleus </a:t>
            </a:r>
            <a:r>
              <a:rPr lang="en-GB" sz="900" dirty="0"/>
              <a:t>so is </a:t>
            </a:r>
            <a:r>
              <a:rPr lang="en-GB" sz="900" b="1" dirty="0"/>
              <a:t>more easily lost</a:t>
            </a:r>
            <a:r>
              <a:rPr lang="en-GB" sz="900" dirty="0" smtClean="0"/>
              <a:t>.</a:t>
            </a:r>
          </a:p>
          <a:p>
            <a:pPr lvl="0"/>
            <a:endParaRPr lang="en-GB" sz="900" dirty="0"/>
          </a:p>
          <a:p>
            <a:r>
              <a:rPr lang="en-GB" sz="900" b="1" u="sng" dirty="0"/>
              <a:t>Transition metals</a:t>
            </a:r>
            <a:endParaRPr lang="en-GB" sz="900" u="sng" dirty="0"/>
          </a:p>
          <a:p>
            <a:pPr marL="171450" lvl="0" indent="-171450">
              <a:buFont typeface="Arial" panose="020B0604020202020204" pitchFamily="34" charset="0"/>
              <a:buChar char="•"/>
            </a:pPr>
            <a:r>
              <a:rPr lang="en-GB" sz="900" dirty="0"/>
              <a:t>Higher melting points (than alkali metals).</a:t>
            </a:r>
          </a:p>
          <a:p>
            <a:pPr marL="171450" lvl="0" indent="-171450">
              <a:buFont typeface="Arial" panose="020B0604020202020204" pitchFamily="34" charset="0"/>
              <a:buChar char="•"/>
            </a:pPr>
            <a:r>
              <a:rPr lang="en-GB" sz="900" dirty="0"/>
              <a:t>Compounds are used as catalysts, they are coloured (alkali metal compounds are white). </a:t>
            </a:r>
          </a:p>
          <a:p>
            <a:pPr lvl="0"/>
            <a:endParaRPr lang="en-GB" sz="900" dirty="0" smtClean="0"/>
          </a:p>
          <a:p>
            <a:r>
              <a:rPr lang="en-GB" sz="900" b="1" u="sng" dirty="0"/>
              <a:t>Noble gases</a:t>
            </a:r>
            <a:endParaRPr lang="en-GB" sz="900" u="sng" dirty="0"/>
          </a:p>
          <a:p>
            <a:pPr marL="171450" lvl="0" indent="-171450">
              <a:buFont typeface="Arial" panose="020B0604020202020204" pitchFamily="34" charset="0"/>
              <a:buChar char="•"/>
            </a:pPr>
            <a:r>
              <a:rPr lang="en-GB" sz="900" dirty="0"/>
              <a:t>Colourless, inert (unreactive gases).</a:t>
            </a:r>
          </a:p>
          <a:p>
            <a:pPr marL="171450" lvl="0" indent="-171450">
              <a:buFont typeface="Arial" panose="020B0604020202020204" pitchFamily="34" charset="0"/>
              <a:buChar char="•"/>
            </a:pPr>
            <a:r>
              <a:rPr lang="en-GB" sz="900" dirty="0"/>
              <a:t>Unreactive as noble gases have full outer shells.</a:t>
            </a:r>
          </a:p>
          <a:p>
            <a:pPr marL="171450" lvl="0" indent="-171450">
              <a:buFont typeface="Arial" panose="020B0604020202020204" pitchFamily="34" charset="0"/>
              <a:buChar char="•"/>
            </a:pPr>
            <a:r>
              <a:rPr lang="en-GB" sz="900" dirty="0"/>
              <a:t>Argon is used in welding and in tungsten bulbs as it is inert and prevents the hot metal reacting with the oxygen in the air. </a:t>
            </a:r>
          </a:p>
        </p:txBody>
      </p:sp>
      <p:sp>
        <p:nvSpPr>
          <p:cNvPr id="24" name="TextBox 23">
            <a:extLst>
              <a:ext uri="{FF2B5EF4-FFF2-40B4-BE49-F238E27FC236}">
                <a16:creationId xmlns:a16="http://schemas.microsoft.com/office/drawing/2014/main" id="{CF4AAEF9-F1C6-40CE-9C54-5E734FF2BCF1}"/>
              </a:ext>
            </a:extLst>
          </p:cNvPr>
          <p:cNvSpPr txBox="1"/>
          <p:nvPr/>
        </p:nvSpPr>
        <p:spPr>
          <a:xfrm>
            <a:off x="4553603" y="742513"/>
            <a:ext cx="1821223" cy="369332"/>
          </a:xfrm>
          <a:prstGeom prst="rect">
            <a:avLst/>
          </a:prstGeom>
          <a:noFill/>
        </p:spPr>
        <p:txBody>
          <a:bodyPr wrap="square" rtlCol="0">
            <a:spAutoFit/>
          </a:bodyPr>
          <a:lstStyle/>
          <a:p>
            <a:r>
              <a:rPr lang="en-GB" b="1" dirty="0">
                <a:solidFill>
                  <a:schemeClr val="bg1"/>
                </a:solidFill>
              </a:rPr>
              <a:t>SIX</a:t>
            </a:r>
          </a:p>
        </p:txBody>
      </p:sp>
      <p:pic>
        <p:nvPicPr>
          <p:cNvPr id="15" name="Picture 14" descr="Image result for newlands periodic tabl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711" y="2729391"/>
            <a:ext cx="1320817" cy="652866"/>
          </a:xfrm>
          <a:prstGeom prst="rect">
            <a:avLst/>
          </a:prstGeom>
          <a:noFill/>
          <a:ln>
            <a:noFill/>
          </a:ln>
        </p:spPr>
      </p:pic>
      <p:pic>
        <p:nvPicPr>
          <p:cNvPr id="19" name="Picture 18"/>
          <p:cNvPicPr/>
          <p:nvPr/>
        </p:nvPicPr>
        <p:blipFill>
          <a:blip r:embed="rId3">
            <a:extLst>
              <a:ext uri="{28A0092B-C50C-407E-A947-70E740481C1C}">
                <a14:useLocalDpi xmlns:a14="http://schemas.microsoft.com/office/drawing/2010/main" val="0"/>
              </a:ext>
            </a:extLst>
          </a:blip>
          <a:srcRect/>
          <a:stretch>
            <a:fillRect/>
          </a:stretch>
        </p:blipFill>
        <p:spPr bwMode="auto">
          <a:xfrm>
            <a:off x="2585863" y="2478534"/>
            <a:ext cx="1691173" cy="932760"/>
          </a:xfrm>
          <a:prstGeom prst="rect">
            <a:avLst/>
          </a:prstGeom>
          <a:noFill/>
          <a:ln>
            <a:noFill/>
          </a:ln>
        </p:spPr>
      </p:pic>
      <p:sp>
        <p:nvSpPr>
          <p:cNvPr id="20" name="TextBox 19">
            <a:extLst>
              <a:ext uri="{FF2B5EF4-FFF2-40B4-BE49-F238E27FC236}">
                <a16:creationId xmlns:a16="http://schemas.microsoft.com/office/drawing/2014/main" id="{DE1988B2-180F-45DC-89D9-FE79E7608A29}"/>
              </a:ext>
            </a:extLst>
          </p:cNvPr>
          <p:cNvSpPr txBox="1"/>
          <p:nvPr/>
        </p:nvSpPr>
        <p:spPr>
          <a:xfrm>
            <a:off x="3039810" y="60898"/>
            <a:ext cx="6670032" cy="646331"/>
          </a:xfrm>
          <a:prstGeom prst="rect">
            <a:avLst/>
          </a:prstGeom>
          <a:noFill/>
        </p:spPr>
        <p:txBody>
          <a:bodyPr wrap="square" rtlCol="0">
            <a:spAutoFit/>
          </a:bodyPr>
          <a:lstStyle/>
          <a:p>
            <a:pPr algn="r"/>
            <a:r>
              <a:rPr lang="en-GB" dirty="0" smtClean="0"/>
              <a:t>Atomic structure and the periodic table </a:t>
            </a:r>
            <a:r>
              <a:rPr lang="en-GB" dirty="0"/>
              <a:t>Knowledge Organiser</a:t>
            </a:r>
            <a:br>
              <a:rPr lang="en-GB" dirty="0"/>
            </a:br>
            <a:r>
              <a:rPr lang="en-GB" dirty="0" smtClean="0"/>
              <a:t>Chemistry Unit 1</a:t>
            </a:r>
            <a:endParaRPr lang="en-GB" dirty="0"/>
          </a:p>
        </p:txBody>
      </p:sp>
    </p:spTree>
    <p:extLst>
      <p:ext uri="{BB962C8B-B14F-4D97-AF65-F5344CB8AC3E}">
        <p14:creationId xmlns:p14="http://schemas.microsoft.com/office/powerpoint/2010/main" val="1850060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551</Words>
  <Application>Microsoft Office PowerPoint</Application>
  <PresentationFormat>A4 Paper (210x297 mm)</PresentationFormat>
  <Paragraphs>139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Wood</dc:creator>
  <cp:lastModifiedBy>F Huskisson-Moore Staff 8926906</cp:lastModifiedBy>
  <cp:revision>19</cp:revision>
  <dcterms:created xsi:type="dcterms:W3CDTF">2018-06-26T10:17:55Z</dcterms:created>
  <dcterms:modified xsi:type="dcterms:W3CDTF">2019-03-08T10:20:18Z</dcterms:modified>
</cp:coreProperties>
</file>