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4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2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46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7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8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6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4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4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9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95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FD78-97D7-4FCD-9CAD-84512ACB1FAF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4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E1988B2-180F-45DC-89D9-FE79E7608A29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Unit </a:t>
            </a:r>
            <a:r>
              <a:rPr lang="en-GB" dirty="0">
                <a:latin typeface="Century Gothic" panose="020B0502020202020204" pitchFamily="34" charset="0"/>
              </a:rPr>
              <a:t>1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r>
              <a:rPr lang="en-GB" dirty="0">
                <a:latin typeface="Century Gothic" panose="020B0502020202020204" pitchFamily="34" charset="0"/>
              </a:rPr>
              <a:t>– </a:t>
            </a:r>
            <a:r>
              <a:rPr lang="en-GB" dirty="0" smtClean="0">
                <a:latin typeface="Century Gothic" panose="020B0502020202020204" pitchFamily="34" charset="0"/>
              </a:rPr>
              <a:t>Waves 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180126" y="1094020"/>
            <a:ext cx="5663557" cy="2249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180127" y="1317420"/>
            <a:ext cx="5663556" cy="23546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91227" y="1033167"/>
            <a:ext cx="242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ONE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3986322" y="4168958"/>
            <a:ext cx="5735556" cy="2072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3986322" y="4168957"/>
            <a:ext cx="5735556" cy="24622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Electromagnetic (EM) waves are transverse waves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They transfer energy from a source to an absorber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All EM waves travel at the same speed through air or a vacuum (space)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They are vibrations of electric and magnetic fields (not particles)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EM waves travel at different speeds in different materials (which can lead to refraction)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We group EM waves based on their frequency and wavelength (see the spectrum above)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Our eyes can only detect a small section of the EM waves – visible light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EM waves are generated by different changes in the atoms of their nuclei</a:t>
            </a:r>
            <a:endParaRPr lang="en-GB" sz="9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4113969" y="4113599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FOUR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13478C-7DE3-4129-86DC-EF71F637AF18}"/>
              </a:ext>
            </a:extLst>
          </p:cNvPr>
          <p:cNvSpPr/>
          <p:nvPr/>
        </p:nvSpPr>
        <p:spPr>
          <a:xfrm>
            <a:off x="6092526" y="851431"/>
            <a:ext cx="3598087" cy="204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E0605F-76C4-4946-A172-3C86187886E1}"/>
              </a:ext>
            </a:extLst>
          </p:cNvPr>
          <p:cNvSpPr txBox="1"/>
          <p:nvPr/>
        </p:nvSpPr>
        <p:spPr>
          <a:xfrm>
            <a:off x="6077074" y="845672"/>
            <a:ext cx="3608393" cy="32624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65CF67-0BA1-4EAB-ADFA-2C48CA4FC5A3}"/>
              </a:ext>
            </a:extLst>
          </p:cNvPr>
          <p:cNvSpPr txBox="1"/>
          <p:nvPr/>
        </p:nvSpPr>
        <p:spPr>
          <a:xfrm>
            <a:off x="6058770" y="774459"/>
            <a:ext cx="123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TWO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C4CB00-386B-406E-95B8-753044AC4D5C}"/>
              </a:ext>
            </a:extLst>
          </p:cNvPr>
          <p:cNvSpPr/>
          <p:nvPr/>
        </p:nvSpPr>
        <p:spPr>
          <a:xfrm>
            <a:off x="269026" y="3749882"/>
            <a:ext cx="3630799" cy="1991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922391-63BB-441C-979D-7FCA1674E256}"/>
              </a:ext>
            </a:extLst>
          </p:cNvPr>
          <p:cNvSpPr txBox="1"/>
          <p:nvPr/>
        </p:nvSpPr>
        <p:spPr>
          <a:xfrm>
            <a:off x="269026" y="3737794"/>
            <a:ext cx="3630799" cy="28623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05ABB7-C864-43C2-8040-169B639BC3C4}"/>
              </a:ext>
            </a:extLst>
          </p:cNvPr>
          <p:cNvSpPr txBox="1"/>
          <p:nvPr/>
        </p:nvSpPr>
        <p:spPr>
          <a:xfrm>
            <a:off x="193097" y="3679060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THREE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8275109" y="213928"/>
            <a:ext cx="955977" cy="46683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aseline="0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8506" y="86281"/>
            <a:ext cx="685800" cy="65722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198267"/>
              </p:ext>
            </p:extLst>
          </p:nvPr>
        </p:nvGraphicFramePr>
        <p:xfrm>
          <a:off x="269026" y="1419157"/>
          <a:ext cx="5476682" cy="221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8341">
                  <a:extLst>
                    <a:ext uri="{9D8B030D-6E8A-4147-A177-3AD203B41FA5}">
                      <a16:colId xmlns:a16="http://schemas.microsoft.com/office/drawing/2014/main" val="3463078263"/>
                    </a:ext>
                  </a:extLst>
                </a:gridCol>
                <a:gridCol w="2738341">
                  <a:extLst>
                    <a:ext uri="{9D8B030D-6E8A-4147-A177-3AD203B41FA5}">
                      <a16:colId xmlns:a16="http://schemas.microsoft.com/office/drawing/2014/main" val="1136426636"/>
                    </a:ext>
                  </a:extLst>
                </a:gridCol>
              </a:tblGrid>
              <a:tr h="245870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Transverse Wave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Longitudinal Wave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877855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oscillations (vibrations) are perpendicular (at 90°) to the direction of energy transfer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oscillations (vibrations) are parallel to the direction of energy transfer.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159912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Most waves are transverse, including all electromagnetic (EM) waves e.g. light, ripples and waves in water and waves</a:t>
                      </a:r>
                      <a:r>
                        <a:rPr lang="en-GB" sz="900" baseline="0" dirty="0" smtClean="0"/>
                        <a:t> on a string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An</a:t>
                      </a:r>
                      <a:r>
                        <a:rPr lang="en-GB" sz="900" baseline="0" dirty="0" smtClean="0"/>
                        <a:t> example is sound waves in air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630764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 smtClean="0"/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207243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3939"/>
          <a:stretch/>
        </p:blipFill>
        <p:spPr>
          <a:xfrm>
            <a:off x="278255" y="2603355"/>
            <a:ext cx="2669661" cy="9452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367" y="2717137"/>
            <a:ext cx="2991952" cy="608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2020" y="1075235"/>
            <a:ext cx="3499097" cy="133018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14684"/>
              </p:ext>
            </p:extLst>
          </p:nvPr>
        </p:nvGraphicFramePr>
        <p:xfrm>
          <a:off x="6118143" y="2398742"/>
          <a:ext cx="3546850" cy="16992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961">
                  <a:extLst>
                    <a:ext uri="{9D8B030D-6E8A-4147-A177-3AD203B41FA5}">
                      <a16:colId xmlns:a16="http://schemas.microsoft.com/office/drawing/2014/main" val="320995694"/>
                    </a:ext>
                  </a:extLst>
                </a:gridCol>
                <a:gridCol w="2704889">
                  <a:extLst>
                    <a:ext uri="{9D8B030D-6E8A-4147-A177-3AD203B41FA5}">
                      <a16:colId xmlns:a16="http://schemas.microsoft.com/office/drawing/2014/main" val="2992469333"/>
                    </a:ext>
                  </a:extLst>
                </a:gridCol>
              </a:tblGrid>
              <a:tr h="236223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Keyword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Definition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131264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Amplitude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maximum displacement of a point on the wave from its</a:t>
                      </a:r>
                      <a:r>
                        <a:rPr lang="en-GB" sz="900" baseline="0" dirty="0" smtClean="0"/>
                        <a:t> undisturbed position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161551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Wavelength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distance between the same point on two adjacent waves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494694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Frequency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number of complete waves passing a certain point</a:t>
                      </a:r>
                      <a:r>
                        <a:rPr lang="en-GB" sz="900" baseline="0" dirty="0" smtClean="0"/>
                        <a:t> per second. It is measured in Hertz (Hz)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123843"/>
                  </a:ext>
                </a:extLst>
              </a:tr>
              <a:tr h="236223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Wave speed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speed at which the energy is transferred (or the wave moves) through the medium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369563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6373" y="3949059"/>
            <a:ext cx="2472547" cy="8140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/>
          <a:srcRect l="1856" t="158"/>
          <a:stretch/>
        </p:blipFill>
        <p:spPr>
          <a:xfrm>
            <a:off x="321625" y="4643091"/>
            <a:ext cx="3578200" cy="63840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1342" y="4010585"/>
            <a:ext cx="100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Speed of sound in air = 330 m/s</a:t>
            </a:r>
            <a:endParaRPr lang="en-GB" sz="9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02017"/>
              </p:ext>
            </p:extLst>
          </p:nvPr>
        </p:nvGraphicFramePr>
        <p:xfrm>
          <a:off x="299736" y="5518932"/>
          <a:ext cx="3600089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80">
                  <a:extLst>
                    <a:ext uri="{9D8B030D-6E8A-4147-A177-3AD203B41FA5}">
                      <a16:colId xmlns:a16="http://schemas.microsoft.com/office/drawing/2014/main" val="3011468058"/>
                    </a:ext>
                  </a:extLst>
                </a:gridCol>
                <a:gridCol w="2642509">
                  <a:extLst>
                    <a:ext uri="{9D8B030D-6E8A-4147-A177-3AD203B41FA5}">
                      <a16:colId xmlns:a16="http://schemas.microsoft.com/office/drawing/2014/main" val="1788292989"/>
                    </a:ext>
                  </a:extLst>
                </a:gridCol>
              </a:tblGrid>
              <a:tr h="233768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Absorption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The wave transfers energy to the material’s energy stores (often thermal</a:t>
                      </a:r>
                      <a:r>
                        <a:rPr lang="en-GB" sz="800" baseline="0" dirty="0" smtClean="0"/>
                        <a:t> energy store = heating)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96426"/>
                  </a:ext>
                </a:extLst>
              </a:tr>
              <a:tr h="233768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Transmission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The wave carries on travelling through the new material.</a:t>
                      </a:r>
                      <a:r>
                        <a:rPr lang="en-GB" sz="800" baseline="0" dirty="0" smtClean="0"/>
                        <a:t> This leads to refraction.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273976"/>
                  </a:ext>
                </a:extLst>
              </a:tr>
              <a:tr h="233768"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Reflection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The incoming ray is neither absorbed or transmitted, it is ‘sent back’ away from the second material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9415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78255" y="5172567"/>
            <a:ext cx="367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When a wave meets a boundary between two materials, three things can happen:</a:t>
            </a:r>
            <a:endParaRPr lang="en-GB" sz="9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75754" y="4401460"/>
            <a:ext cx="5807063" cy="105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32F348B-4909-4A78-93A8-536CC5CFB2CF}"/>
              </a:ext>
            </a:extLst>
          </p:cNvPr>
          <p:cNvSpPr txBox="1"/>
          <p:nvPr/>
        </p:nvSpPr>
        <p:spPr>
          <a:xfrm>
            <a:off x="4768847" y="1317421"/>
            <a:ext cx="4904451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180125" y="418480"/>
            <a:ext cx="4459093" cy="2131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176405" y="620375"/>
            <a:ext cx="4459093" cy="16158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Refraction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When a wave crosses a boundary of a different material, it changes speed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If the wave is travelling along the normal it will change speed but is </a:t>
            </a:r>
            <a:r>
              <a:rPr lang="en-GB" sz="900" b="1" u="sng" dirty="0" smtClean="0"/>
              <a:t>not</a:t>
            </a:r>
            <a:r>
              <a:rPr lang="en-GB" sz="900" dirty="0" smtClean="0"/>
              <a:t> refracted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If the wave hits the boundary at an angle it changes direction, it is refracted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As the wave travels into the second material, it slows down and bends </a:t>
            </a:r>
            <a:r>
              <a:rPr lang="en-GB" sz="900" b="1" u="sng" dirty="0" smtClean="0"/>
              <a:t>towards</a:t>
            </a:r>
            <a:r>
              <a:rPr lang="en-GB" sz="900" dirty="0" smtClean="0"/>
              <a:t> the normal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As the wave leaves the material, it speeds up and bends </a:t>
            </a:r>
            <a:r>
              <a:rPr lang="en-GB" sz="900" b="1" u="sng" dirty="0" smtClean="0"/>
              <a:t>away </a:t>
            </a:r>
            <a:r>
              <a:rPr lang="en-GB" sz="900" dirty="0" smtClean="0"/>
              <a:t>from the normal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The higher the density of material, the more the wave is refracted (the more the wave slows down)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The wavelength of the wave changes when it is refracted, but the frequency stays the same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143454" y="340403"/>
            <a:ext cx="18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85901" y="3044646"/>
            <a:ext cx="4647539" cy="1938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82565" y="3044646"/>
            <a:ext cx="4647540" cy="36933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13671" y="2956896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SEVEN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9A31D0-0E0B-485F-95D0-B907B1324AAB}"/>
              </a:ext>
            </a:extLst>
          </p:cNvPr>
          <p:cNvSpPr/>
          <p:nvPr/>
        </p:nvSpPr>
        <p:spPr>
          <a:xfrm>
            <a:off x="4768848" y="1118244"/>
            <a:ext cx="4904450" cy="1991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4AAEF9-F1C6-40CE-9C54-5E734FF2BCF1}"/>
              </a:ext>
            </a:extLst>
          </p:cNvPr>
          <p:cNvSpPr txBox="1"/>
          <p:nvPr/>
        </p:nvSpPr>
        <p:spPr>
          <a:xfrm>
            <a:off x="4679948" y="1033167"/>
            <a:ext cx="18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SIX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CEC434A9-3F4F-4B72-A057-82F5CD5ED8AB}"/>
              </a:ext>
            </a:extLst>
          </p:cNvPr>
          <p:cNvSpPr txBox="1"/>
          <p:nvPr/>
        </p:nvSpPr>
        <p:spPr>
          <a:xfrm>
            <a:off x="8275109" y="277787"/>
            <a:ext cx="955977" cy="44992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A29821-3D16-4837-91C8-287243953CE5}"/>
              </a:ext>
            </a:extLst>
          </p:cNvPr>
          <p:cNvSpPr/>
          <p:nvPr/>
        </p:nvSpPr>
        <p:spPr>
          <a:xfrm>
            <a:off x="4915626" y="3713253"/>
            <a:ext cx="4879503" cy="2057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AFCF51-9984-4F64-8640-D8FE9EB7E790}"/>
              </a:ext>
            </a:extLst>
          </p:cNvPr>
          <p:cNvSpPr txBox="1"/>
          <p:nvPr/>
        </p:nvSpPr>
        <p:spPr>
          <a:xfrm>
            <a:off x="4915625" y="3690762"/>
            <a:ext cx="4879503" cy="30008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1397AD-6FB4-430E-A40B-E16C150447CB}"/>
              </a:ext>
            </a:extLst>
          </p:cNvPr>
          <p:cNvSpPr txBox="1"/>
          <p:nvPr/>
        </p:nvSpPr>
        <p:spPr>
          <a:xfrm>
            <a:off x="4853315" y="3629418"/>
            <a:ext cx="97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C20C16-F00C-447A-9DC6-C866A1198251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Unit 1 – Waves 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30" y="89868"/>
            <a:ext cx="685800" cy="6572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895" y="1330019"/>
            <a:ext cx="2634257" cy="17186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49205"/>
          <a:stretch/>
        </p:blipFill>
        <p:spPr>
          <a:xfrm>
            <a:off x="6100023" y="2849923"/>
            <a:ext cx="2558713" cy="772114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595216"/>
              </p:ext>
            </p:extLst>
          </p:nvPr>
        </p:nvGraphicFramePr>
        <p:xfrm>
          <a:off x="103503" y="3280426"/>
          <a:ext cx="4623745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005">
                  <a:extLst>
                    <a:ext uri="{9D8B030D-6E8A-4147-A177-3AD203B41FA5}">
                      <a16:colId xmlns:a16="http://schemas.microsoft.com/office/drawing/2014/main" val="113292060"/>
                    </a:ext>
                  </a:extLst>
                </a:gridCol>
                <a:gridCol w="1940317">
                  <a:extLst>
                    <a:ext uri="{9D8B030D-6E8A-4147-A177-3AD203B41FA5}">
                      <a16:colId xmlns:a16="http://schemas.microsoft.com/office/drawing/2014/main" val="2652000624"/>
                    </a:ext>
                  </a:extLst>
                </a:gridCol>
                <a:gridCol w="1824423">
                  <a:extLst>
                    <a:ext uri="{9D8B030D-6E8A-4147-A177-3AD203B41FA5}">
                      <a16:colId xmlns:a16="http://schemas.microsoft.com/office/drawing/2014/main" val="3624800929"/>
                    </a:ext>
                  </a:extLst>
                </a:gridCol>
              </a:tblGrid>
              <a:tr h="220508">
                <a:tc>
                  <a:txBody>
                    <a:bodyPr/>
                    <a:lstStyle/>
                    <a:p>
                      <a:r>
                        <a:rPr lang="en-GB" sz="900" b="1" u="none" dirty="0" smtClean="0"/>
                        <a:t>EM Wave</a:t>
                      </a:r>
                      <a:endParaRPr lang="en-GB" sz="9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Uses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smtClean="0"/>
                        <a:t>Dangers</a:t>
                      </a:r>
                      <a:endParaRPr lang="en-GB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592806"/>
                  </a:ext>
                </a:extLst>
              </a:tr>
              <a:tr h="447701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Radio waves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Television, radio, radio telescopes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Isn’t absorbed</a:t>
                      </a:r>
                      <a:r>
                        <a:rPr lang="en-GB" sz="900" baseline="0" dirty="0" smtClean="0"/>
                        <a:t> by the soft tissue – passes through without damage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391947"/>
                  </a:ext>
                </a:extLst>
              </a:tr>
              <a:tr h="32560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Microwaves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Satellite</a:t>
                      </a:r>
                      <a:r>
                        <a:rPr lang="en-GB" sz="900" baseline="0" dirty="0" smtClean="0"/>
                        <a:t> communications, cooking food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Burns and damage to eyes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377790"/>
                  </a:ext>
                </a:extLst>
              </a:tr>
              <a:tr h="32560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Infrared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Electric heaters, cooking food, infrared cameras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Burns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322620"/>
                  </a:ext>
                </a:extLst>
              </a:tr>
              <a:tr h="220508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Visible</a:t>
                      </a:r>
                      <a:r>
                        <a:rPr lang="en-GB" sz="900" baseline="0" dirty="0" smtClean="0"/>
                        <a:t> light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Fibre optic communications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Damage</a:t>
                      </a:r>
                      <a:r>
                        <a:rPr lang="en-GB" sz="900" baseline="0" dirty="0" smtClean="0"/>
                        <a:t> to eyes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243428"/>
                  </a:ext>
                </a:extLst>
              </a:tr>
              <a:tr h="569801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Ultraviolet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Fluorescent lamps, sun tanning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Damage</a:t>
                      </a:r>
                      <a:r>
                        <a:rPr lang="en-GB" sz="900" baseline="0" dirty="0" smtClean="0"/>
                        <a:t> surface cells (sunburn, premature ageing of skin), blindness and increased risk of skin cancer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04355"/>
                  </a:ext>
                </a:extLst>
              </a:tr>
              <a:tr h="447701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X-rays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Medical imaging and treatments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Ionising radiation</a:t>
                      </a:r>
                      <a:r>
                        <a:rPr lang="en-GB" sz="900" baseline="0" dirty="0" smtClean="0"/>
                        <a:t> – causes gene mutation or cell destruction, and cancer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227921"/>
                  </a:ext>
                </a:extLst>
              </a:tr>
              <a:tr h="32560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Gamma rays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Sterilising surgical instruments, treatment of</a:t>
                      </a:r>
                      <a:r>
                        <a:rPr lang="en-GB" sz="900" baseline="0" dirty="0" smtClean="0"/>
                        <a:t> cancer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Ionising radiation</a:t>
                      </a:r>
                      <a:r>
                        <a:rPr lang="en-GB" sz="900" baseline="0" dirty="0" smtClean="0"/>
                        <a:t> – causes gene mutation or cell destruction, and cancer</a:t>
                      </a:r>
                      <a:endParaRPr lang="en-GB" sz="9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385814"/>
                  </a:ext>
                </a:extLst>
              </a:tr>
            </a:tbl>
          </a:graphicData>
        </a:graphic>
      </p:graphicFrame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4"/>
          <a:srcRect t="12308" r="52087"/>
          <a:stretch/>
        </p:blipFill>
        <p:spPr>
          <a:xfrm>
            <a:off x="6958218" y="2165338"/>
            <a:ext cx="2633782" cy="7388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5115" y="3947662"/>
            <a:ext cx="2088183" cy="8505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7935" y="4623454"/>
            <a:ext cx="1980284" cy="17485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2715" y="5188113"/>
            <a:ext cx="1740611" cy="14949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61757" y="3940656"/>
            <a:ext cx="2501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/>
              <a:t>Required </a:t>
            </a:r>
            <a:r>
              <a:rPr lang="en-GB" sz="1000" b="1" u="sng" dirty="0" err="1" smtClean="0"/>
              <a:t>Practicals</a:t>
            </a:r>
            <a:endParaRPr lang="en-GB" sz="1000" b="1" u="sng" dirty="0"/>
          </a:p>
        </p:txBody>
      </p:sp>
      <p:sp>
        <p:nvSpPr>
          <p:cNvPr id="34" name="TextBox 33"/>
          <p:cNvSpPr txBox="1"/>
          <p:nvPr/>
        </p:nvSpPr>
        <p:spPr>
          <a:xfrm>
            <a:off x="4960377" y="4250254"/>
            <a:ext cx="2501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Ripple tank – waves in a liquid </a:t>
            </a:r>
          </a:p>
          <a:p>
            <a:r>
              <a:rPr lang="en-GB" sz="1000" dirty="0" smtClean="0"/>
              <a:t>(calculate the speed of waves)</a:t>
            </a:r>
            <a:endParaRPr lang="en-GB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7186863" y="5566611"/>
            <a:ext cx="9003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Waves on a string (solid)</a:t>
            </a:r>
          </a:p>
          <a:p>
            <a:r>
              <a:rPr lang="en-GB" sz="1000" dirty="0" smtClean="0"/>
              <a:t>(calculate the speed of waves)</a:t>
            </a:r>
            <a:endParaRPr lang="en-GB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6935130" y="3998750"/>
            <a:ext cx="10563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Leslie Cube – </a:t>
            </a:r>
            <a:r>
              <a:rPr lang="en-GB" sz="1000" smtClean="0"/>
              <a:t>Infrared emission</a:t>
            </a:r>
            <a:endParaRPr lang="en-GB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7054470" y="4713741"/>
            <a:ext cx="280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 Leslie cube is a hollow, watertight, metal cube made of e.g. aluminium, whose four vertical faces have different surfaces (e.g. matt black, shiny metal) – to investigate IR emission</a:t>
            </a:r>
            <a:endParaRPr lang="en-GB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7724633" y="1402499"/>
            <a:ext cx="1241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Refraction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0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2138</TotalTime>
  <Words>642</Words>
  <Application>Microsoft Office PowerPoint</Application>
  <PresentationFormat>A4 Paper (210x297 mm)</PresentationFormat>
  <Paragraphs>151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Wood</dc:creator>
  <cp:lastModifiedBy>S Bingley Staff 8926906</cp:lastModifiedBy>
  <cp:revision>50</cp:revision>
  <dcterms:created xsi:type="dcterms:W3CDTF">2018-06-26T10:17:55Z</dcterms:created>
  <dcterms:modified xsi:type="dcterms:W3CDTF">2019-11-14T09:35:19Z</dcterms:modified>
</cp:coreProperties>
</file>