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73" r:id="rId1"/>
  </p:sldMasterIdLst>
  <p:notesMasterIdLst>
    <p:notesMasterId r:id="rId11"/>
  </p:notesMasterIdLst>
  <p:sldIdLst>
    <p:sldId id="257" r:id="rId2"/>
    <p:sldId id="258" r:id="rId3"/>
    <p:sldId id="265" r:id="rId4"/>
    <p:sldId id="271" r:id="rId5"/>
    <p:sldId id="270" r:id="rId6"/>
    <p:sldId id="272" r:id="rId7"/>
    <p:sldId id="262" r:id="rId8"/>
    <p:sldId id="268" r:id="rId9"/>
    <p:sldId id="273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95407F9-77D0-4DB4-82F4-897301CF074D}" v="2064" dt="2020-03-09T20:16:32.732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01" autoAdjust="0"/>
    <p:restoredTop sz="94660"/>
  </p:normalViewPr>
  <p:slideViewPr>
    <p:cSldViewPr snapToGrid="0">
      <p:cViewPr varScale="1">
        <p:scale>
          <a:sx n="69" d="100"/>
          <a:sy n="69" d="100"/>
        </p:scale>
        <p:origin x="488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BEE80B0-DEFC-49F9-9DE0-716C3FA3F9F5}" type="datetimeFigureOut">
              <a:rPr lang="en-GB" smtClean="0"/>
              <a:t>15/03/2020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2CA1057-C7F1-41CD-A48F-614647E540F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854865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904DB13E-F722-4ED6-BB00-556651E9528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" name="Rectangle 9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1" name="Rectangle 10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5" name="Rectangle 14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E26428D7-C6F3-473D-A360-A3F5C3E8728C}"/>
              </a:ext>
            </a:extLst>
          </p:cNvPr>
          <p:cNvGrpSpPr/>
          <p:nvPr/>
        </p:nvGrpSpPr>
        <p:grpSpPr>
          <a:xfrm>
            <a:off x="5250180" y="1267730"/>
            <a:ext cx="1691640" cy="615934"/>
            <a:chOff x="5250180" y="1267730"/>
            <a:chExt cx="1691640" cy="615934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25018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694182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5250180" y="1883664"/>
              <a:ext cx="1691640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29103" y="2244830"/>
            <a:ext cx="8933796" cy="2437232"/>
          </a:xfrm>
        </p:spPr>
        <p:txBody>
          <a:bodyPr tIns="45720" bIns="45720" anchor="ctr">
            <a:normAutofit/>
          </a:bodyPr>
          <a:lstStyle>
            <a:lvl1pPr algn="ctr">
              <a:lnSpc>
                <a:spcPct val="83000"/>
              </a:lnSpc>
              <a:defRPr lang="en-US" sz="6800" b="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29101" y="4682062"/>
            <a:ext cx="8936846" cy="457201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800" spc="8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>
          <a:xfrm>
            <a:off x="5318760" y="1341256"/>
            <a:ext cx="1554480" cy="485546"/>
          </a:xfrm>
        </p:spPr>
        <p:txBody>
          <a:bodyPr/>
          <a:lstStyle>
            <a:lvl1pPr algn="ctr">
              <a:defRPr sz="1300" spc="0" baseline="0">
                <a:solidFill>
                  <a:srgbClr val="FFFFFF"/>
                </a:solidFill>
                <a:latin typeface="+mn-lt"/>
              </a:defRPr>
            </a:lvl1pPr>
          </a:lstStyle>
          <a:p>
            <a:fld id="{EA0C0817-A112-4847-8014-A94B7D2A4EA3}" type="datetime1">
              <a:rPr lang="en-US" smtClean="0"/>
              <a:t>3/15/2020</a:t>
            </a:fld>
            <a:endParaRPr lang="en-US" dirty="0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>
          <a:xfrm>
            <a:off x="1629100" y="5177408"/>
            <a:ext cx="5730295" cy="228600"/>
          </a:xfrm>
        </p:spPr>
        <p:txBody>
          <a:bodyPr/>
          <a:lstStyle>
            <a:lvl1pPr algn="l"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8606920" y="5177408"/>
            <a:ext cx="1955980" cy="22860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77701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4F40B7-36AB-4376-BE14-EF7004D79BB9}" type="datetime1">
              <a:rPr lang="en-US" smtClean="0"/>
              <a:t>3/15/2020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33299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1600" y="762000"/>
            <a:ext cx="2362200" cy="52578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762000"/>
            <a:ext cx="8077200" cy="525780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87CAB8-DCAE-46A5-AADA-B3FAD11A54E0}" type="datetime1">
              <a:rPr lang="en-US" smtClean="0"/>
              <a:t>3/15/2020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00734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32B432-ACDA-4023-A761-2BAB76577B62}" type="datetime1">
              <a:rPr lang="en-US" smtClean="0"/>
              <a:t>3/15/2020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37087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0A4A1889-E37C-4EC3-9E41-9DAD221CF389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23" name="Rectangle 22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24" name="Rectangle 23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30" name="Rectangle 29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29156" y="2275165"/>
            <a:ext cx="8933688" cy="2406895"/>
          </a:xfrm>
        </p:spPr>
        <p:txBody>
          <a:bodyPr anchor="ctr">
            <a:normAutofit/>
          </a:bodyPr>
          <a:lstStyle>
            <a:lvl1pPr algn="ctr">
              <a:lnSpc>
                <a:spcPct val="83000"/>
              </a:lnSpc>
              <a:defRPr lang="en-US" sz="680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1683EB04-C23E-490C-A1A6-030CF79D23C8}"/>
              </a:ext>
            </a:extLst>
          </p:cNvPr>
          <p:cNvGrpSpPr/>
          <p:nvPr/>
        </p:nvGrpSpPr>
        <p:grpSpPr>
          <a:xfrm>
            <a:off x="5250180" y="1267730"/>
            <a:ext cx="1691640" cy="615934"/>
            <a:chOff x="5250180" y="1267730"/>
            <a:chExt cx="1691640" cy="615934"/>
          </a:xfrm>
        </p:grpSpPr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F8A84C03-E1CA-4A4E-81D6-9BB0C335B7A0}"/>
                </a:ext>
              </a:extLst>
            </p:cNvPr>
            <p:cNvCxnSpPr/>
            <p:nvPr/>
          </p:nvCxnSpPr>
          <p:spPr>
            <a:xfrm>
              <a:off x="525018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4A26FB5A-D5D1-4DAB-AC43-7F51A7F2D197}"/>
                </a:ext>
              </a:extLst>
            </p:cNvPr>
            <p:cNvCxnSpPr/>
            <p:nvPr/>
          </p:nvCxnSpPr>
          <p:spPr>
            <a:xfrm>
              <a:off x="694182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49303F14-E560-4C02-94F4-B4695FE26813}"/>
                </a:ext>
              </a:extLst>
            </p:cNvPr>
            <p:cNvCxnSpPr/>
            <p:nvPr/>
          </p:nvCxnSpPr>
          <p:spPr>
            <a:xfrm>
              <a:off x="5250180" y="1883664"/>
              <a:ext cx="1691640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9156" y="4682062"/>
            <a:ext cx="8939784" cy="457200"/>
          </a:xfrm>
        </p:spPr>
        <p:txBody>
          <a:bodyPr anchor="t">
            <a:normAutofit/>
          </a:bodyPr>
          <a:lstStyle>
            <a:lvl1pPr marL="0" indent="0" algn="ctr">
              <a:buNone/>
              <a:tabLst>
                <a:tab pos="2633663" algn="l"/>
              </a:tabLst>
              <a:defRPr sz="1800">
                <a:solidFill>
                  <a:schemeClr val="tx1">
                    <a:lumMod val="95000"/>
                    <a:lumOff val="5000"/>
                  </a:schemeClr>
                </a:solidFill>
                <a:effectLst/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18760" y="1344502"/>
            <a:ext cx="1554480" cy="498781"/>
          </a:xfrm>
        </p:spPr>
        <p:txBody>
          <a:bodyPr/>
          <a:lstStyle>
            <a:lvl1pPr algn="ctr">
              <a:defRPr lang="en-US" sz="1300" kern="1200" spc="0" baseline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</a:lstStyle>
          <a:p>
            <a:fld id="{D9C646AA-F36E-4540-911D-FFFC0A0EF24A}" type="datetime1">
              <a:rPr lang="en-US" smtClean="0"/>
              <a:t>3/15/2020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629157" y="5177408"/>
            <a:ext cx="5660134" cy="228600"/>
          </a:xfrm>
        </p:spPr>
        <p:txBody>
          <a:bodyPr/>
          <a:lstStyle>
            <a:lvl1pPr algn="l"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04504" y="5177408"/>
            <a:ext cx="1958339" cy="22860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60714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2103120"/>
            <a:ext cx="466344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61760" y="2103120"/>
            <a:ext cx="466344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186D26-FA5F-4637-B602-B7C2DC34CFD4}" type="datetime1">
              <a:rPr lang="en-US" smtClean="0"/>
              <a:t>3/15/2020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46721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074334"/>
            <a:ext cx="4663440" cy="640080"/>
          </a:xfrm>
        </p:spPr>
        <p:txBody>
          <a:bodyPr anchor="ctr">
            <a:normAutofit/>
          </a:bodyPr>
          <a:lstStyle>
            <a:lvl1pPr marL="0" indent="0" algn="l">
              <a:spcBef>
                <a:spcPts val="0"/>
              </a:spcBef>
              <a:buNone/>
              <a:defRPr sz="1900" b="1" i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92472"/>
            <a:ext cx="4663440" cy="3163825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58712" y="2074334"/>
            <a:ext cx="4663440" cy="640080"/>
          </a:xfrm>
        </p:spPr>
        <p:txBody>
          <a:bodyPr anchor="ctr">
            <a:normAutofit/>
          </a:bodyPr>
          <a:lstStyle>
            <a:lvl1pPr marL="0" indent="0" algn="l">
              <a:spcBef>
                <a:spcPts val="0"/>
              </a:spcBef>
              <a:buNone/>
              <a:defRPr sz="1900" b="1">
                <a:solidFill>
                  <a:schemeClr val="tx1"/>
                </a:solidFill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58712" y="2792471"/>
            <a:ext cx="4663440" cy="3164509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7F15D8-96D1-4781-BC50-CA8A088B2FE4}" type="datetime1">
              <a:rPr lang="en-US" smtClean="0"/>
              <a:t>3/15/2020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99607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A96C99-B8F8-4528-BD05-0E16E943DC09}" type="datetime1">
              <a:rPr lang="en-US" smtClean="0"/>
              <a:t>3/15/2020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74131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36942-C211-4B28-8DBD-C953E00AF71B}" type="datetime1">
              <a:rPr lang="en-US" smtClean="0"/>
              <a:t>3/15/2020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72471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D5E1BBF9-8BEF-4353-BA68-30AAF9EBD8D8}"/>
              </a:ext>
            </a:extLst>
          </p:cNvPr>
          <p:cNvSpPr/>
          <p:nvPr/>
        </p:nvSpPr>
        <p:spPr>
          <a:xfrm>
            <a:off x="8119870" y="237744"/>
            <a:ext cx="3826596" cy="6382512"/>
          </a:xfrm>
          <a:prstGeom prst="rect">
            <a:avLst/>
          </a:prstGeom>
          <a:solidFill>
            <a:schemeClr val="bg1">
              <a:lumMod val="8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B941C21-2A5D-4912-AB06-1BB0C0EB6AE1}"/>
              </a:ext>
            </a:extLst>
          </p:cNvPr>
          <p:cNvSpPr/>
          <p:nvPr/>
        </p:nvSpPr>
        <p:spPr>
          <a:xfrm>
            <a:off x="8254660" y="374904"/>
            <a:ext cx="3557016" cy="6108192"/>
          </a:xfrm>
          <a:prstGeom prst="rect">
            <a:avLst/>
          </a:prstGeom>
          <a:noFill/>
          <a:ln w="63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58200" y="607392"/>
            <a:ext cx="3161963" cy="164592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3200" b="0" kern="1200" cap="none" spc="0" baseline="0" dirty="0">
                <a:solidFill>
                  <a:schemeClr val="tx1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609600"/>
            <a:ext cx="6858000" cy="5334000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58200" y="2336800"/>
            <a:ext cx="3161963" cy="36068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>
          <a:xfrm>
            <a:off x="5588000" y="6035040"/>
            <a:ext cx="1955800" cy="36576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7E8D12A6-918A-48BD-8CB9-CA713993B0EA}" type="datetime1">
              <a:rPr lang="en-US" smtClean="0"/>
              <a:t>3/15/2020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685801" y="6035040"/>
            <a:ext cx="4584700" cy="365760"/>
          </a:xfrm>
        </p:spPr>
        <p:txBody>
          <a:bodyPr/>
          <a:lstStyle>
            <a:lvl1pPr algn="l">
              <a:defRPr/>
            </a:lvl1pPr>
          </a:lstStyle>
          <a:p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10396728" y="6035040"/>
            <a:ext cx="1223435" cy="36576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86021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E687CA98-D9C7-497F-A1DA-7D22F8753BCE}"/>
              </a:ext>
            </a:extLst>
          </p:cNvPr>
          <p:cNvSpPr/>
          <p:nvPr/>
        </p:nvSpPr>
        <p:spPr>
          <a:xfrm>
            <a:off x="8119870" y="237744"/>
            <a:ext cx="3826596" cy="6382512"/>
          </a:xfrm>
          <a:prstGeom prst="rect">
            <a:avLst/>
          </a:prstGeom>
          <a:solidFill>
            <a:schemeClr val="bg1">
              <a:lumMod val="8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28599" y="237744"/>
            <a:ext cx="7696201" cy="6382512"/>
          </a:xfr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662337" y="6035040"/>
            <a:ext cx="2071963" cy="365760"/>
          </a:xfrm>
        </p:spPr>
        <p:txBody>
          <a:bodyPr/>
          <a:lstStyle>
            <a:lvl1pPr>
              <a:defRPr b="1">
                <a:solidFill>
                  <a:srgbClr val="FFFFFF"/>
                </a:solidFill>
                <a:effectLst>
                  <a:outerShdw blurRad="19050" dist="635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fld id="{E778CE86-875F-4587-BCF6-FA054AFC0D53}" type="datetime1">
              <a:rPr lang="en-US" smtClean="0"/>
              <a:pPr/>
              <a:t>3/15/2020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12648" y="6035040"/>
            <a:ext cx="4588002" cy="365760"/>
          </a:xfrm>
        </p:spPr>
        <p:txBody>
          <a:bodyPr/>
          <a:lstStyle>
            <a:lvl1pPr marL="0" algn="r" defTabSz="914400" rtl="0" eaLnBrk="1" latinLnBrk="0" hangingPunct="1">
              <a:defRPr lang="en-US" sz="1000" b="1" kern="1200" dirty="0">
                <a:solidFill>
                  <a:srgbClr val="FFFFFF"/>
                </a:solidFill>
                <a:effectLst>
                  <a:outerShdw blurRad="19050" dist="635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pPr algn="l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396728" y="6035040"/>
            <a:ext cx="1225296" cy="365760"/>
          </a:xfrm>
        </p:spPr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8B3D8CC-BB13-41A5-8F34-B8E84A4F9534}"/>
              </a:ext>
            </a:extLst>
          </p:cNvPr>
          <p:cNvSpPr/>
          <p:nvPr/>
        </p:nvSpPr>
        <p:spPr>
          <a:xfrm>
            <a:off x="8254660" y="374904"/>
            <a:ext cx="3557016" cy="6108192"/>
          </a:xfrm>
          <a:prstGeom prst="rect">
            <a:avLst/>
          </a:prstGeom>
          <a:noFill/>
          <a:ln w="63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77250" y="603504"/>
            <a:ext cx="3144774" cy="1645920"/>
          </a:xfrm>
        </p:spPr>
        <p:txBody>
          <a:bodyPr anchor="b">
            <a:noAutofit/>
          </a:bodyPr>
          <a:lstStyle>
            <a:lvl1pPr algn="l">
              <a:lnSpc>
                <a:spcPct val="100000"/>
              </a:lnSpc>
              <a:defRPr sz="3200" b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77250" y="2386584"/>
            <a:ext cx="3144774" cy="3511296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782230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1E94681D-2A4C-4A8D-B9B5-31D440D0328D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1">
              <a:lumMod val="75000"/>
              <a:alpha val="60000"/>
            </a:schemeClr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8" name="Rectangle 7"/>
          <p:cNvSpPr/>
          <p:nvPr/>
        </p:nvSpPr>
        <p:spPr>
          <a:xfrm>
            <a:off x="371856" y="374904"/>
            <a:ext cx="11448288" cy="6108192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85000"/>
                <a:lumOff val="15000"/>
              </a:schemeClr>
            </a:solidFill>
            <a:prstDash val="solid"/>
            <a:miter lim="800000"/>
          </a:ln>
          <a:effectLst/>
        </p:spPr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103120"/>
            <a:ext cx="10058400" cy="38496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56794" y="6035040"/>
            <a:ext cx="2893045" cy="365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F6FA2B21-3FCD-4721-B95C-427943F61125}" type="datetime1">
              <a:rPr lang="en-US" smtClean="0"/>
              <a:t>3/15/2020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66800" y="6035040"/>
            <a:ext cx="5816600" cy="365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8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87000" y="6035040"/>
            <a:ext cx="838200" cy="365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15776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65" r:id="rId5"/>
    <p:sldLayoutId id="2147483671" r:id="rId6"/>
    <p:sldLayoutId id="2147483672" r:id="rId7"/>
    <p:sldLayoutId id="2147483662" r:id="rId8"/>
    <p:sldLayoutId id="2147483663" r:id="rId9"/>
    <p:sldLayoutId id="2147483664" r:id="rId10"/>
    <p:sldLayoutId id="2147483666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4000" i="0" kern="1200" cap="none" spc="0" baseline="0" dirty="0"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n-ea"/>
          <a:cs typeface="+mn-cs"/>
        </a:defRPr>
      </a:lvl1pPr>
    </p:titleStyle>
    <p:bodyStyle>
      <a:lvl1pPr marL="182880" indent="-182880" algn="l" defTabSz="914400" rtl="0" eaLnBrk="1" latinLnBrk="0" hangingPunct="1">
        <a:lnSpc>
          <a:spcPct val="110000"/>
        </a:lnSpc>
        <a:spcBef>
          <a:spcPts val="900"/>
        </a:spcBef>
        <a:spcAft>
          <a:spcPts val="0"/>
        </a:spcAft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3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_LftFj_evN0" TargetMode="External"/><Relationship Id="rId5" Type="http://schemas.openxmlformats.org/officeDocument/2006/relationships/image" Target="../media/image12.jpeg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fabric, table, red, covered&#10;&#10;Description automatically generated">
            <a:extLst>
              <a:ext uri="{FF2B5EF4-FFF2-40B4-BE49-F238E27FC236}">
                <a16:creationId xmlns:a16="http://schemas.microsoft.com/office/drawing/2014/main" id="{6D3BA21E-E6C8-4E14-8E53-C5DF567E9DF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" y="10"/>
            <a:ext cx="12191979" cy="6857990"/>
          </a:xfrm>
          <a:prstGeom prst="rect">
            <a:avLst/>
          </a:prstGeom>
        </p:spPr>
      </p:pic>
      <p:sp>
        <p:nvSpPr>
          <p:cNvPr id="64" name="Rectangle 59">
            <a:extLst>
              <a:ext uri="{FF2B5EF4-FFF2-40B4-BE49-F238E27FC236}">
                <a16:creationId xmlns:a16="http://schemas.microsoft.com/office/drawing/2014/main" id="{2644B391-9BFE-445C-A9EC-F544BB85FBC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37329" y="1808532"/>
            <a:ext cx="5452527" cy="3240936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 cap="sq" cmpd="sng" algn="ctr">
            <a:noFill/>
            <a:prstDash val="solid"/>
            <a:miter lim="800000"/>
          </a:ln>
          <a:effectLst/>
        </p:spPr>
      </p:sp>
      <p:sp>
        <p:nvSpPr>
          <p:cNvPr id="65" name="Rectangle 61">
            <a:extLst>
              <a:ext uri="{FF2B5EF4-FFF2-40B4-BE49-F238E27FC236}">
                <a16:creationId xmlns:a16="http://schemas.microsoft.com/office/drawing/2014/main" id="{80F26E69-87D9-4655-AE7B-280A87AA3CA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03272" y="1975104"/>
            <a:ext cx="5120640" cy="2907792"/>
          </a:xfrm>
          <a:prstGeom prst="rect">
            <a:avLst/>
          </a:prstGeom>
          <a:noFill/>
          <a:ln w="6350" cap="sq" cmpd="sng" algn="ctr">
            <a:solidFill>
              <a:schemeClr val="tx1"/>
            </a:solidFill>
            <a:prstDash val="solid"/>
            <a:miter lim="800000"/>
          </a:ln>
          <a:effectLst>
            <a:softEdge rad="0"/>
          </a:effectLst>
        </p:spPr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8C3B467-088C-4F3D-A9A7-105C4E1E20C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76055" y="2350017"/>
            <a:ext cx="4775075" cy="1630906"/>
          </a:xfrm>
        </p:spPr>
        <p:txBody>
          <a:bodyPr>
            <a:noAutofit/>
          </a:bodyPr>
          <a:lstStyle/>
          <a:p>
            <a:r>
              <a:rPr lang="en-US" sz="4800" b="1" dirty="0">
                <a:solidFill>
                  <a:schemeClr val="tx1"/>
                </a:solidFill>
                <a:latin typeface="Century Gothic"/>
              </a:rPr>
              <a:t>P.D- Attitude to learning at </a:t>
            </a:r>
            <a:r>
              <a:rPr lang="en-US" sz="4800" b="1" dirty="0" err="1">
                <a:solidFill>
                  <a:schemeClr val="tx1"/>
                </a:solidFill>
                <a:latin typeface="Century Gothic"/>
              </a:rPr>
              <a:t>nusa</a:t>
            </a:r>
            <a:r>
              <a:rPr lang="en-US" sz="4800" b="1" dirty="0">
                <a:solidFill>
                  <a:schemeClr val="tx1"/>
                </a:solidFill>
                <a:latin typeface="Century Gothic"/>
              </a:rPr>
              <a:t>. </a:t>
            </a:r>
            <a:endParaRPr lang="en-US" sz="48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8722DDC-8EEE-4A06-8DFE-B44871EAA2C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76055" y="3990546"/>
            <a:ext cx="4775075" cy="559656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 March 2020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46574" y="1808532"/>
            <a:ext cx="5244424" cy="324093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9" name="TextBox 8"/>
          <p:cNvSpPr txBox="1"/>
          <p:nvPr/>
        </p:nvSpPr>
        <p:spPr>
          <a:xfrm>
            <a:off x="846948" y="5466373"/>
            <a:ext cx="10753928" cy="1200329"/>
          </a:xfrm>
          <a:prstGeom prst="rect">
            <a:avLst/>
          </a:prstGeom>
          <a:solidFill>
            <a:schemeClr val="bg1"/>
          </a:solidFill>
        </p:spPr>
        <p:txBody>
          <a:bodyPr wrap="square" rtlCol="0" anchor="t">
            <a:spAutoFit/>
          </a:bodyPr>
          <a:lstStyle/>
          <a:p>
            <a:pPr algn="ctr"/>
            <a:r>
              <a:rPr lang="en-GB" sz="3600" dirty="0">
                <a:latin typeface="Century Gothic"/>
              </a:rPr>
              <a:t>*Tutor- this must be delivered by a tutee. Green flag </a:t>
            </a:r>
            <a:r>
              <a:rPr lang="en-GB" sz="3600" dirty="0" smtClean="0">
                <a:latin typeface="Century Gothic"/>
              </a:rPr>
              <a:t>and points for </a:t>
            </a:r>
            <a:r>
              <a:rPr lang="en-GB" sz="3600" dirty="0">
                <a:latin typeface="Century Gothic"/>
              </a:rPr>
              <a:t>the presenter! </a:t>
            </a:r>
            <a:endParaRPr lang="en-GB" sz="3600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669318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fabric, table, red, covered&#10;&#10;Description automatically generated">
            <a:extLst>
              <a:ext uri="{FF2B5EF4-FFF2-40B4-BE49-F238E27FC236}">
                <a16:creationId xmlns:a16="http://schemas.microsoft.com/office/drawing/2014/main" id="{5C002EE5-E4FF-463C-8DAA-9AC0B6D407F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10"/>
            <a:ext cx="12191979" cy="6857990"/>
          </a:xfrm>
          <a:prstGeom prst="rect">
            <a:avLst/>
          </a:prstGeom>
        </p:spPr>
      </p:pic>
      <p:sp>
        <p:nvSpPr>
          <p:cNvPr id="29" name="Rectangle 22">
            <a:extLst>
              <a:ext uri="{FF2B5EF4-FFF2-40B4-BE49-F238E27FC236}">
                <a16:creationId xmlns:a16="http://schemas.microsoft.com/office/drawing/2014/main" id="{F5380E9A-163E-4576-BCDD-0A450B7E909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79943" y="237744"/>
            <a:ext cx="7652977" cy="6382512"/>
          </a:xfrm>
          <a:prstGeom prst="rect">
            <a:avLst/>
          </a:prstGeom>
          <a:solidFill>
            <a:schemeClr val="bg1">
              <a:alpha val="9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" name="Rectangle 24">
            <a:extLst>
              <a:ext uri="{FF2B5EF4-FFF2-40B4-BE49-F238E27FC236}">
                <a16:creationId xmlns:a16="http://schemas.microsoft.com/office/drawing/2014/main" id="{88DDEF77-9746-4D83-91F9-442A2487E66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17103" y="374904"/>
            <a:ext cx="7340156" cy="6108192"/>
          </a:xfrm>
          <a:prstGeom prst="rect">
            <a:avLst/>
          </a:prstGeom>
          <a:noFill/>
          <a:ln w="6350" cap="sq">
            <a:solidFill>
              <a:schemeClr val="tx1">
                <a:lumMod val="65000"/>
                <a:lumOff val="3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2C9295F-E638-4F61-AFE2-CF3E405560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79943" y="-72321"/>
            <a:ext cx="7652977" cy="1746504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Attitude to Learning at NUSA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491180" y="1024477"/>
            <a:ext cx="7224326" cy="2677656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>
                <a:latin typeface="Century Gothic"/>
              </a:rPr>
              <a:t>The time has come for NUSA pupils to step up! </a:t>
            </a:r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>
                <a:latin typeface="Century Gothic"/>
              </a:rPr>
              <a:t>Currently, standards are not where they are </a:t>
            </a:r>
            <a:r>
              <a:rPr lang="en-GB" sz="2400">
                <a:latin typeface="Century Gothic"/>
              </a:rPr>
              <a:t>expected to be. Also, too many pupils are asking to go to the toilet. You are only allowed at break/lunchtimes. </a:t>
            </a:r>
            <a:endParaRPr lang="en-GB" sz="2400" dirty="0">
              <a:latin typeface="Century Gothic" panose="020B0502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400" dirty="0">
              <a:latin typeface="Century Gothic" panose="020B0502020202020204" pitchFamily="34" charset="0"/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92C9295F-E638-4F61-AFE2-CF3E40556031}"/>
              </a:ext>
            </a:extLst>
          </p:cNvPr>
          <p:cNvSpPr txBox="1">
            <a:spLocks/>
          </p:cNvSpPr>
          <p:nvPr/>
        </p:nvSpPr>
        <p:spPr>
          <a:xfrm>
            <a:off x="4418499" y="3001448"/>
            <a:ext cx="7287577" cy="9636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4000" i="0" kern="1200" cap="none" spc="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GB" sz="3200">
                <a:solidFill>
                  <a:schemeClr val="tx1">
                    <a:lumMod val="75000"/>
                    <a:lumOff val="25000"/>
                  </a:schemeClr>
                </a:solidFill>
                <a:latin typeface="Century Gothic"/>
              </a:rPr>
              <a:t>What are </a:t>
            </a:r>
            <a:r>
              <a:rPr lang="en-GB" sz="3200" u="sng">
                <a:solidFill>
                  <a:schemeClr val="tx1">
                    <a:lumMod val="75000"/>
                    <a:lumOff val="25000"/>
                  </a:schemeClr>
                </a:solidFill>
                <a:latin typeface="Century Gothic"/>
              </a:rPr>
              <a:t>we</a:t>
            </a:r>
            <a:r>
              <a:rPr lang="en-GB" sz="3200">
                <a:solidFill>
                  <a:schemeClr val="tx1">
                    <a:lumMod val="75000"/>
                    <a:lumOff val="25000"/>
                  </a:schemeClr>
                </a:solidFill>
                <a:latin typeface="Century Gothic"/>
              </a:rPr>
              <a:t> going to do about it? </a:t>
            </a:r>
            <a:endParaRPr lang="en-GB" sz="3200">
              <a:solidFill>
                <a:schemeClr val="tx1">
                  <a:lumMod val="75000"/>
                  <a:lumOff val="25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67843" y="3702412"/>
            <a:ext cx="7077176" cy="2677656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>
                <a:latin typeface="Century Gothic"/>
              </a:rPr>
              <a:t>Teachers will plan their lessons, as usual. </a:t>
            </a:r>
            <a:endParaRPr lang="en-US" dirty="0">
              <a:latin typeface="Avenir Next LT Pro" panose="02020404030301010803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>
                <a:latin typeface="Century Gothic"/>
              </a:rPr>
              <a:t>Pupils must ensure they have their equipment and </a:t>
            </a:r>
            <a:r>
              <a:rPr lang="en-GB" sz="2400" b="1" u="sng" dirty="0">
                <a:latin typeface="Century Gothic"/>
              </a:rPr>
              <a:t>their mind ready</a:t>
            </a:r>
            <a:r>
              <a:rPr lang="en-GB" sz="2400" dirty="0">
                <a:latin typeface="Century Gothic"/>
              </a:rPr>
              <a:t>, for learning, without asking to leave.  </a:t>
            </a:r>
            <a:endParaRPr lang="en-US" dirty="0">
              <a:latin typeface="Avenir Next LT Pro" panose="02020404030301010803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>
                <a:latin typeface="Century Gothic"/>
              </a:rPr>
              <a:t>Pupils need to make sure they are working as hard as their teacher. </a:t>
            </a:r>
            <a:endParaRPr lang="en-US" dirty="0">
              <a:latin typeface="Avenir Next LT Pro" panose="02020404030301010803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400" dirty="0">
              <a:latin typeface="Century Gothic" panose="020B0502020202020204" pitchFamily="34" charset="0"/>
            </a:endParaRP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92C9295F-E638-4F61-AFE2-CF3E40556031}"/>
              </a:ext>
            </a:extLst>
          </p:cNvPr>
          <p:cNvSpPr txBox="1">
            <a:spLocks/>
          </p:cNvSpPr>
          <p:nvPr/>
        </p:nvSpPr>
        <p:spPr>
          <a:xfrm>
            <a:off x="4546967" y="5595052"/>
            <a:ext cx="7276488" cy="10186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4000" i="0" kern="1200" cap="none" spc="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Century Gothic"/>
              </a:rPr>
              <a:t>How are we going to do this?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0324" y="2362960"/>
            <a:ext cx="3800560" cy="1535045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676640" y="4031428"/>
            <a:ext cx="2715253" cy="245166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4" name="Picture 4" descr="Its Not You Its Me GIF - ItsNotYou ItsMe NotYourFault GIFs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7164" y="4209511"/>
            <a:ext cx="2095500" cy="2095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160103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fabric, table, red, covered&#10;&#10;Description automatically generated">
            <a:extLst>
              <a:ext uri="{FF2B5EF4-FFF2-40B4-BE49-F238E27FC236}">
                <a16:creationId xmlns:a16="http://schemas.microsoft.com/office/drawing/2014/main" id="{5C002EE5-E4FF-463C-8DAA-9AC0B6D407F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10"/>
            <a:ext cx="12191979" cy="6857990"/>
          </a:xfrm>
          <a:prstGeom prst="rect">
            <a:avLst/>
          </a:prstGeom>
        </p:spPr>
      </p:pic>
      <p:sp>
        <p:nvSpPr>
          <p:cNvPr id="29" name="Rectangle 22">
            <a:extLst>
              <a:ext uri="{FF2B5EF4-FFF2-40B4-BE49-F238E27FC236}">
                <a16:creationId xmlns:a16="http://schemas.microsoft.com/office/drawing/2014/main" id="{F5380E9A-163E-4576-BCDD-0A450B7E909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79943" y="237744"/>
            <a:ext cx="7652977" cy="6382512"/>
          </a:xfrm>
          <a:prstGeom prst="rect">
            <a:avLst/>
          </a:prstGeom>
          <a:solidFill>
            <a:schemeClr val="bg1">
              <a:alpha val="9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" name="Rectangle 24">
            <a:extLst>
              <a:ext uri="{FF2B5EF4-FFF2-40B4-BE49-F238E27FC236}">
                <a16:creationId xmlns:a16="http://schemas.microsoft.com/office/drawing/2014/main" id="{88DDEF77-9746-4D83-91F9-442A2487E66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17103" y="374904"/>
            <a:ext cx="7340156" cy="6108192"/>
          </a:xfrm>
          <a:prstGeom prst="rect">
            <a:avLst/>
          </a:prstGeom>
          <a:noFill/>
          <a:ln w="6350" cap="sq">
            <a:solidFill>
              <a:schemeClr val="tx1">
                <a:lumMod val="65000"/>
                <a:lumOff val="3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2C9295F-E638-4F61-AFE2-CF3E405560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14641" y="140491"/>
            <a:ext cx="7652977" cy="1746504"/>
          </a:xfrm>
        </p:spPr>
        <p:txBody>
          <a:bodyPr>
            <a:normAutofit/>
          </a:bodyPr>
          <a:lstStyle/>
          <a:p>
            <a:r>
              <a:rPr lang="en-US">
                <a:solidFill>
                  <a:schemeClr val="tx1">
                    <a:lumMod val="75000"/>
                    <a:lumOff val="25000"/>
                  </a:schemeClr>
                </a:solidFill>
                <a:latin typeface="Century Gothic"/>
              </a:rPr>
              <a:t>Attitude to Learning (ATL) at NUSA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480742" y="1332837"/>
            <a:ext cx="7586876" cy="5201424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800" dirty="0">
                <a:latin typeface="Century Gothic"/>
              </a:rPr>
              <a:t>Pupils need to reflect on </a:t>
            </a:r>
            <a:r>
              <a:rPr lang="en-GB" sz="2800" b="1" u="sng" dirty="0">
                <a:latin typeface="Century Gothic"/>
              </a:rPr>
              <a:t>their own</a:t>
            </a:r>
            <a:r>
              <a:rPr lang="en-GB" sz="2800" dirty="0">
                <a:latin typeface="Century Gothic"/>
              </a:rPr>
              <a:t> learning.</a:t>
            </a:r>
          </a:p>
          <a:p>
            <a:endParaRPr lang="en-GB" sz="2000" dirty="0">
              <a:latin typeface="Century Gothic" panose="020B0502020202020204" pitchFamily="34" charset="0"/>
            </a:endParaRPr>
          </a:p>
          <a:p>
            <a:r>
              <a:rPr lang="en-GB" sz="2800" dirty="0">
                <a:latin typeface="Century Gothic"/>
              </a:rPr>
              <a:t>4 ways for you to get a better ATL score: (I am...) </a:t>
            </a:r>
          </a:p>
          <a:p>
            <a:pPr marL="457200" indent="-457200">
              <a:buAutoNum type="arabicPeriod"/>
            </a:pPr>
            <a:r>
              <a:rPr lang="en-GB" sz="2400" dirty="0">
                <a:solidFill>
                  <a:srgbClr val="FF0000"/>
                </a:solidFill>
                <a:latin typeface="Century Gothic"/>
              </a:rPr>
              <a:t>Willing to </a:t>
            </a:r>
            <a:r>
              <a:rPr lang="en-GB" sz="2400" dirty="0" smtClean="0">
                <a:solidFill>
                  <a:srgbClr val="FF0000"/>
                </a:solidFill>
                <a:latin typeface="Century Gothic"/>
              </a:rPr>
              <a:t>learn (last week)</a:t>
            </a:r>
            <a:endParaRPr lang="en-GB" sz="2400" dirty="0">
              <a:solidFill>
                <a:srgbClr val="FF0000"/>
              </a:solidFill>
              <a:latin typeface="Century Gothic"/>
            </a:endParaRPr>
          </a:p>
          <a:p>
            <a:pPr marL="457200" indent="-457200">
              <a:buFont typeface="+mj-lt"/>
              <a:buAutoNum type="arabicPeriod"/>
            </a:pPr>
            <a:r>
              <a:rPr lang="en-GB" sz="2400" dirty="0">
                <a:latin typeface="Century Gothic"/>
              </a:rPr>
              <a:t>Resilient </a:t>
            </a:r>
            <a:r>
              <a:rPr lang="en-GB" sz="2400" dirty="0" smtClean="0">
                <a:latin typeface="Century Gothic"/>
              </a:rPr>
              <a:t>(</a:t>
            </a:r>
            <a:r>
              <a:rPr lang="en-GB" sz="2400" dirty="0" smtClean="0">
                <a:latin typeface="Century Gothic"/>
              </a:rPr>
              <a:t>next</a:t>
            </a:r>
            <a:r>
              <a:rPr lang="en-GB" sz="2400" dirty="0" smtClean="0">
                <a:latin typeface="Century Gothic"/>
              </a:rPr>
              <a:t> </a:t>
            </a:r>
            <a:r>
              <a:rPr lang="en-GB" sz="2400" dirty="0" smtClean="0">
                <a:latin typeface="Century Gothic"/>
              </a:rPr>
              <a:t>week)</a:t>
            </a:r>
            <a:endParaRPr lang="en-GB" sz="2400" dirty="0">
              <a:latin typeface="Century Gothic" panose="020B0502020202020204" pitchFamily="34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en-GB" sz="2800" b="1" dirty="0" smtClean="0">
                <a:latin typeface="Century Gothic"/>
              </a:rPr>
              <a:t>Self-motivated (this week!)</a:t>
            </a:r>
            <a:endParaRPr lang="en-GB" sz="2800" b="1" dirty="0">
              <a:latin typeface="Century Gothic"/>
            </a:endParaRPr>
          </a:p>
          <a:p>
            <a:pPr marL="457200" indent="-457200">
              <a:buFont typeface="+mj-lt"/>
              <a:buAutoNum type="arabicPeriod"/>
            </a:pPr>
            <a:r>
              <a:rPr lang="en-GB" sz="2400" dirty="0">
                <a:latin typeface="Century Gothic"/>
              </a:rPr>
              <a:t>Determined</a:t>
            </a:r>
          </a:p>
          <a:p>
            <a:pPr marL="457200" indent="-457200">
              <a:buAutoNum type="arabicPeriod"/>
            </a:pPr>
            <a:endParaRPr lang="en-GB" sz="2400" dirty="0">
              <a:latin typeface="Century Gothic"/>
            </a:endParaRPr>
          </a:p>
          <a:p>
            <a:r>
              <a:rPr lang="en-GB" sz="2400" dirty="0">
                <a:latin typeface="Century Gothic"/>
              </a:rPr>
              <a:t>Each week in Tutor Time PD, we will look at a category at a time, celebrating success! So you can be as happy to step into a classroom as this!</a:t>
            </a:r>
            <a:r>
              <a:rPr lang="en-GB" sz="2800" dirty="0">
                <a:latin typeface="Century Gothic"/>
              </a:rPr>
              <a:t> </a:t>
            </a:r>
            <a:endParaRPr lang="en-GB" sz="2800" dirty="0">
              <a:latin typeface="Century Gothic" panose="020B0502020202020204" pitchFamily="34" charset="0"/>
            </a:endParaRPr>
          </a:p>
        </p:txBody>
      </p:sp>
      <p:pic>
        <p:nvPicPr>
          <p:cNvPr id="1030" name="Picture 6" descr="Image result for hype team 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816" y="2219821"/>
            <a:ext cx="3327088" cy="18742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712882" y="4367246"/>
            <a:ext cx="3058956" cy="1323439"/>
          </a:xfrm>
          <a:prstGeom prst="rect">
            <a:avLst/>
          </a:prstGeom>
          <a:solidFill>
            <a:schemeClr val="bg1"/>
          </a:solidFill>
        </p:spPr>
        <p:txBody>
          <a:bodyPr wrap="square" rtlCol="0" anchor="t">
            <a:spAutoFit/>
          </a:bodyPr>
          <a:lstStyle/>
          <a:p>
            <a:pPr algn="ctr"/>
            <a:r>
              <a:rPr lang="en-GB" sz="1600" dirty="0" smtClean="0">
                <a:latin typeface="Century Gothic"/>
              </a:rPr>
              <a:t>*</a:t>
            </a:r>
            <a:r>
              <a:rPr lang="en-GB" sz="1600" dirty="0" smtClean="0">
                <a:latin typeface="Century Gothic"/>
              </a:rPr>
              <a:t>P.S- smashed it last week with your presenting, I saw you! Megan, Roisin, Joseph, Evie-Mae, Sophie, Amy- all of you presenters! </a:t>
            </a:r>
            <a:endParaRPr lang="en-GB" sz="1600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627034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fabric, table, red, covered&#10;&#10;Description automatically generated">
            <a:extLst>
              <a:ext uri="{FF2B5EF4-FFF2-40B4-BE49-F238E27FC236}">
                <a16:creationId xmlns:a16="http://schemas.microsoft.com/office/drawing/2014/main" id="{5C002EE5-E4FF-463C-8DAA-9AC0B6D407F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10"/>
            <a:ext cx="12191979" cy="6857990"/>
          </a:xfrm>
          <a:prstGeom prst="rect">
            <a:avLst/>
          </a:prstGeom>
        </p:spPr>
      </p:pic>
      <p:sp>
        <p:nvSpPr>
          <p:cNvPr id="29" name="Rectangle 22">
            <a:extLst>
              <a:ext uri="{FF2B5EF4-FFF2-40B4-BE49-F238E27FC236}">
                <a16:creationId xmlns:a16="http://schemas.microsoft.com/office/drawing/2014/main" id="{F5380E9A-163E-4576-BCDD-0A450B7E909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79943" y="237744"/>
            <a:ext cx="7652977" cy="6382512"/>
          </a:xfrm>
          <a:prstGeom prst="rect">
            <a:avLst/>
          </a:prstGeom>
          <a:solidFill>
            <a:schemeClr val="bg1">
              <a:alpha val="9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" name="Rectangle 24">
            <a:extLst>
              <a:ext uri="{FF2B5EF4-FFF2-40B4-BE49-F238E27FC236}">
                <a16:creationId xmlns:a16="http://schemas.microsoft.com/office/drawing/2014/main" id="{88DDEF77-9746-4D83-91F9-442A2487E66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17103" y="374904"/>
            <a:ext cx="7340156" cy="6108192"/>
          </a:xfrm>
          <a:prstGeom prst="rect">
            <a:avLst/>
          </a:prstGeom>
          <a:noFill/>
          <a:ln w="6350" cap="sq">
            <a:solidFill>
              <a:schemeClr val="tx1">
                <a:lumMod val="65000"/>
                <a:lumOff val="3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2C9295F-E638-4F61-AFE2-CF3E405560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79943" y="-72321"/>
            <a:ext cx="7652977" cy="1746504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Attitude to Learning at NUSA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503700" y="2016121"/>
            <a:ext cx="6253559" cy="5016758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3200" dirty="0">
                <a:latin typeface="Century Gothic"/>
              </a:rPr>
              <a:t>Ask yourself, </a:t>
            </a:r>
            <a:r>
              <a:rPr lang="en-GB" sz="3200" dirty="0" smtClean="0">
                <a:latin typeface="Century Gothic"/>
              </a:rPr>
              <a:t>how much do you do for </a:t>
            </a:r>
            <a:r>
              <a:rPr lang="en-GB" sz="3200" dirty="0" smtClean="0">
                <a:latin typeface="Century Gothic"/>
              </a:rPr>
              <a:t>yourself?</a:t>
            </a:r>
            <a:r>
              <a:rPr lang="en-GB" sz="3200" dirty="0">
                <a:latin typeface="Century Gothic"/>
              </a:rPr>
              <a:t> </a:t>
            </a:r>
            <a:endParaRPr lang="en-GB" sz="2800" dirty="0">
              <a:latin typeface="Century Gothic" panose="020B0502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3200" dirty="0">
                <a:latin typeface="Century Gothic"/>
              </a:rPr>
              <a:t>Is there anyone in the class that believes they are a 1 (outstanding) every lesson? 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3200" dirty="0">
                <a:latin typeface="Century Gothic"/>
              </a:rPr>
              <a:t>How can you become outstanding? </a:t>
            </a:r>
            <a:endParaRPr lang="en-GB" sz="3200" dirty="0">
              <a:latin typeface="Century Gothic" panose="020B0502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400" dirty="0">
              <a:latin typeface="Century Gothic" panose="020B0502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400" dirty="0">
              <a:latin typeface="Century Gothic" panose="020B0502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400" dirty="0">
              <a:latin typeface="Century Gothic" panose="020B0502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400" dirty="0">
              <a:latin typeface="Century Gothic" panose="020B0502020202020204" pitchFamily="34" charset="0"/>
            </a:endParaRP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92C9295F-E638-4F61-AFE2-CF3E40556031}"/>
              </a:ext>
            </a:extLst>
          </p:cNvPr>
          <p:cNvSpPr txBox="1">
            <a:spLocks/>
          </p:cNvSpPr>
          <p:nvPr/>
        </p:nvSpPr>
        <p:spPr>
          <a:xfrm>
            <a:off x="4494775" y="939546"/>
            <a:ext cx="6608434" cy="15405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4000" i="0" kern="1200" cap="none" spc="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GB" b="1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/>
              </a:rPr>
              <a:t>3</a:t>
            </a:r>
            <a:r>
              <a:rPr lang="en-GB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/>
              </a:rPr>
              <a:t>) Self-motivated </a:t>
            </a:r>
            <a:endParaRPr lang="en-GB" b="1" dirty="0">
              <a:solidFill>
                <a:schemeClr val="tx1">
                  <a:lumMod val="75000"/>
                  <a:lumOff val="25000"/>
                </a:schemeClr>
              </a:solidFill>
              <a:latin typeface="Century Gothic" panose="020B050202020202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4539" y="2351690"/>
            <a:ext cx="5143500" cy="264795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44438" y="224270"/>
            <a:ext cx="1752911" cy="1903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508195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fabric, table, red, covered&#10;&#10;Description automatically generated">
            <a:extLst>
              <a:ext uri="{FF2B5EF4-FFF2-40B4-BE49-F238E27FC236}">
                <a16:creationId xmlns:a16="http://schemas.microsoft.com/office/drawing/2014/main" id="{5C002EE5-E4FF-463C-8DAA-9AC0B6D407F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10"/>
            <a:ext cx="12191979" cy="6857990"/>
          </a:xfrm>
          <a:prstGeom prst="rect">
            <a:avLst/>
          </a:prstGeom>
        </p:spPr>
      </p:pic>
      <p:sp>
        <p:nvSpPr>
          <p:cNvPr id="29" name="Rectangle 22">
            <a:extLst>
              <a:ext uri="{FF2B5EF4-FFF2-40B4-BE49-F238E27FC236}">
                <a16:creationId xmlns:a16="http://schemas.microsoft.com/office/drawing/2014/main" id="{F5380E9A-163E-4576-BCDD-0A450B7E909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79943" y="237744"/>
            <a:ext cx="7652977" cy="6382512"/>
          </a:xfrm>
          <a:prstGeom prst="rect">
            <a:avLst/>
          </a:prstGeom>
          <a:solidFill>
            <a:schemeClr val="bg1">
              <a:alpha val="9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" name="Rectangle 24">
            <a:extLst>
              <a:ext uri="{FF2B5EF4-FFF2-40B4-BE49-F238E27FC236}">
                <a16:creationId xmlns:a16="http://schemas.microsoft.com/office/drawing/2014/main" id="{88DDEF77-9746-4D83-91F9-442A2487E66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17103" y="374904"/>
            <a:ext cx="7340156" cy="6108192"/>
          </a:xfrm>
          <a:prstGeom prst="rect">
            <a:avLst/>
          </a:prstGeom>
          <a:noFill/>
          <a:ln w="6350" cap="sq">
            <a:solidFill>
              <a:schemeClr val="tx1">
                <a:lumMod val="65000"/>
                <a:lumOff val="3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2C9295F-E638-4F61-AFE2-CF3E405560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79943" y="-72321"/>
            <a:ext cx="7652977" cy="1746504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Attitude to Learning at NUSA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503700" y="2016121"/>
            <a:ext cx="6253559" cy="550920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3200" dirty="0">
                <a:latin typeface="Century Gothic"/>
              </a:rPr>
              <a:t>Ask yourself, are you </a:t>
            </a:r>
            <a:r>
              <a:rPr lang="en-GB" sz="3200" dirty="0" smtClean="0">
                <a:latin typeface="Century Gothic"/>
              </a:rPr>
              <a:t>independent every </a:t>
            </a:r>
            <a:r>
              <a:rPr lang="en-GB" sz="3200" dirty="0">
                <a:latin typeface="Century Gothic"/>
              </a:rPr>
              <a:t>day? </a:t>
            </a:r>
            <a:endParaRPr lang="en-GB" sz="2800" dirty="0">
              <a:latin typeface="Century Gothic" panose="020B0502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3200" dirty="0" smtClean="0">
                <a:latin typeface="Century Gothic"/>
              </a:rPr>
              <a:t>How do you set standards for yourself? Maybe you should start right now!</a:t>
            </a:r>
            <a:endParaRPr lang="en-GB" sz="3200" dirty="0">
              <a:latin typeface="Century Gothic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3200" dirty="0">
                <a:latin typeface="Century Gothic"/>
              </a:rPr>
              <a:t>How many of you would say you are a </a:t>
            </a:r>
            <a:r>
              <a:rPr lang="en-GB" sz="3200" b="1" dirty="0">
                <a:latin typeface="Century Gothic"/>
              </a:rPr>
              <a:t>2 or 'good'?</a:t>
            </a:r>
            <a:r>
              <a:rPr lang="en-GB" sz="3200" dirty="0">
                <a:latin typeface="Century Gothic"/>
              </a:rPr>
              <a:t> Is that enough for you</a:t>
            </a:r>
            <a:r>
              <a:rPr lang="en-GB" sz="3200" dirty="0" smtClean="0">
                <a:latin typeface="Century Gothic"/>
              </a:rPr>
              <a:t>??</a:t>
            </a:r>
            <a:endParaRPr lang="en-GB" sz="3200" dirty="0">
              <a:latin typeface="Century Gothic" panose="020B0502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400" dirty="0">
              <a:latin typeface="Century Gothic" panose="020B0502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400" dirty="0">
              <a:latin typeface="Century Gothic" panose="020B0502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400" dirty="0">
              <a:latin typeface="Century Gothic" panose="020B0502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400" dirty="0">
              <a:latin typeface="Century Gothic" panose="020B0502020202020204" pitchFamily="34" charset="0"/>
            </a:endParaRP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92C9295F-E638-4F61-AFE2-CF3E40556031}"/>
              </a:ext>
            </a:extLst>
          </p:cNvPr>
          <p:cNvSpPr txBox="1">
            <a:spLocks/>
          </p:cNvSpPr>
          <p:nvPr/>
        </p:nvSpPr>
        <p:spPr>
          <a:xfrm>
            <a:off x="4494775" y="939546"/>
            <a:ext cx="6608434" cy="15405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4000" i="0" kern="1200" cap="none" spc="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GB" b="1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/>
              </a:rPr>
              <a:t>3) Self-motivated </a:t>
            </a:r>
            <a:endParaRPr lang="en-GB" b="1" dirty="0">
              <a:solidFill>
                <a:schemeClr val="tx1">
                  <a:lumMod val="75000"/>
                  <a:lumOff val="25000"/>
                </a:schemeClr>
              </a:solidFill>
              <a:latin typeface="Century Gothic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30062" y="205833"/>
            <a:ext cx="1619819" cy="1758661"/>
          </a:xfrm>
          <a:prstGeom prst="rect">
            <a:avLst/>
          </a:prstGeom>
        </p:spPr>
      </p:pic>
      <p:cxnSp>
        <p:nvCxnSpPr>
          <p:cNvPr id="13" name="Straight Connector 12"/>
          <p:cNvCxnSpPr/>
          <p:nvPr/>
        </p:nvCxnSpPr>
        <p:spPr>
          <a:xfrm>
            <a:off x="331678" y="2749303"/>
            <a:ext cx="2225311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3114" y="2238825"/>
            <a:ext cx="5114925" cy="2619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103043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fabric, table, red, covered&#10;&#10;Description automatically generated">
            <a:extLst>
              <a:ext uri="{FF2B5EF4-FFF2-40B4-BE49-F238E27FC236}">
                <a16:creationId xmlns:a16="http://schemas.microsoft.com/office/drawing/2014/main" id="{5C002EE5-E4FF-463C-8DAA-9AC0B6D407F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4800"/>
            <a:ext cx="12191979" cy="6857990"/>
          </a:xfrm>
          <a:prstGeom prst="rect">
            <a:avLst/>
          </a:prstGeom>
        </p:spPr>
      </p:pic>
      <p:sp>
        <p:nvSpPr>
          <p:cNvPr id="29" name="Rectangle 22">
            <a:extLst>
              <a:ext uri="{FF2B5EF4-FFF2-40B4-BE49-F238E27FC236}">
                <a16:creationId xmlns:a16="http://schemas.microsoft.com/office/drawing/2014/main" id="{F5380E9A-163E-4576-BCDD-0A450B7E909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79943" y="237744"/>
            <a:ext cx="7652977" cy="6382512"/>
          </a:xfrm>
          <a:prstGeom prst="rect">
            <a:avLst/>
          </a:prstGeom>
          <a:solidFill>
            <a:schemeClr val="bg1">
              <a:alpha val="9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" name="Rectangle 24">
            <a:extLst>
              <a:ext uri="{FF2B5EF4-FFF2-40B4-BE49-F238E27FC236}">
                <a16:creationId xmlns:a16="http://schemas.microsoft.com/office/drawing/2014/main" id="{88DDEF77-9746-4D83-91F9-442A2487E66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17103" y="374904"/>
            <a:ext cx="7340156" cy="6108192"/>
          </a:xfrm>
          <a:prstGeom prst="rect">
            <a:avLst/>
          </a:prstGeom>
          <a:noFill/>
          <a:ln w="6350" cap="sq">
            <a:solidFill>
              <a:schemeClr val="tx1">
                <a:lumMod val="65000"/>
                <a:lumOff val="3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2C9295F-E638-4F61-AFE2-CF3E405560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79943" y="-72321"/>
            <a:ext cx="7652977" cy="1746504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Attitude to Learning at NUSA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881561" y="2016121"/>
            <a:ext cx="4875698" cy="6001643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3200" dirty="0">
                <a:latin typeface="Century Gothic"/>
              </a:rPr>
              <a:t>Who </a:t>
            </a:r>
            <a:r>
              <a:rPr lang="en-GB" sz="3200" dirty="0" smtClean="0">
                <a:latin typeface="Century Gothic"/>
              </a:rPr>
              <a:t>is this? </a:t>
            </a:r>
            <a:r>
              <a:rPr lang="en-GB" sz="3200" dirty="0" smtClean="0">
                <a:latin typeface="Century Gothic"/>
              </a:rPr>
              <a:t>You </a:t>
            </a:r>
            <a:r>
              <a:rPr lang="en-GB" sz="3200" dirty="0">
                <a:latin typeface="Century Gothic"/>
              </a:rPr>
              <a:t>cannot be successful with this attitude #</a:t>
            </a:r>
            <a:r>
              <a:rPr lang="en-GB" sz="3200" dirty="0" err="1">
                <a:latin typeface="Century Gothic"/>
              </a:rPr>
              <a:t>FactsOnly</a:t>
            </a:r>
            <a:r>
              <a:rPr lang="en-GB" sz="3200" dirty="0">
                <a:latin typeface="Century Gothic"/>
              </a:rPr>
              <a:t>  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3200" dirty="0">
                <a:latin typeface="Century Gothic"/>
              </a:rPr>
              <a:t>How many of you would say you are a </a:t>
            </a:r>
            <a:r>
              <a:rPr lang="en-GB" sz="3200" b="1" dirty="0">
                <a:latin typeface="Century Gothic"/>
              </a:rPr>
              <a:t>3/ 4, 'requiring improvement' or 'inadequate'? </a:t>
            </a:r>
            <a:endParaRPr lang="en-GB" sz="3200" b="1" dirty="0">
              <a:latin typeface="Century Gothic" panose="020B0502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400" dirty="0">
              <a:latin typeface="Century Gothic" panose="020B0502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400" dirty="0">
              <a:latin typeface="Century Gothic" panose="020B0502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400" dirty="0">
              <a:latin typeface="Century Gothic" panose="020B0502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400" dirty="0">
              <a:latin typeface="Century Gothic" panose="020B0502020202020204" pitchFamily="34" charset="0"/>
            </a:endParaRP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92C9295F-E638-4F61-AFE2-CF3E40556031}"/>
              </a:ext>
            </a:extLst>
          </p:cNvPr>
          <p:cNvSpPr txBox="1">
            <a:spLocks/>
          </p:cNvSpPr>
          <p:nvPr/>
        </p:nvSpPr>
        <p:spPr>
          <a:xfrm>
            <a:off x="4494775" y="939546"/>
            <a:ext cx="6608434" cy="15405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4000" i="0" kern="1200" cap="none" spc="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GB" b="1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/>
              </a:rPr>
              <a:t>3) Self-motivated </a:t>
            </a:r>
            <a:endParaRPr lang="en-GB" b="1" dirty="0">
              <a:solidFill>
                <a:schemeClr val="tx1">
                  <a:lumMod val="75000"/>
                  <a:lumOff val="25000"/>
                </a:schemeClr>
              </a:solidFill>
              <a:latin typeface="Century Gothic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92513" y="472376"/>
            <a:ext cx="1520706" cy="1651052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25" y="2473204"/>
            <a:ext cx="6781800" cy="228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374816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fabric, table, red, covered&#10;&#10;Description automatically generated">
            <a:extLst>
              <a:ext uri="{FF2B5EF4-FFF2-40B4-BE49-F238E27FC236}">
                <a16:creationId xmlns:a16="http://schemas.microsoft.com/office/drawing/2014/main" id="{5C002EE5-E4FF-463C-8DAA-9AC0B6D407F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10"/>
            <a:ext cx="12191979" cy="6857990"/>
          </a:xfrm>
          <a:prstGeom prst="rect">
            <a:avLst/>
          </a:prstGeom>
        </p:spPr>
      </p:pic>
      <p:sp>
        <p:nvSpPr>
          <p:cNvPr id="29" name="Rectangle 22">
            <a:extLst>
              <a:ext uri="{FF2B5EF4-FFF2-40B4-BE49-F238E27FC236}">
                <a16:creationId xmlns:a16="http://schemas.microsoft.com/office/drawing/2014/main" id="{F5380E9A-163E-4576-BCDD-0A450B7E909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79943" y="237744"/>
            <a:ext cx="7652977" cy="6382512"/>
          </a:xfrm>
          <a:prstGeom prst="rect">
            <a:avLst/>
          </a:prstGeom>
          <a:solidFill>
            <a:schemeClr val="bg1">
              <a:alpha val="9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" name="Rectangle 24">
            <a:extLst>
              <a:ext uri="{FF2B5EF4-FFF2-40B4-BE49-F238E27FC236}">
                <a16:creationId xmlns:a16="http://schemas.microsoft.com/office/drawing/2014/main" id="{88DDEF77-9746-4D83-91F9-442A2487E66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17103" y="374904"/>
            <a:ext cx="7340156" cy="6108192"/>
          </a:xfrm>
          <a:prstGeom prst="rect">
            <a:avLst/>
          </a:prstGeom>
          <a:noFill/>
          <a:ln w="6350" cap="sq">
            <a:solidFill>
              <a:schemeClr val="tx1">
                <a:lumMod val="65000"/>
                <a:lumOff val="3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2C9295F-E638-4F61-AFE2-CF3E405560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79943" y="-72321"/>
            <a:ext cx="7652977" cy="1746504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Attitude to Learning at NUSA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532933" y="1191491"/>
            <a:ext cx="7077176" cy="5816977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 smtClean="0">
                <a:ea typeface="+mn-lt"/>
                <a:cs typeface="+mn-lt"/>
              </a:rPr>
              <a:t>Watch the clip- just press play on the picture</a:t>
            </a:r>
            <a:r>
              <a:rPr lang="en-GB" sz="2400" dirty="0" smtClean="0">
                <a:latin typeface="Century Gothic"/>
                <a:ea typeface="+mn-lt"/>
                <a:cs typeface="+mn-lt"/>
              </a:rPr>
              <a:t> </a:t>
            </a:r>
            <a:endParaRPr lang="en-GB" sz="2400" dirty="0" smtClean="0">
              <a:latin typeface="Century Gothic" panose="020B0502020202020204" pitchFamily="34" charset="0"/>
            </a:endParaRPr>
          </a:p>
          <a:p>
            <a:r>
              <a:rPr lang="en-GB" sz="4400" dirty="0" smtClean="0">
                <a:latin typeface="Century Gothic"/>
              </a:rPr>
              <a:t>Why should you keep trying? What is the point?</a:t>
            </a:r>
          </a:p>
          <a:p>
            <a:endParaRPr lang="en-GB" sz="4400" dirty="0">
              <a:latin typeface="Century Gothic" panose="020B0502020202020204" pitchFamily="34" charset="0"/>
            </a:endParaRPr>
          </a:p>
          <a:p>
            <a:r>
              <a:rPr lang="en-GB" sz="3200" dirty="0" smtClean="0">
                <a:latin typeface="Century Gothic"/>
              </a:rPr>
              <a:t>Should you give up on yourself? You’re not even 16 yet, can you give up on yourself already? </a:t>
            </a:r>
            <a:r>
              <a:rPr lang="en-GB" sz="3200" dirty="0">
                <a:latin typeface="Century Gothic"/>
              </a:rPr>
              <a:t>You must be </a:t>
            </a:r>
            <a:r>
              <a:rPr lang="en-GB" sz="3200" b="1" dirty="0" smtClean="0">
                <a:latin typeface="Century Gothic"/>
              </a:rPr>
              <a:t>self-determined</a:t>
            </a:r>
            <a:r>
              <a:rPr lang="en-GB" sz="3200" dirty="0" smtClean="0">
                <a:latin typeface="Century Gothic"/>
              </a:rPr>
              <a:t>; </a:t>
            </a:r>
            <a:r>
              <a:rPr lang="en-GB" sz="3200" dirty="0">
                <a:latin typeface="Century Gothic"/>
              </a:rPr>
              <a:t>it will make you successful in every stage of your life. </a:t>
            </a:r>
            <a:r>
              <a:rPr lang="en-GB" sz="3200" dirty="0" smtClean="0">
                <a:latin typeface="Century Gothic"/>
              </a:rPr>
              <a:t>#</a:t>
            </a:r>
            <a:r>
              <a:rPr lang="en-GB" sz="3200" dirty="0" err="1" smtClean="0">
                <a:latin typeface="Century Gothic"/>
              </a:rPr>
              <a:t>BelievingVibes</a:t>
            </a:r>
            <a:endParaRPr lang="en-GB" sz="3200" dirty="0">
              <a:latin typeface="Century Gothic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400" dirty="0">
              <a:latin typeface="Century Gothic" panose="020B0502020202020204" pitchFamily="34" charset="0"/>
            </a:endParaRPr>
          </a:p>
        </p:txBody>
      </p:sp>
      <p:pic>
        <p:nvPicPr>
          <p:cNvPr id="15" name="Picture 6" descr="Bebas Neue Font Generator Preview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066" y="192024"/>
            <a:ext cx="1476375" cy="838201"/>
          </a:xfrm>
          <a:prstGeom prst="rect">
            <a:avLst/>
          </a:prstGeom>
          <a:solidFill>
            <a:schemeClr val="tx1"/>
          </a:solidFill>
        </p:spPr>
      </p:pic>
      <p:pic>
        <p:nvPicPr>
          <p:cNvPr id="6" name="_LftFj_evN0"/>
          <p:cNvPicPr>
            <a:picLocks noRot="1" noChangeAspect="1"/>
          </p:cNvPicPr>
          <p:nvPr>
            <a:videoFile r:link="rId1"/>
          </p:nvPr>
        </p:nvPicPr>
        <p:blipFill>
          <a:blip r:embed="rId5"/>
          <a:stretch>
            <a:fillRect/>
          </a:stretch>
        </p:blipFill>
        <p:spPr>
          <a:xfrm>
            <a:off x="903063" y="2571750"/>
            <a:ext cx="3048000" cy="1714500"/>
          </a:xfrm>
          <a:prstGeom prst="rect">
            <a:avLst/>
          </a:prstGeom>
        </p:spPr>
      </p:pic>
      <p:cxnSp>
        <p:nvCxnSpPr>
          <p:cNvPr id="8" name="Straight Arrow Connector 7"/>
          <p:cNvCxnSpPr/>
          <p:nvPr/>
        </p:nvCxnSpPr>
        <p:spPr>
          <a:xfrm flipH="1">
            <a:off x="2900218" y="1413164"/>
            <a:ext cx="1782618" cy="1062181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7040808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9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video>
              <p:cMediaNode>
                <p:cTn id="20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8405093" y="345641"/>
            <a:ext cx="3491343" cy="5632311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GB" sz="2400" dirty="0">
                <a:latin typeface="Century Gothic"/>
              </a:rPr>
              <a:t>Empowered pupils will make history! </a:t>
            </a:r>
            <a:endParaRPr lang="en-GB" sz="2400" dirty="0">
              <a:latin typeface="Century Gothic" panose="020B0502020202020204" pitchFamily="34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en-GB" sz="2400" dirty="0">
                <a:latin typeface="Century Gothic"/>
              </a:rPr>
              <a:t>You must be positive</a:t>
            </a:r>
            <a:endParaRPr lang="en-GB" sz="2400" dirty="0">
              <a:latin typeface="Century Gothic" panose="020B0502020202020204" pitchFamily="34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en-GB" sz="2400" dirty="0">
                <a:latin typeface="Century Gothic"/>
              </a:rPr>
              <a:t>Reflect and think about how you can improve, </a:t>
            </a:r>
            <a:r>
              <a:rPr lang="en-GB" sz="2400" u="sng" dirty="0">
                <a:latin typeface="Century Gothic"/>
              </a:rPr>
              <a:t>every day</a:t>
            </a:r>
            <a:r>
              <a:rPr lang="en-GB" sz="2400" dirty="0">
                <a:latin typeface="Century Gothic"/>
              </a:rPr>
              <a:t>. </a:t>
            </a:r>
            <a:r>
              <a:rPr lang="en-GB" sz="2400" dirty="0" smtClean="0">
                <a:latin typeface="Century Gothic"/>
              </a:rPr>
              <a:t>Use the sheet and give yourself a score, for each lesson in Tutor Time. This will become a ‘Do Now’ task every tutor time. </a:t>
            </a:r>
            <a:endParaRPr lang="en-GB" sz="2800" dirty="0" smtClean="0">
              <a:latin typeface="Century Gothic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7164" y="493423"/>
            <a:ext cx="7897092" cy="549667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97163" y="5990097"/>
            <a:ext cx="11610109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 anchor="t">
            <a:spAutoFit/>
          </a:bodyPr>
          <a:lstStyle/>
          <a:p>
            <a:pPr algn="ctr"/>
            <a:r>
              <a:rPr lang="en-GB" sz="2000" dirty="0">
                <a:latin typeface="Century Gothic"/>
              </a:rPr>
              <a:t>*Tutor- </a:t>
            </a:r>
            <a:r>
              <a:rPr lang="en-GB" sz="2000" dirty="0" smtClean="0">
                <a:latin typeface="Century Gothic"/>
              </a:rPr>
              <a:t>Nominate someone to hand them out every day at the beginning. Should </a:t>
            </a:r>
            <a:r>
              <a:rPr lang="en-GB" sz="2000" dirty="0" smtClean="0">
                <a:latin typeface="Century Gothic"/>
              </a:rPr>
              <a:t>be completed</a:t>
            </a:r>
            <a:r>
              <a:rPr lang="en-GB" sz="2000" dirty="0" smtClean="0">
                <a:latin typeface="Century Gothic"/>
              </a:rPr>
              <a:t> in silence. Green </a:t>
            </a:r>
            <a:r>
              <a:rPr lang="en-GB" sz="2000" dirty="0">
                <a:latin typeface="Century Gothic"/>
              </a:rPr>
              <a:t>flag </a:t>
            </a:r>
            <a:r>
              <a:rPr lang="en-GB" sz="2000" dirty="0" smtClean="0">
                <a:latin typeface="Century Gothic"/>
              </a:rPr>
              <a:t>and points </a:t>
            </a:r>
            <a:r>
              <a:rPr lang="en-GB" sz="2000" dirty="0" smtClean="0">
                <a:latin typeface="Century Gothic"/>
              </a:rPr>
              <a:t>please!</a:t>
            </a:r>
            <a:r>
              <a:rPr lang="en-GB" sz="2000" dirty="0">
                <a:latin typeface="Century Gothic"/>
              </a:rPr>
              <a:t> </a:t>
            </a:r>
            <a:endParaRPr lang="en-GB" sz="2000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9332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66800" y="642594"/>
            <a:ext cx="3477158" cy="531007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015345" y="935915"/>
            <a:ext cx="6386568" cy="255454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GB" sz="3200" dirty="0">
                <a:latin typeface="Century Gothic"/>
              </a:rPr>
              <a:t>Empowered pupils will make history! </a:t>
            </a:r>
            <a:endParaRPr lang="en-GB" sz="3200" dirty="0">
              <a:latin typeface="Century Gothic" panose="020B0502020202020204" pitchFamily="34" charset="0"/>
            </a:endParaRPr>
          </a:p>
          <a:p>
            <a:r>
              <a:rPr lang="en-GB" sz="3200" dirty="0" smtClean="0">
                <a:latin typeface="Century Gothic"/>
              </a:rPr>
              <a:t> </a:t>
            </a:r>
            <a:endParaRPr lang="en-GB" sz="3200" dirty="0">
              <a:latin typeface="Century Gothic"/>
            </a:endParaRP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en-GB" sz="3200" dirty="0">
                <a:latin typeface="Century Gothic"/>
              </a:rPr>
              <a:t>You've got this! Until next week!</a:t>
            </a:r>
          </a:p>
        </p:txBody>
      </p:sp>
    </p:spTree>
    <p:extLst>
      <p:ext uri="{BB962C8B-B14F-4D97-AF65-F5344CB8AC3E}">
        <p14:creationId xmlns:p14="http://schemas.microsoft.com/office/powerpoint/2010/main" val="29480744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avonVTI">
  <a:themeElements>
    <a:clrScheme name="Custom 38">
      <a:dk1>
        <a:sysClr val="windowText" lastClr="000000"/>
      </a:dk1>
      <a:lt1>
        <a:sysClr val="window" lastClr="FFFFFF"/>
      </a:lt1>
      <a:dk2>
        <a:srgbClr val="505046"/>
      </a:dk2>
      <a:lt2>
        <a:srgbClr val="EEECE1"/>
      </a:lt2>
      <a:accent1>
        <a:srgbClr val="EE462D"/>
      </a:accent1>
      <a:accent2>
        <a:srgbClr val="595A85"/>
      </a:accent2>
      <a:accent3>
        <a:srgbClr val="8D6F5B"/>
      </a:accent3>
      <a:accent4>
        <a:srgbClr val="FABD2F"/>
      </a:accent4>
      <a:accent5>
        <a:srgbClr val="AF8073"/>
      </a:accent5>
      <a:accent6>
        <a:srgbClr val="787880"/>
      </a:accent6>
      <a:hlink>
        <a:srgbClr val="CC8D00"/>
      </a:hlink>
      <a:folHlink>
        <a:srgbClr val="82829E"/>
      </a:folHlink>
    </a:clrScheme>
    <a:fontScheme name="Savon">
      <a:majorFont>
        <a:latin typeface="Avenir Next LT Pro Light" panose="02020404030301010803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venir Next LT Pro" panose="02020404030301010803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avo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hade val="100000"/>
                <a:satMod val="300000"/>
              </a:schemeClr>
            </a:gs>
            <a:gs pos="100000">
              <a:schemeClr val="phClr">
                <a:tint val="100000"/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NE.pptx" id="{5330A5D3-B581-4B4A-9313-9275B6EF2E52}" vid="{516C64E9-C0AA-46DA-9991-9C0EC881A8B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Floral flourish</Template>
  <TotalTime>0</TotalTime>
  <Words>570</Words>
  <Application>Microsoft Office PowerPoint</Application>
  <PresentationFormat>Widescreen</PresentationFormat>
  <Paragraphs>54</Paragraphs>
  <Slides>9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7" baseType="lpstr">
      <vt:lpstr>Arial</vt:lpstr>
      <vt:lpstr>Avenir Next LT Pro</vt:lpstr>
      <vt:lpstr>Avenir Next LT Pro Light</vt:lpstr>
      <vt:lpstr>Calibri</vt:lpstr>
      <vt:lpstr>Century Gothic</vt:lpstr>
      <vt:lpstr>Garamond</vt:lpstr>
      <vt:lpstr>Wingdings</vt:lpstr>
      <vt:lpstr>SavonVTI</vt:lpstr>
      <vt:lpstr>P.D- Attitude to learning at nusa. </vt:lpstr>
      <vt:lpstr>Attitude to Learning at NUSA</vt:lpstr>
      <vt:lpstr>Attitude to Learning (ATL) at NUSA</vt:lpstr>
      <vt:lpstr>Attitude to Learning at NUSA</vt:lpstr>
      <vt:lpstr>Attitude to Learning at NUSA</vt:lpstr>
      <vt:lpstr>Attitude to Learning at NUSA</vt:lpstr>
      <vt:lpstr>Attitude to Learning at NUSA</vt:lpstr>
      <vt:lpstr>PowerPoint Presentation</vt:lpstr>
      <vt:lpstr>PowerPoint Presentation</vt:lpstr>
    </vt:vector>
  </TitlesOfParts>
  <Manager/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Attitude to learning at nusa.</dc:title>
  <dc:creator/>
  <cp:lastModifiedBy/>
  <cp:revision>333</cp:revision>
  <dcterms:created xsi:type="dcterms:W3CDTF">2020-03-01T16:41:31Z</dcterms:created>
  <dcterms:modified xsi:type="dcterms:W3CDTF">2020-03-15T21:51:11Z</dcterms:modified>
</cp:coreProperties>
</file>